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1"/>
  </p:sldMasterIdLst>
  <p:notesMasterIdLst>
    <p:notesMasterId r:id="rId87"/>
  </p:notesMasterIdLst>
  <p:sldIdLst>
    <p:sldId id="257" r:id="rId2"/>
    <p:sldId id="258" r:id="rId3"/>
    <p:sldId id="259" r:id="rId4"/>
    <p:sldId id="261" r:id="rId5"/>
    <p:sldId id="262" r:id="rId6"/>
    <p:sldId id="263" r:id="rId7"/>
    <p:sldId id="264" r:id="rId8"/>
    <p:sldId id="265" r:id="rId9"/>
    <p:sldId id="266" r:id="rId10"/>
    <p:sldId id="273" r:id="rId11"/>
    <p:sldId id="374" r:id="rId12"/>
    <p:sldId id="375" r:id="rId13"/>
    <p:sldId id="274" r:id="rId14"/>
    <p:sldId id="275" r:id="rId15"/>
    <p:sldId id="358" r:id="rId16"/>
    <p:sldId id="359" r:id="rId17"/>
    <p:sldId id="360" r:id="rId18"/>
    <p:sldId id="361" r:id="rId19"/>
    <p:sldId id="362" r:id="rId20"/>
    <p:sldId id="363" r:id="rId21"/>
    <p:sldId id="364" r:id="rId22"/>
    <p:sldId id="365" r:id="rId23"/>
    <p:sldId id="373" r:id="rId24"/>
    <p:sldId id="367" r:id="rId25"/>
    <p:sldId id="368" r:id="rId26"/>
    <p:sldId id="371" r:id="rId27"/>
    <p:sldId id="372" r:id="rId28"/>
    <p:sldId id="280" r:id="rId29"/>
    <p:sldId id="281" r:id="rId30"/>
    <p:sldId id="282" r:id="rId31"/>
    <p:sldId id="283" r:id="rId32"/>
    <p:sldId id="284" r:id="rId33"/>
    <p:sldId id="285" r:id="rId34"/>
    <p:sldId id="286" r:id="rId35"/>
    <p:sldId id="287" r:id="rId36"/>
    <p:sldId id="353" r:id="rId37"/>
    <p:sldId id="288" r:id="rId38"/>
    <p:sldId id="289" r:id="rId39"/>
    <p:sldId id="290" r:id="rId40"/>
    <p:sldId id="291" r:id="rId41"/>
    <p:sldId id="292" r:id="rId42"/>
    <p:sldId id="293" r:id="rId43"/>
    <p:sldId id="294" r:id="rId44"/>
    <p:sldId id="295" r:id="rId45"/>
    <p:sldId id="296" r:id="rId46"/>
    <p:sldId id="297" r:id="rId47"/>
    <p:sldId id="298" r:id="rId48"/>
    <p:sldId id="342" r:id="rId49"/>
    <p:sldId id="299" r:id="rId50"/>
    <p:sldId id="300" r:id="rId51"/>
    <p:sldId id="301" r:id="rId52"/>
    <p:sldId id="302" r:id="rId53"/>
    <p:sldId id="303" r:id="rId54"/>
    <p:sldId id="304" r:id="rId55"/>
    <p:sldId id="305" r:id="rId56"/>
    <p:sldId id="306" r:id="rId57"/>
    <p:sldId id="357" r:id="rId58"/>
    <p:sldId id="307" r:id="rId59"/>
    <p:sldId id="308" r:id="rId60"/>
    <p:sldId id="309" r:id="rId61"/>
    <p:sldId id="310" r:id="rId62"/>
    <p:sldId id="311" r:id="rId63"/>
    <p:sldId id="312" r:id="rId64"/>
    <p:sldId id="313" r:id="rId65"/>
    <p:sldId id="314" r:id="rId66"/>
    <p:sldId id="315" r:id="rId67"/>
    <p:sldId id="356" r:id="rId68"/>
    <p:sldId id="316" r:id="rId69"/>
    <p:sldId id="317" r:id="rId70"/>
    <p:sldId id="324" r:id="rId71"/>
    <p:sldId id="355" r:id="rId72"/>
    <p:sldId id="343" r:id="rId73"/>
    <p:sldId id="354" r:id="rId74"/>
    <p:sldId id="326" r:id="rId75"/>
    <p:sldId id="332" r:id="rId76"/>
    <p:sldId id="333" r:id="rId77"/>
    <p:sldId id="334" r:id="rId78"/>
    <p:sldId id="335" r:id="rId79"/>
    <p:sldId id="336" r:id="rId80"/>
    <p:sldId id="337" r:id="rId81"/>
    <p:sldId id="352" r:id="rId82"/>
    <p:sldId id="338" r:id="rId83"/>
    <p:sldId id="339" r:id="rId84"/>
    <p:sldId id="340" r:id="rId85"/>
    <p:sldId id="341" r:id="rId8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7"/>
  </p:normalViewPr>
  <p:slideViewPr>
    <p:cSldViewPr snapToGrid="0" snapToObjects="1">
      <p:cViewPr>
        <p:scale>
          <a:sx n="79" d="100"/>
          <a:sy n="79" d="100"/>
        </p:scale>
        <p:origin x="1856" y="10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presProps" Target="presProps.xml"/><Relationship Id="rId89"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liuqi/Desktop/PRD2018/&#32489;&#25928;&#35780;&#20215;/PRD2018-G12-&#31532;&#20108;&#21608;&#32489;&#25928;&#35780;&#20215;&#30340;&#21103;&#26412;.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liuqi/Desktop/PRD2018/&#32489;&#25928;&#35780;&#20215;/PRD2018-G12-&#31532;&#20108;&#21608;&#32489;&#25928;&#35780;&#20215;&#30340;&#21103;&#2641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小组绩效</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54846139405019"/>
          <c:y val="0.152641421478201"/>
          <c:w val="0.658304742633301"/>
          <c:h val="0.808905882711761"/>
        </c:manualLayout>
      </c:layout>
      <c:radarChart>
        <c:radarStyle val="marker"/>
        <c:varyColors val="0"/>
        <c:ser>
          <c:idx val="0"/>
          <c:order val="0"/>
          <c:tx>
            <c:strRef>
              <c:f>'20180426'!$C$20</c:f>
              <c:strCache>
                <c:ptCount val="1"/>
                <c:pt idx="0">
                  <c:v>刘祺</c:v>
                </c:pt>
              </c:strCache>
            </c:strRef>
          </c:tx>
          <c:spPr>
            <a:ln w="28575" cap="rnd">
              <a:solidFill>
                <a:schemeClr val="accent1"/>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'20180426'!$D$20:$J$20</c:f>
              <c:numCache>
                <c:formatCode>General</c:formatCode>
                <c:ptCount val="7"/>
                <c:pt idx="0">
                  <c:v>0.93</c:v>
                </c:pt>
                <c:pt idx="1">
                  <c:v>0.93</c:v>
                </c:pt>
                <c:pt idx="2">
                  <c:v>0.94</c:v>
                </c:pt>
                <c:pt idx="3">
                  <c:v>0.93</c:v>
                </c:pt>
                <c:pt idx="4">
                  <c:v>0.93</c:v>
                </c:pt>
                <c:pt idx="5">
                  <c:v>0.93</c:v>
                </c:pt>
                <c:pt idx="6">
                  <c:v>0.94</c:v>
                </c:pt>
              </c:numCache>
            </c:numRef>
          </c:val>
        </c:ser>
        <c:ser>
          <c:idx val="1"/>
          <c:order val="1"/>
          <c:tx>
            <c:strRef>
              <c:f>'20180426'!$C$21</c:f>
              <c:strCache>
                <c:ptCount val="1"/>
                <c:pt idx="0">
                  <c:v>陈铭阳</c:v>
                </c:pt>
              </c:strCache>
            </c:strRef>
          </c:tx>
          <c:spPr>
            <a:ln w="28575" cap="rnd">
              <a:solidFill>
                <a:schemeClr val="accent2"/>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'20180426'!$D$21:$J$21</c:f>
              <c:numCache>
                <c:formatCode>General</c:formatCode>
                <c:ptCount val="7"/>
                <c:pt idx="0">
                  <c:v>0.95</c:v>
                </c:pt>
                <c:pt idx="1">
                  <c:v>0.94</c:v>
                </c:pt>
                <c:pt idx="2">
                  <c:v>0.93</c:v>
                </c:pt>
                <c:pt idx="3">
                  <c:v>0.95</c:v>
                </c:pt>
                <c:pt idx="4">
                  <c:v>0.95</c:v>
                </c:pt>
                <c:pt idx="5">
                  <c:v>0.92</c:v>
                </c:pt>
                <c:pt idx="6">
                  <c:v>0.92</c:v>
                </c:pt>
              </c:numCache>
            </c:numRef>
          </c:val>
        </c:ser>
        <c:ser>
          <c:idx val="2"/>
          <c:order val="2"/>
          <c:tx>
            <c:strRef>
              <c:f>'20180426'!$C$22</c:f>
              <c:strCache>
                <c:ptCount val="1"/>
                <c:pt idx="0">
                  <c:v>赵佳锋</c:v>
                </c:pt>
              </c:strCache>
            </c:strRef>
          </c:tx>
          <c:spPr>
            <a:ln w="28575" cap="rnd">
              <a:solidFill>
                <a:schemeClr val="accent3"/>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'20180426'!$D$22:$J$22</c:f>
              <c:numCache>
                <c:formatCode>General</c:formatCode>
                <c:ptCount val="7"/>
                <c:pt idx="0">
                  <c:v>0.94</c:v>
                </c:pt>
                <c:pt idx="1">
                  <c:v>0.93</c:v>
                </c:pt>
                <c:pt idx="2">
                  <c:v>0.93</c:v>
                </c:pt>
                <c:pt idx="3" formatCode="0.000">
                  <c:v>0.93</c:v>
                </c:pt>
                <c:pt idx="4">
                  <c:v>0.93</c:v>
                </c:pt>
                <c:pt idx="5">
                  <c:v>0.94</c:v>
                </c:pt>
                <c:pt idx="6">
                  <c:v>0.9</c:v>
                </c:pt>
              </c:numCache>
            </c:numRef>
          </c:val>
        </c:ser>
        <c:ser>
          <c:idx val="3"/>
          <c:order val="3"/>
          <c:tx>
            <c:strRef>
              <c:f>'20180426'!$C$23</c:f>
              <c:strCache>
                <c:ptCount val="1"/>
                <c:pt idx="0">
                  <c:v>赵唯皓</c:v>
                </c:pt>
              </c:strCache>
            </c:strRef>
          </c:tx>
          <c:spPr>
            <a:ln w="28575" cap="rnd">
              <a:solidFill>
                <a:schemeClr val="accent4"/>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'20180426'!$D$23:$J$23</c:f>
              <c:numCache>
                <c:formatCode>General</c:formatCode>
                <c:ptCount val="7"/>
                <c:pt idx="0">
                  <c:v>0.93</c:v>
                </c:pt>
                <c:pt idx="1">
                  <c:v>0.95</c:v>
                </c:pt>
                <c:pt idx="2">
                  <c:v>0.96</c:v>
                </c:pt>
                <c:pt idx="3">
                  <c:v>0.92</c:v>
                </c:pt>
                <c:pt idx="4">
                  <c:v>0.92</c:v>
                </c:pt>
                <c:pt idx="5">
                  <c:v>0.95</c:v>
                </c:pt>
                <c:pt idx="6">
                  <c:v>0.96</c:v>
                </c:pt>
              </c:numCache>
            </c:numRef>
          </c:val>
        </c:ser>
        <c:ser>
          <c:idx val="4"/>
          <c:order val="4"/>
          <c:tx>
            <c:strRef>
              <c:f>'20180426'!$C$24</c:f>
              <c:strCache>
                <c:ptCount val="1"/>
                <c:pt idx="0">
                  <c:v>蓝舒雯</c:v>
                </c:pt>
              </c:strCache>
            </c:strRef>
          </c:tx>
          <c:spPr>
            <a:ln w="28575" cap="rnd">
              <a:solidFill>
                <a:schemeClr val="accent5"/>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'20180426'!$D$24:$J$24</c:f>
              <c:numCache>
                <c:formatCode>General</c:formatCode>
                <c:ptCount val="7"/>
                <c:pt idx="0">
                  <c:v>0.92</c:v>
                </c:pt>
                <c:pt idx="1">
                  <c:v>0.93</c:v>
                </c:pt>
                <c:pt idx="2">
                  <c:v>0.96</c:v>
                </c:pt>
                <c:pt idx="3">
                  <c:v>0.94</c:v>
                </c:pt>
                <c:pt idx="4">
                  <c:v>0.94</c:v>
                </c:pt>
                <c:pt idx="5">
                  <c:v>0.93</c:v>
                </c:pt>
                <c:pt idx="6">
                  <c:v>0.95</c:v>
                </c:pt>
              </c:numCache>
            </c:numRef>
          </c:val>
        </c:ser>
        <c:ser>
          <c:idx val="5"/>
          <c:order val="5"/>
          <c:tx>
            <c:strRef>
              <c:f>'20180426'!$C$25</c:f>
              <c:strCache>
                <c:ptCount val="1"/>
                <c:pt idx="0">
                  <c:v>平均值</c:v>
                </c:pt>
              </c:strCache>
            </c:strRef>
          </c:tx>
          <c:spPr>
            <a:ln w="28575" cap="rnd">
              <a:solidFill>
                <a:schemeClr val="accent6"/>
              </a:solidFill>
              <a:prstDash val="dash"/>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'20180426'!$D$25:$J$25</c:f>
              <c:numCache>
                <c:formatCode>General</c:formatCode>
                <c:ptCount val="7"/>
                <c:pt idx="0">
                  <c:v>0.934</c:v>
                </c:pt>
                <c:pt idx="1">
                  <c:v>0.936</c:v>
                </c:pt>
                <c:pt idx="2">
                  <c:v>0.944</c:v>
                </c:pt>
                <c:pt idx="3">
                  <c:v>0.934</c:v>
                </c:pt>
                <c:pt idx="4">
                  <c:v>0.934</c:v>
                </c:pt>
                <c:pt idx="5">
                  <c:v>0.934</c:v>
                </c:pt>
                <c:pt idx="6">
                  <c:v>0.934</c:v>
                </c:pt>
              </c:numCache>
            </c:numRef>
          </c:val>
        </c:ser>
        <c:dLbls>
          <c:showLegendKey val="0"/>
          <c:showVal val="0"/>
          <c:showCatName val="0"/>
          <c:showSerName val="0"/>
          <c:showPercent val="0"/>
          <c:showBubbleSize val="0"/>
        </c:dLbls>
        <c:axId val="1024303536"/>
        <c:axId val="1024305312"/>
      </c:radarChart>
      <c:catAx>
        <c:axId val="1024303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4305312"/>
        <c:crosses val="autoZero"/>
        <c:auto val="1"/>
        <c:lblAlgn val="ctr"/>
        <c:lblOffset val="100"/>
        <c:noMultiLvlLbl val="0"/>
      </c:catAx>
      <c:valAx>
        <c:axId val="1024305312"/>
        <c:scaling>
          <c:orientation val="minMax"/>
          <c:min val="0.85"/>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43035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小组绩效</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54846139405019"/>
          <c:y val="0.152641421478201"/>
          <c:w val="0.658304742633301"/>
          <c:h val="0.808905882711761"/>
        </c:manualLayout>
      </c:layout>
      <c:radarChart>
        <c:radarStyle val="marker"/>
        <c:varyColors val="0"/>
        <c:ser>
          <c:idx val="0"/>
          <c:order val="0"/>
          <c:tx>
            <c:strRef>
              <c:f>'20180426'!$C$20</c:f>
              <c:strCache>
                <c:ptCount val="1"/>
                <c:pt idx="0">
                  <c:v>刘祺</c:v>
                </c:pt>
              </c:strCache>
            </c:strRef>
          </c:tx>
          <c:spPr>
            <a:ln w="28575" cap="rnd">
              <a:solidFill>
                <a:schemeClr val="accent1"/>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'20180426'!$D$20:$J$20</c:f>
              <c:numCache>
                <c:formatCode>General</c:formatCode>
                <c:ptCount val="7"/>
                <c:pt idx="0">
                  <c:v>0.93</c:v>
                </c:pt>
                <c:pt idx="1">
                  <c:v>0.93</c:v>
                </c:pt>
                <c:pt idx="2">
                  <c:v>0.94</c:v>
                </c:pt>
                <c:pt idx="3">
                  <c:v>0.93</c:v>
                </c:pt>
                <c:pt idx="4">
                  <c:v>0.93</c:v>
                </c:pt>
                <c:pt idx="5">
                  <c:v>0.93</c:v>
                </c:pt>
                <c:pt idx="6">
                  <c:v>0.94</c:v>
                </c:pt>
              </c:numCache>
            </c:numRef>
          </c:val>
        </c:ser>
        <c:ser>
          <c:idx val="1"/>
          <c:order val="1"/>
          <c:tx>
            <c:strRef>
              <c:f>'20180426'!$C$21</c:f>
              <c:strCache>
                <c:ptCount val="1"/>
                <c:pt idx="0">
                  <c:v>陈铭阳</c:v>
                </c:pt>
              </c:strCache>
            </c:strRef>
          </c:tx>
          <c:spPr>
            <a:ln w="28575" cap="rnd">
              <a:solidFill>
                <a:schemeClr val="accent2"/>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'20180426'!$D$21:$J$21</c:f>
              <c:numCache>
                <c:formatCode>General</c:formatCode>
                <c:ptCount val="7"/>
                <c:pt idx="0">
                  <c:v>0.95</c:v>
                </c:pt>
                <c:pt idx="1">
                  <c:v>0.94</c:v>
                </c:pt>
                <c:pt idx="2">
                  <c:v>0.93</c:v>
                </c:pt>
                <c:pt idx="3">
                  <c:v>0.95</c:v>
                </c:pt>
                <c:pt idx="4">
                  <c:v>0.95</c:v>
                </c:pt>
                <c:pt idx="5">
                  <c:v>0.92</c:v>
                </c:pt>
                <c:pt idx="6">
                  <c:v>0.92</c:v>
                </c:pt>
              </c:numCache>
            </c:numRef>
          </c:val>
        </c:ser>
        <c:ser>
          <c:idx val="2"/>
          <c:order val="2"/>
          <c:tx>
            <c:strRef>
              <c:f>'20180426'!$C$22</c:f>
              <c:strCache>
                <c:ptCount val="1"/>
                <c:pt idx="0">
                  <c:v>赵佳锋</c:v>
                </c:pt>
              </c:strCache>
            </c:strRef>
          </c:tx>
          <c:spPr>
            <a:ln w="28575" cap="rnd">
              <a:solidFill>
                <a:schemeClr val="accent3"/>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'20180426'!$D$22:$J$22</c:f>
              <c:numCache>
                <c:formatCode>General</c:formatCode>
                <c:ptCount val="7"/>
                <c:pt idx="0">
                  <c:v>0.94</c:v>
                </c:pt>
                <c:pt idx="1">
                  <c:v>0.93</c:v>
                </c:pt>
                <c:pt idx="2">
                  <c:v>0.93</c:v>
                </c:pt>
                <c:pt idx="3" formatCode="0.000">
                  <c:v>0.93</c:v>
                </c:pt>
                <c:pt idx="4">
                  <c:v>0.93</c:v>
                </c:pt>
                <c:pt idx="5">
                  <c:v>0.94</c:v>
                </c:pt>
                <c:pt idx="6">
                  <c:v>0.9</c:v>
                </c:pt>
              </c:numCache>
            </c:numRef>
          </c:val>
        </c:ser>
        <c:ser>
          <c:idx val="3"/>
          <c:order val="3"/>
          <c:tx>
            <c:strRef>
              <c:f>'20180426'!$C$23</c:f>
              <c:strCache>
                <c:ptCount val="1"/>
                <c:pt idx="0">
                  <c:v>赵唯皓</c:v>
                </c:pt>
              </c:strCache>
            </c:strRef>
          </c:tx>
          <c:spPr>
            <a:ln w="28575" cap="rnd">
              <a:solidFill>
                <a:schemeClr val="accent4"/>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'20180426'!$D$23:$J$23</c:f>
              <c:numCache>
                <c:formatCode>General</c:formatCode>
                <c:ptCount val="7"/>
                <c:pt idx="0">
                  <c:v>0.93</c:v>
                </c:pt>
                <c:pt idx="1">
                  <c:v>0.95</c:v>
                </c:pt>
                <c:pt idx="2">
                  <c:v>0.96</c:v>
                </c:pt>
                <c:pt idx="3">
                  <c:v>0.92</c:v>
                </c:pt>
                <c:pt idx="4">
                  <c:v>0.92</c:v>
                </c:pt>
                <c:pt idx="5">
                  <c:v>0.95</c:v>
                </c:pt>
                <c:pt idx="6">
                  <c:v>0.96</c:v>
                </c:pt>
              </c:numCache>
            </c:numRef>
          </c:val>
        </c:ser>
        <c:ser>
          <c:idx val="4"/>
          <c:order val="4"/>
          <c:tx>
            <c:strRef>
              <c:f>'20180426'!$C$24</c:f>
              <c:strCache>
                <c:ptCount val="1"/>
                <c:pt idx="0">
                  <c:v>蓝舒雯</c:v>
                </c:pt>
              </c:strCache>
            </c:strRef>
          </c:tx>
          <c:spPr>
            <a:ln w="28575" cap="rnd">
              <a:solidFill>
                <a:schemeClr val="accent5"/>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'20180426'!$D$24:$J$24</c:f>
              <c:numCache>
                <c:formatCode>General</c:formatCode>
                <c:ptCount val="7"/>
                <c:pt idx="0">
                  <c:v>0.92</c:v>
                </c:pt>
                <c:pt idx="1">
                  <c:v>0.93</c:v>
                </c:pt>
                <c:pt idx="2">
                  <c:v>0.96</c:v>
                </c:pt>
                <c:pt idx="3">
                  <c:v>0.94</c:v>
                </c:pt>
                <c:pt idx="4">
                  <c:v>0.94</c:v>
                </c:pt>
                <c:pt idx="5">
                  <c:v>0.93</c:v>
                </c:pt>
                <c:pt idx="6">
                  <c:v>0.95</c:v>
                </c:pt>
              </c:numCache>
            </c:numRef>
          </c:val>
        </c:ser>
        <c:ser>
          <c:idx val="5"/>
          <c:order val="5"/>
          <c:tx>
            <c:strRef>
              <c:f>'20180426'!$C$25</c:f>
              <c:strCache>
                <c:ptCount val="1"/>
                <c:pt idx="0">
                  <c:v>平均值</c:v>
                </c:pt>
              </c:strCache>
            </c:strRef>
          </c:tx>
          <c:spPr>
            <a:ln w="28575" cap="rnd">
              <a:solidFill>
                <a:schemeClr val="accent6"/>
              </a:solidFill>
              <a:prstDash val="dash"/>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'20180426'!$D$25:$J$25</c:f>
              <c:numCache>
                <c:formatCode>General</c:formatCode>
                <c:ptCount val="7"/>
                <c:pt idx="0">
                  <c:v>0.934</c:v>
                </c:pt>
                <c:pt idx="1">
                  <c:v>0.936</c:v>
                </c:pt>
                <c:pt idx="2">
                  <c:v>0.944</c:v>
                </c:pt>
                <c:pt idx="3">
                  <c:v>0.934</c:v>
                </c:pt>
                <c:pt idx="4">
                  <c:v>0.934</c:v>
                </c:pt>
                <c:pt idx="5">
                  <c:v>0.934</c:v>
                </c:pt>
                <c:pt idx="6">
                  <c:v>0.934</c:v>
                </c:pt>
              </c:numCache>
            </c:numRef>
          </c:val>
        </c:ser>
        <c:dLbls>
          <c:showLegendKey val="0"/>
          <c:showVal val="0"/>
          <c:showCatName val="0"/>
          <c:showSerName val="0"/>
          <c:showPercent val="0"/>
          <c:showBubbleSize val="0"/>
        </c:dLbls>
        <c:axId val="979476448"/>
        <c:axId val="979478224"/>
      </c:radarChart>
      <c:catAx>
        <c:axId val="979476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79478224"/>
        <c:crosses val="autoZero"/>
        <c:auto val="1"/>
        <c:lblAlgn val="ctr"/>
        <c:lblOffset val="100"/>
        <c:noMultiLvlLbl val="0"/>
      </c:catAx>
      <c:valAx>
        <c:axId val="979478224"/>
        <c:scaling>
          <c:orientation val="minMax"/>
          <c:min val="0.85"/>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794764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07138A-C439-E54E-8622-FD672DC52DCC}" type="datetimeFigureOut">
              <a:rPr kumimoji="1" lang="zh-CN" altLang="en-US" smtClean="0"/>
              <a:t>2018/12/2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955E5B-F1FE-3344-92A3-F80B39774BCF}" type="slidenum">
              <a:rPr kumimoji="1" lang="zh-CN" altLang="en-US" smtClean="0"/>
              <a:t>‹#›</a:t>
            </a:fld>
            <a:endParaRPr kumimoji="1" lang="zh-CN" altLang="en-US"/>
          </a:p>
        </p:txBody>
      </p:sp>
    </p:spTree>
    <p:extLst>
      <p:ext uri="{BB962C8B-B14F-4D97-AF65-F5344CB8AC3E}">
        <p14:creationId xmlns:p14="http://schemas.microsoft.com/office/powerpoint/2010/main" val="1198501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F7A2D0-6E26-42CB-A1FC-1BE3E6861CD8}"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973215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272098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512374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631644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655225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450518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F7A2D0-6E26-42CB-A1FC-1BE3E6861CD8}"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169671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419026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88635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35543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569992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738685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2107965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531244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012855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325155B3-345C-A94F-85D5-A0B617AE8E82}" type="datetimeFigureOut">
              <a:rPr kumimoji="1" lang="zh-CN" altLang="en-US" smtClean="0"/>
              <a:t>2018/12/2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306520010"/>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325155B3-345C-A94F-85D5-A0B617AE8E82}" type="datetimeFigureOut">
              <a:rPr kumimoji="1" lang="zh-CN" altLang="en-US" smtClean="0"/>
              <a:t>2018/12/2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236228403"/>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325155B3-345C-A94F-85D5-A0B617AE8E82}" type="datetimeFigureOut">
              <a:rPr kumimoji="1" lang="zh-CN" altLang="en-US" smtClean="0"/>
              <a:t>2018/12/2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1740989565"/>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325155B3-345C-A94F-85D5-A0B617AE8E82}" type="datetimeFigureOut">
              <a:rPr kumimoji="1" lang="zh-CN" altLang="en-US" smtClean="0"/>
              <a:t>2018/12/2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2016022564"/>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325155B3-345C-A94F-85D5-A0B617AE8E82}" type="datetimeFigureOut">
              <a:rPr kumimoji="1" lang="zh-CN" altLang="en-US" smtClean="0"/>
              <a:t>2018/12/2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294250782"/>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325155B3-345C-A94F-85D5-A0B617AE8E82}" type="datetimeFigureOut">
              <a:rPr kumimoji="1" lang="zh-CN" altLang="en-US" smtClean="0"/>
              <a:t>2018/12/2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1965537680"/>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325155B3-345C-A94F-85D5-A0B617AE8E82}" type="datetimeFigureOut">
              <a:rPr kumimoji="1" lang="zh-CN" altLang="en-US" smtClean="0"/>
              <a:t>2018/12/2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50845959"/>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325155B3-345C-A94F-85D5-A0B617AE8E82}" type="datetimeFigureOut">
              <a:rPr kumimoji="1" lang="zh-CN" altLang="en-US" smtClean="0"/>
              <a:t>2018/12/2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2017025054"/>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5155B3-345C-A94F-85D5-A0B617AE8E82}" type="datetimeFigureOut">
              <a:rPr kumimoji="1" lang="zh-CN" altLang="en-US" smtClean="0"/>
              <a:t>2018/12/2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2110714683"/>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325155B3-345C-A94F-85D5-A0B617AE8E82}" type="datetimeFigureOut">
              <a:rPr kumimoji="1" lang="zh-CN" altLang="en-US" smtClean="0"/>
              <a:t>2018/12/2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499312388"/>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325155B3-345C-A94F-85D5-A0B617AE8E82}" type="datetimeFigureOut">
              <a:rPr kumimoji="1" lang="zh-CN" altLang="en-US" smtClean="0"/>
              <a:t>2018/12/2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1724696287"/>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5155B3-345C-A94F-85D5-A0B617AE8E82}" type="datetimeFigureOut">
              <a:rPr kumimoji="1" lang="zh-CN" altLang="en-US" smtClean="0"/>
              <a:t>2018/12/2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618184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2.xml"/><Relationship Id="rId3" Type="http://schemas.openxmlformats.org/officeDocument/2006/relationships/image" Target="../media/image2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3087" name="组合 17"/>
          <p:cNvGrpSpPr/>
          <p:nvPr/>
        </p:nvGrpSpPr>
        <p:grpSpPr bwMode="auto">
          <a:xfrm>
            <a:off x="4396282" y="2156966"/>
            <a:ext cx="7579639" cy="2626549"/>
            <a:chOff x="668354" y="2535863"/>
            <a:chExt cx="6353031" cy="2625966"/>
          </a:xfrm>
        </p:grpSpPr>
        <p:sp>
          <p:nvSpPr>
            <p:cNvPr id="3089" name="文本框 18"/>
            <p:cNvSpPr txBox="1">
              <a:spLocks noChangeArrowheads="1"/>
            </p:cNvSpPr>
            <p:nvPr/>
          </p:nvSpPr>
          <p:spPr bwMode="auto">
            <a:xfrm>
              <a:off x="668354" y="2535863"/>
              <a:ext cx="4734746" cy="46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algn="ctr"/>
              <a:r>
                <a:rPr lang="zh-CN" altLang="en-US" sz="2400" dirty="0">
                  <a:latin typeface="碳纤维正粗黑简体" panose="02010601030101010101" pitchFamily="2" charset="-122"/>
                  <a:ea typeface="碳纤维正粗黑简体" panose="02010601030101010101" pitchFamily="2" charset="-122"/>
                </a:rPr>
                <a:t>软件工程系列课程教学辅助网站</a:t>
              </a:r>
            </a:p>
          </p:txBody>
        </p:sp>
        <p:sp>
          <p:nvSpPr>
            <p:cNvPr id="3090" name="文本框 19"/>
            <p:cNvSpPr txBox="1">
              <a:spLocks noChangeArrowheads="1"/>
            </p:cNvSpPr>
            <p:nvPr/>
          </p:nvSpPr>
          <p:spPr bwMode="auto">
            <a:xfrm>
              <a:off x="786816" y="3223267"/>
              <a:ext cx="6234569" cy="193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rPr>
                <a:t>需求</a:t>
              </a:r>
              <a:r>
                <a:rPr kumimoji="0" lang="zh-CN" altLang="en-US" sz="6000" b="1"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工程项目计划</a:t>
              </a:r>
              <a:endParaRPr kumimoji="0" lang="zh-CN" altLang="en-US" sz="6000" b="1"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sp>
        <p:nvSpPr>
          <p:cNvPr id="19" name="文本框 20">
            <a:extLst>
              <a:ext uri="{FF2B5EF4-FFF2-40B4-BE49-F238E27FC236}">
                <a16:creationId xmlns:a16="http://schemas.microsoft.com/office/drawing/2014/main" xmlns="" id="{BF8FCF71-D7AD-4532-88EB-DDF92FFF21E2}"/>
              </a:ext>
            </a:extLst>
          </p:cNvPr>
          <p:cNvSpPr txBox="1">
            <a:spLocks noChangeArrowheads="1"/>
          </p:cNvSpPr>
          <p:nvPr/>
        </p:nvSpPr>
        <p:spPr bwMode="auto">
          <a:xfrm>
            <a:off x="5741808" y="4337050"/>
            <a:ext cx="60499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报告小组：</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PRD2018-G12</a:t>
            </a:r>
            <a:endParaRPr kumimoji="0" lang="zh-CN" altLang="en-US" sz="16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endParaRPr>
          </a:p>
        </p:txBody>
      </p:sp>
      <p:sp>
        <p:nvSpPr>
          <p:cNvPr id="20" name="文本框 20">
            <a:extLst>
              <a:ext uri="{FF2B5EF4-FFF2-40B4-BE49-F238E27FC236}">
                <a16:creationId xmlns:a16="http://schemas.microsoft.com/office/drawing/2014/main" xmlns="" id="{47E1FD84-A982-40AD-8826-1F26BA7BBC3B}"/>
              </a:ext>
            </a:extLst>
          </p:cNvPr>
          <p:cNvSpPr txBox="1">
            <a:spLocks noChangeArrowheads="1"/>
          </p:cNvSpPr>
          <p:nvPr/>
        </p:nvSpPr>
        <p:spPr bwMode="auto">
          <a:xfrm>
            <a:off x="5741808" y="4675187"/>
            <a:ext cx="60499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小组成员：刘祺，陈铭阳，蓝舒雯，赵唯皓，赵佳锋</a:t>
            </a:r>
            <a:endParaRPr kumimoji="0" lang="zh-CN" altLang="en-US" sz="16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xmlns="" id="{C1ECF869-D5F2-499A-8707-FDE2FD195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9509120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87"/>
                                        </p:tgtEl>
                                        <p:attrNameLst>
                                          <p:attrName>style.visibility</p:attrName>
                                        </p:attrNameLst>
                                      </p:cBhvr>
                                      <p:to>
                                        <p:strVal val="visible"/>
                                      </p:to>
                                    </p:set>
                                    <p:animEffect transition="in" filter="randombar(horizontal)">
                                      <p:cBhvr>
                                        <p:cTn id="7" dur="500"/>
                                        <p:tgtEl>
                                          <p:spTgt spid="308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500"/>
                                        <p:tgtEl>
                                          <p:spTgt spid="1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500"/>
                                        <p:tgtEl>
                                          <p:spTgt spid="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randombar(horizontal)">
                                      <p:cBhvr>
                                        <p:cTn id="37" dur="500"/>
                                        <p:tgtEl>
                                          <p:spTgt spid="13"/>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randombar(horizontal)">
                                      <p:cBhvr>
                                        <p:cTn id="40" dur="500"/>
                                        <p:tgtEl>
                                          <p:spTgt spid="14"/>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randombar(horizontal)">
                                      <p:cBhvr>
                                        <p:cTn id="43" dur="500"/>
                                        <p:tgtEl>
                                          <p:spTgt spid="15"/>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randombar(horizontal)">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650AABB2-42CF-4449-9294-842C3B5611F8}"/>
              </a:ext>
            </a:extLst>
          </p:cNvPr>
          <p:cNvSpPr txBox="1">
            <a:spLocks noChangeArrowheads="1"/>
          </p:cNvSpPr>
          <p:nvPr/>
        </p:nvSpPr>
        <p:spPr bwMode="auto">
          <a:xfrm>
            <a:off x="4324746" y="170098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项目相关信息</a:t>
            </a:r>
          </a:p>
        </p:txBody>
      </p:sp>
      <p:sp>
        <p:nvSpPr>
          <p:cNvPr id="3" name="矩形 2">
            <a:extLst>
              <a:ext uri="{FF2B5EF4-FFF2-40B4-BE49-F238E27FC236}">
                <a16:creationId xmlns:a16="http://schemas.microsoft.com/office/drawing/2014/main" xmlns="" id="{BB9DAB1F-DD55-42E0-AA04-8E72737F8B1A}"/>
              </a:ext>
            </a:extLst>
          </p:cNvPr>
          <p:cNvSpPr/>
          <p:nvPr/>
        </p:nvSpPr>
        <p:spPr>
          <a:xfrm>
            <a:off x="3047999" y="2822416"/>
            <a:ext cx="7427090" cy="1477328"/>
          </a:xfrm>
          <a:prstGeom prst="rect">
            <a:avLst/>
          </a:prstGeom>
        </p:spPr>
        <p:txBody>
          <a:bodyPr wrap="square">
            <a:spAutoFit/>
          </a:bodyPr>
          <a:lstStyle/>
          <a:p>
            <a:pPr indent="266700">
              <a:spcAft>
                <a:spcPts val="0"/>
              </a:spcAft>
            </a:pPr>
            <a:r>
              <a:rPr lang="zh-CN" altLang="zh-CN" dirty="0">
                <a:latin typeface="微软雅黑" panose="020B0503020204020204" pitchFamily="34" charset="-122"/>
                <a:ea typeface="微软雅黑" panose="020B0503020204020204" pitchFamily="34" charset="-122"/>
              </a:rPr>
              <a:t>项目名称： </a:t>
            </a:r>
            <a:r>
              <a:rPr lang="zh-CN" altLang="zh-CN" dirty="0" smtClean="0">
                <a:latin typeface="微软雅黑" panose="020B0503020204020204" pitchFamily="34" charset="-122"/>
                <a:ea typeface="微软雅黑" panose="020B0503020204020204" pitchFamily="34" charset="-122"/>
              </a:rPr>
              <a:t>软件</a:t>
            </a:r>
            <a:r>
              <a:rPr lang="zh-CN" altLang="zh-CN" dirty="0">
                <a:latin typeface="微软雅黑" panose="020B0503020204020204" pitchFamily="34" charset="-122"/>
                <a:ea typeface="微软雅黑" panose="020B0503020204020204" pitchFamily="34" charset="-122"/>
              </a:rPr>
              <a:t>工程系列课程教学辅助</a:t>
            </a:r>
            <a:r>
              <a:rPr lang="zh-CN" altLang="zh-CN" dirty="0" smtClean="0">
                <a:latin typeface="微软雅黑" panose="020B0503020204020204" pitchFamily="34" charset="-122"/>
                <a:ea typeface="微软雅黑" panose="020B0503020204020204" pitchFamily="34" charset="-122"/>
              </a:rPr>
              <a:t>网站</a:t>
            </a:r>
            <a:r>
              <a:rPr lang="zh-CN" altLang="en-US" dirty="0" smtClean="0">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需求</a:t>
            </a:r>
            <a:r>
              <a:rPr lang="zh-CN" altLang="en-US" dirty="0" smtClean="0">
                <a:latin typeface="微软雅黑" panose="020B0503020204020204" pitchFamily="34" charset="-122"/>
                <a:ea typeface="微软雅黑" panose="020B0503020204020204" pitchFamily="34" charset="-122"/>
              </a:rPr>
              <a:t>工程子项目</a:t>
            </a:r>
            <a:endParaRPr lang="en-US" altLang="zh-CN" dirty="0" smtClean="0">
              <a:latin typeface="微软雅黑" panose="020B0503020204020204" pitchFamily="34" charset="-122"/>
              <a:ea typeface="微软雅黑" panose="020B0503020204020204" pitchFamily="34" charset="-122"/>
            </a:endParaRPr>
          </a:p>
          <a:p>
            <a:pPr indent="266700">
              <a:spcAft>
                <a:spcPts val="0"/>
              </a:spcAft>
            </a:pPr>
            <a:r>
              <a:rPr lang="zh-CN" altLang="zh-CN" dirty="0" smtClean="0">
                <a:latin typeface="微软雅黑" panose="020B0503020204020204" pitchFamily="34" charset="-122"/>
                <a:ea typeface="微软雅黑" panose="020B0503020204020204" pitchFamily="34" charset="-122"/>
              </a:rPr>
              <a:t>项目</a:t>
            </a:r>
            <a:r>
              <a:rPr lang="zh-CN" altLang="zh-CN" dirty="0">
                <a:latin typeface="微软雅黑" panose="020B0503020204020204" pitchFamily="34" charset="-122"/>
                <a:ea typeface="微软雅黑" panose="020B0503020204020204" pitchFamily="34" charset="-122"/>
              </a:rPr>
              <a:t>发起者：侯宏仑老师、杨枨老师</a:t>
            </a:r>
          </a:p>
          <a:p>
            <a:pPr indent="266700">
              <a:spcAft>
                <a:spcPts val="0"/>
              </a:spcAft>
            </a:pPr>
            <a:r>
              <a:rPr lang="zh-CN" altLang="zh-CN" dirty="0">
                <a:latin typeface="微软雅黑" panose="020B0503020204020204" pitchFamily="34" charset="-122"/>
                <a:ea typeface="微软雅黑" panose="020B0503020204020204" pitchFamily="34" charset="-122"/>
              </a:rPr>
              <a:t>项目实施者：刘祺、陈铭阳、赵唯皓、赵佳锋、蓝舒雯</a:t>
            </a:r>
          </a:p>
          <a:p>
            <a:pPr indent="266700">
              <a:spcAft>
                <a:spcPts val="0"/>
              </a:spcAft>
            </a:pPr>
            <a:r>
              <a:rPr lang="zh-CN" altLang="zh-CN" dirty="0">
                <a:latin typeface="微软雅黑" panose="020B0503020204020204" pitchFamily="34" charset="-122"/>
                <a:ea typeface="微软雅黑" panose="020B0503020204020204" pitchFamily="34" charset="-122"/>
              </a:rPr>
              <a:t>项目开始时间：</a:t>
            </a:r>
            <a:r>
              <a:rPr lang="en-US" altLang="zh-CN" dirty="0">
                <a:latin typeface="微软雅黑" panose="020B0503020204020204" pitchFamily="34" charset="-122"/>
                <a:ea typeface="微软雅黑" panose="020B0503020204020204" pitchFamily="34" charset="-122"/>
              </a:rPr>
              <a:t>2018</a:t>
            </a:r>
            <a:r>
              <a:rPr lang="zh-CN" altLang="zh-CN"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9</a:t>
            </a:r>
            <a:r>
              <a:rPr lang="zh-CN" altLang="zh-CN"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22</a:t>
            </a:r>
            <a:r>
              <a:rPr lang="zh-CN" altLang="zh-CN" dirty="0">
                <a:latin typeface="微软雅黑" panose="020B0503020204020204" pitchFamily="34" charset="-122"/>
                <a:ea typeface="微软雅黑" panose="020B0503020204020204" pitchFamily="34" charset="-122"/>
              </a:rPr>
              <a:t>日</a:t>
            </a:r>
          </a:p>
          <a:p>
            <a:pPr indent="266700">
              <a:spcAft>
                <a:spcPts val="0"/>
              </a:spcAft>
            </a:pPr>
            <a:r>
              <a:rPr lang="zh-CN" altLang="zh-CN" dirty="0">
                <a:latin typeface="微软雅黑" panose="020B0503020204020204" pitchFamily="34" charset="-122"/>
                <a:ea typeface="微软雅黑" panose="020B0503020204020204" pitchFamily="34" charset="-122"/>
              </a:rPr>
              <a:t>项目截至时间：</a:t>
            </a:r>
            <a:r>
              <a:rPr lang="en-US" altLang="zh-CN" dirty="0">
                <a:latin typeface="微软雅黑" panose="020B0503020204020204" pitchFamily="34" charset="-122"/>
                <a:ea typeface="微软雅黑" panose="020B0503020204020204" pitchFamily="34" charset="-122"/>
              </a:rPr>
              <a:t>2019</a:t>
            </a:r>
            <a:r>
              <a:rPr lang="zh-CN" altLang="zh-CN"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10</a:t>
            </a:r>
            <a:r>
              <a:rPr lang="zh-CN" altLang="zh-CN" dirty="0">
                <a:latin typeface="微软雅黑" panose="020B0503020204020204" pitchFamily="34" charset="-122"/>
                <a:ea typeface="微软雅黑" panose="020B0503020204020204" pitchFamily="34" charset="-122"/>
              </a:rPr>
              <a:t>日</a:t>
            </a:r>
          </a:p>
        </p:txBody>
      </p:sp>
    </p:spTree>
    <p:extLst>
      <p:ext uri="{BB962C8B-B14F-4D97-AF65-F5344CB8AC3E}">
        <p14:creationId xmlns:p14="http://schemas.microsoft.com/office/powerpoint/2010/main" val="1339864678"/>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650AABB2-42CF-4449-9294-842C3B5611F8}"/>
              </a:ext>
            </a:extLst>
          </p:cNvPr>
          <p:cNvSpPr txBox="1">
            <a:spLocks noChangeArrowheads="1"/>
          </p:cNvSpPr>
          <p:nvPr/>
        </p:nvSpPr>
        <p:spPr bwMode="auto">
          <a:xfrm>
            <a:off x="4308066" y="424769"/>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产品</a:t>
            </a:r>
          </a:p>
        </p:txBody>
      </p:sp>
      <p:sp>
        <p:nvSpPr>
          <p:cNvPr id="11" name="文本框 10">
            <a:extLst>
              <a:ext uri="{FF2B5EF4-FFF2-40B4-BE49-F238E27FC236}">
                <a16:creationId xmlns:a16="http://schemas.microsoft.com/office/drawing/2014/main" xmlns="" id="{06307882-6953-4FB7-AB4B-C061A0CB04F0}"/>
              </a:ext>
            </a:extLst>
          </p:cNvPr>
          <p:cNvSpPr txBox="1"/>
          <p:nvPr/>
        </p:nvSpPr>
        <p:spPr>
          <a:xfrm>
            <a:off x="1532392" y="1092656"/>
            <a:ext cx="1800493" cy="369332"/>
          </a:xfrm>
          <a:prstGeom prst="rect">
            <a:avLst/>
          </a:prstGeom>
          <a:noFill/>
        </p:spPr>
        <p:txBody>
          <a:bodyPr wrap="none" rtlCol="0">
            <a:spAutoFit/>
          </a:bodyPr>
          <a:lstStyle/>
          <a:p>
            <a:r>
              <a:rPr kumimoji="1" lang="zh-CN" altLang="en-US" b="1" dirty="0">
                <a:latin typeface="Microsoft YaHei" charset="-122"/>
                <a:ea typeface="Microsoft YaHei" charset="-122"/>
                <a:cs typeface="Microsoft YaHei" charset="-122"/>
              </a:rPr>
              <a:t>需要交付的文件</a:t>
            </a:r>
          </a:p>
        </p:txBody>
      </p:sp>
      <p:graphicFrame>
        <p:nvGraphicFramePr>
          <p:cNvPr id="2" name="表格 1">
            <a:extLst>
              <a:ext uri="{FF2B5EF4-FFF2-40B4-BE49-F238E27FC236}">
                <a16:creationId xmlns:a16="http://schemas.microsoft.com/office/drawing/2014/main" xmlns="" id="{B886CD35-46B2-47DC-B820-0A26D49E9DB1}"/>
              </a:ext>
            </a:extLst>
          </p:cNvPr>
          <p:cNvGraphicFramePr>
            <a:graphicFrameLocks noGrp="1"/>
          </p:cNvGraphicFramePr>
          <p:nvPr>
            <p:extLst>
              <p:ext uri="{D42A27DB-BD31-4B8C-83A1-F6EECF244321}">
                <p14:modId xmlns:p14="http://schemas.microsoft.com/office/powerpoint/2010/main" val="847378505"/>
              </p:ext>
            </p:extLst>
          </p:nvPr>
        </p:nvGraphicFramePr>
        <p:xfrm>
          <a:off x="3722843" y="1684565"/>
          <a:ext cx="5087288" cy="4389120"/>
        </p:xfrm>
        <a:graphic>
          <a:graphicData uri="http://schemas.openxmlformats.org/drawingml/2006/table">
            <a:tbl>
              <a:tblPr firstRow="1" firstCol="1" bandRow="1">
                <a:tableStyleId>{5C22544A-7EE6-4342-B048-85BDC9FD1C3A}</a:tableStyleId>
              </a:tblPr>
              <a:tblGrid>
                <a:gridCol w="5087288">
                  <a:extLst>
                    <a:ext uri="{9D8B030D-6E8A-4147-A177-3AD203B41FA5}">
                      <a16:colId xmlns:a16="http://schemas.microsoft.com/office/drawing/2014/main" xmlns="" val="3706096187"/>
                    </a:ext>
                  </a:extLst>
                </a:gridCol>
              </a:tblGrid>
              <a:tr h="245084">
                <a:tc>
                  <a:txBody>
                    <a:bodyPr/>
                    <a:lstStyle/>
                    <a:p>
                      <a:pPr>
                        <a:spcAft>
                          <a:spcPts val="0"/>
                        </a:spcAft>
                      </a:pPr>
                      <a:r>
                        <a:rPr lang="zh-CN" sz="3200" dirty="0">
                          <a:effectLst/>
                        </a:rPr>
                        <a:t>《可行性分析报告》</a:t>
                      </a:r>
                      <a:endParaRPr lang="zh-CN" sz="3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811962000"/>
                  </a:ext>
                </a:extLst>
              </a:tr>
              <a:tr h="245084">
                <a:tc>
                  <a:txBody>
                    <a:bodyPr/>
                    <a:lstStyle/>
                    <a:p>
                      <a:pPr>
                        <a:spcAft>
                          <a:spcPts val="0"/>
                        </a:spcAft>
                      </a:pPr>
                      <a:r>
                        <a:rPr lang="zh-CN" sz="3200" dirty="0">
                          <a:effectLst/>
                        </a:rPr>
                        <a:t>《项目章程》</a:t>
                      </a:r>
                      <a:endParaRPr lang="zh-CN" sz="3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849897419"/>
                  </a:ext>
                </a:extLst>
              </a:tr>
              <a:tr h="245084">
                <a:tc>
                  <a:txBody>
                    <a:bodyPr/>
                    <a:lstStyle/>
                    <a:p>
                      <a:pPr>
                        <a:spcAft>
                          <a:spcPts val="0"/>
                        </a:spcAft>
                      </a:pPr>
                      <a:r>
                        <a:rPr lang="zh-CN" sz="3200" dirty="0">
                          <a:effectLst/>
                        </a:rPr>
                        <a:t>《需求工程计划》</a:t>
                      </a:r>
                      <a:endParaRPr lang="en-US" altLang="zh-CN" sz="3200" dirty="0">
                        <a:effectLst/>
                      </a:endParaRPr>
                    </a:p>
                  </a:txBody>
                  <a:tcPr marL="68580" marR="68580" marT="0" marB="0"/>
                </a:tc>
                <a:extLst>
                  <a:ext uri="{0D108BD9-81ED-4DB2-BD59-A6C34878D82A}">
                    <a16:rowId xmlns:a16="http://schemas.microsoft.com/office/drawing/2014/main" xmlns="" val="3855431932"/>
                  </a:ext>
                </a:extLst>
              </a:tr>
              <a:tr h="0">
                <a:tc>
                  <a:txBody>
                    <a:bodyPr/>
                    <a:lstStyle/>
                    <a:p>
                      <a:pPr>
                        <a:spcAft>
                          <a:spcPts val="0"/>
                        </a:spcAft>
                      </a:pPr>
                      <a:r>
                        <a:rPr lang="en-US" altLang="zh-CN" sz="3200" dirty="0">
                          <a:effectLst/>
                        </a:rPr>
                        <a:t>《</a:t>
                      </a:r>
                      <a:r>
                        <a:rPr lang="zh-CN" altLang="en-US" sz="3200" dirty="0">
                          <a:effectLst/>
                        </a:rPr>
                        <a:t>愿景与范围文档</a:t>
                      </a:r>
                      <a:r>
                        <a:rPr lang="en-US" altLang="zh-CN" sz="3200" dirty="0">
                          <a:effectLst/>
                        </a:rPr>
                        <a:t>》</a:t>
                      </a:r>
                    </a:p>
                  </a:txBody>
                  <a:tcPr marL="68580" marR="68580" marT="0" marB="0"/>
                </a:tc>
                <a:extLst>
                  <a:ext uri="{0D108BD9-81ED-4DB2-BD59-A6C34878D82A}">
                    <a16:rowId xmlns:a16="http://schemas.microsoft.com/office/drawing/2014/main" xmlns="" val="29035226"/>
                  </a:ext>
                </a:extLst>
              </a:tr>
              <a:tr h="245084">
                <a:tc>
                  <a:txBody>
                    <a:bodyPr/>
                    <a:lstStyle/>
                    <a:p>
                      <a:pPr>
                        <a:spcAft>
                          <a:spcPts val="0"/>
                        </a:spcAft>
                      </a:pPr>
                      <a:r>
                        <a:rPr lang="en-US" altLang="zh-CN" sz="3200" dirty="0">
                          <a:effectLst/>
                        </a:rPr>
                        <a:t>《</a:t>
                      </a:r>
                      <a:r>
                        <a:rPr lang="zh-CN" altLang="en-US" sz="3200" dirty="0">
                          <a:effectLst/>
                        </a:rPr>
                        <a:t>用例文档</a:t>
                      </a:r>
                      <a:r>
                        <a:rPr lang="en-US" altLang="zh-CN" sz="3200" dirty="0">
                          <a:effectLst/>
                        </a:rPr>
                        <a:t>》</a:t>
                      </a:r>
                    </a:p>
                  </a:txBody>
                  <a:tcPr marL="68580" marR="68580" marT="0" marB="0"/>
                </a:tc>
                <a:extLst>
                  <a:ext uri="{0D108BD9-81ED-4DB2-BD59-A6C34878D82A}">
                    <a16:rowId xmlns:a16="http://schemas.microsoft.com/office/drawing/2014/main" xmlns="" val="4022887873"/>
                  </a:ext>
                </a:extLst>
              </a:tr>
              <a:tr h="2450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3200" dirty="0">
                          <a:effectLst/>
                        </a:rPr>
                        <a:t>《</a:t>
                      </a:r>
                      <a:r>
                        <a:rPr lang="zh-CN" altLang="en-US" sz="3200" dirty="0">
                          <a:effectLst/>
                        </a:rPr>
                        <a:t>原型界面</a:t>
                      </a:r>
                      <a:r>
                        <a:rPr lang="zh-CN" altLang="zh-CN" sz="3200" dirty="0">
                          <a:effectLst/>
                        </a:rPr>
                        <a:t>》</a:t>
                      </a:r>
                      <a:endParaRPr lang="en-US" altLang="zh-CN" sz="3200" dirty="0">
                        <a:effectLst/>
                      </a:endParaRPr>
                    </a:p>
                  </a:txBody>
                  <a:tcPr marL="68580" marR="68580" marT="0" marB="0"/>
                </a:tc>
                <a:extLst>
                  <a:ext uri="{0D108BD9-81ED-4DB2-BD59-A6C34878D82A}">
                    <a16:rowId xmlns:a16="http://schemas.microsoft.com/office/drawing/2014/main" xmlns="" val="4020905782"/>
                  </a:ext>
                </a:extLst>
              </a:tr>
              <a:tr h="245084">
                <a:tc>
                  <a:txBody>
                    <a:bodyPr/>
                    <a:lstStyle/>
                    <a:p>
                      <a:pPr>
                        <a:spcAft>
                          <a:spcPts val="0"/>
                        </a:spcAft>
                      </a:pPr>
                      <a:r>
                        <a:rPr lang="zh-CN" sz="3200" dirty="0">
                          <a:effectLst/>
                        </a:rPr>
                        <a:t>《软件需求规格说明书》</a:t>
                      </a:r>
                      <a:endParaRPr lang="zh-CN" sz="3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3192941425"/>
                  </a:ext>
                </a:extLst>
              </a:tr>
              <a:tr h="245084">
                <a:tc>
                  <a:txBody>
                    <a:bodyPr/>
                    <a:lstStyle/>
                    <a:p>
                      <a:pPr>
                        <a:spcAft>
                          <a:spcPts val="0"/>
                        </a:spcAft>
                      </a:pPr>
                      <a:r>
                        <a:rPr lang="zh-CN" sz="3200" dirty="0">
                          <a:effectLst/>
                        </a:rPr>
                        <a:t>《软件需求变更文档》</a:t>
                      </a:r>
                      <a:endParaRPr lang="en-US" altLang="zh-CN" sz="3200" dirty="0">
                        <a:effectLst/>
                      </a:endParaRPr>
                    </a:p>
                  </a:txBody>
                  <a:tcPr marL="68580" marR="68580" marT="0" marB="0"/>
                </a:tc>
                <a:extLst>
                  <a:ext uri="{0D108BD9-81ED-4DB2-BD59-A6C34878D82A}">
                    <a16:rowId xmlns:a16="http://schemas.microsoft.com/office/drawing/2014/main" xmlns="" val="2662759233"/>
                  </a:ext>
                </a:extLst>
              </a:tr>
              <a:tr h="2450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3200" dirty="0">
                          <a:effectLst/>
                          <a:latin typeface="Times New Roman" panose="02020603050405020304" pitchFamily="18" charset="0"/>
                          <a:ea typeface="宋体" panose="02010600030101010101" pitchFamily="2" charset="-122"/>
                        </a:rPr>
                        <a:t>《</a:t>
                      </a:r>
                      <a:r>
                        <a:rPr lang="zh-CN" altLang="en-US" sz="3200" b="1" kern="1200" dirty="0">
                          <a:solidFill>
                            <a:schemeClr val="lt1"/>
                          </a:solidFill>
                          <a:effectLst/>
                          <a:latin typeface="+mn-lt"/>
                          <a:ea typeface="+mn-ea"/>
                          <a:cs typeface="+mn-cs"/>
                        </a:rPr>
                        <a:t>项目总结文档</a:t>
                      </a:r>
                      <a:r>
                        <a:rPr lang="en-US" altLang="zh-CN" sz="3200" b="1" kern="1200" dirty="0">
                          <a:solidFill>
                            <a:schemeClr val="lt1"/>
                          </a:solidFill>
                          <a:effectLst/>
                          <a:latin typeface="+mn-lt"/>
                          <a:ea typeface="+mn-ea"/>
                          <a:cs typeface="+mn-cs"/>
                        </a:rPr>
                        <a:t>》</a:t>
                      </a:r>
                      <a:endParaRPr lang="zh-CN" altLang="zh-CN" sz="3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693797677"/>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650AABB2-42CF-4449-9294-842C3B5611F8}"/>
              </a:ext>
            </a:extLst>
          </p:cNvPr>
          <p:cNvSpPr txBox="1">
            <a:spLocks noChangeArrowheads="1"/>
          </p:cNvSpPr>
          <p:nvPr/>
        </p:nvSpPr>
        <p:spPr bwMode="auto">
          <a:xfrm>
            <a:off x="4324746" y="29368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验收标准</a:t>
            </a:r>
          </a:p>
        </p:txBody>
      </p:sp>
      <p:graphicFrame>
        <p:nvGraphicFramePr>
          <p:cNvPr id="3" name="表格 2">
            <a:extLst>
              <a:ext uri="{FF2B5EF4-FFF2-40B4-BE49-F238E27FC236}">
                <a16:creationId xmlns:a16="http://schemas.microsoft.com/office/drawing/2014/main" xmlns="" id="{899DD837-D8D7-4EEA-9EDD-55303F6F1E75}"/>
              </a:ext>
            </a:extLst>
          </p:cNvPr>
          <p:cNvGraphicFramePr>
            <a:graphicFrameLocks noGrp="1"/>
          </p:cNvGraphicFramePr>
          <p:nvPr>
            <p:extLst>
              <p:ext uri="{D42A27DB-BD31-4B8C-83A1-F6EECF244321}">
                <p14:modId xmlns:p14="http://schemas.microsoft.com/office/powerpoint/2010/main" val="1493583176"/>
              </p:ext>
            </p:extLst>
          </p:nvPr>
        </p:nvGraphicFramePr>
        <p:xfrm>
          <a:off x="3801293" y="877217"/>
          <a:ext cx="4930402" cy="5791200"/>
        </p:xfrm>
        <a:graphic>
          <a:graphicData uri="http://schemas.openxmlformats.org/drawingml/2006/table">
            <a:tbl>
              <a:tblPr firstRow="1" firstCol="1" bandRow="1">
                <a:tableStyleId>{5C22544A-7EE6-4342-B048-85BDC9FD1C3A}</a:tableStyleId>
              </a:tblPr>
              <a:tblGrid>
                <a:gridCol w="2599274">
                  <a:extLst>
                    <a:ext uri="{9D8B030D-6E8A-4147-A177-3AD203B41FA5}">
                      <a16:colId xmlns:a16="http://schemas.microsoft.com/office/drawing/2014/main" xmlns="" val="2371761165"/>
                    </a:ext>
                  </a:extLst>
                </a:gridCol>
                <a:gridCol w="2331128">
                  <a:extLst>
                    <a:ext uri="{9D8B030D-6E8A-4147-A177-3AD203B41FA5}">
                      <a16:colId xmlns:a16="http://schemas.microsoft.com/office/drawing/2014/main" xmlns="" val="3325699916"/>
                    </a:ext>
                  </a:extLst>
                </a:gridCol>
              </a:tblGrid>
              <a:tr h="242352">
                <a:tc>
                  <a:txBody>
                    <a:bodyPr/>
                    <a:lstStyle/>
                    <a:p>
                      <a:pPr>
                        <a:spcAft>
                          <a:spcPts val="0"/>
                        </a:spcAft>
                      </a:pPr>
                      <a:r>
                        <a:rPr lang="zh-CN" sz="2000" dirty="0">
                          <a:effectLst/>
                        </a:rPr>
                        <a:t>文档</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sz="2000" dirty="0">
                          <a:effectLst/>
                        </a:rPr>
                        <a:t>验收标准</a:t>
                      </a:r>
                      <a:endParaRPr 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3433567406"/>
                  </a:ext>
                </a:extLst>
              </a:tr>
              <a:tr h="484704">
                <a:tc>
                  <a:txBody>
                    <a:bodyPr/>
                    <a:lstStyle/>
                    <a:p>
                      <a:pPr>
                        <a:spcAft>
                          <a:spcPts val="0"/>
                        </a:spcAft>
                      </a:pPr>
                      <a:r>
                        <a:rPr lang="zh-CN" sz="2000" dirty="0">
                          <a:effectLst/>
                        </a:rPr>
                        <a:t>《可行性分析报告》</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sz="2000" dirty="0">
                          <a:effectLst/>
                        </a:rPr>
                        <a:t>格式规范，内容具体</a:t>
                      </a:r>
                      <a:r>
                        <a:rPr lang="zh-CN" altLang="en-US" sz="2000" dirty="0">
                          <a:effectLst/>
                        </a:rPr>
                        <a:t>且通过审核</a:t>
                      </a:r>
                      <a:endParaRPr 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409150106"/>
                  </a:ext>
                </a:extLst>
              </a:tr>
              <a:tr h="484704">
                <a:tc>
                  <a:txBody>
                    <a:bodyPr/>
                    <a:lstStyle/>
                    <a:p>
                      <a:pPr>
                        <a:spcAft>
                          <a:spcPts val="0"/>
                        </a:spcAft>
                      </a:pPr>
                      <a:r>
                        <a:rPr lang="zh-CN" sz="2000" dirty="0">
                          <a:effectLst/>
                        </a:rPr>
                        <a:t>《项目章程》</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3514123624"/>
                  </a:ext>
                </a:extLst>
              </a:tr>
              <a:tr h="484704">
                <a:tc>
                  <a:txBody>
                    <a:bodyPr/>
                    <a:lstStyle/>
                    <a:p>
                      <a:pPr>
                        <a:spcAft>
                          <a:spcPts val="0"/>
                        </a:spcAft>
                      </a:pPr>
                      <a:r>
                        <a:rPr lang="zh-CN" sz="2000" dirty="0">
                          <a:effectLst/>
                        </a:rPr>
                        <a:t>《需求工程计划》</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1339223199"/>
                  </a:ext>
                </a:extLst>
              </a:tr>
              <a:tr h="4847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effectLst/>
                        </a:rPr>
                        <a:t>《</a:t>
                      </a:r>
                      <a:r>
                        <a:rPr lang="zh-CN" altLang="en-US" sz="2000" dirty="0">
                          <a:effectLst/>
                        </a:rPr>
                        <a:t>愿景与范围文档</a:t>
                      </a:r>
                      <a:r>
                        <a:rPr lang="en-US" altLang="zh-CN" sz="2000" dirty="0">
                          <a:effectLst/>
                        </a:rPr>
                        <a:t>》</a:t>
                      </a:r>
                    </a:p>
                    <a:p>
                      <a:pPr>
                        <a:spcAft>
                          <a:spcPts val="0"/>
                        </a:spcAft>
                      </a:pP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146817959"/>
                  </a:ext>
                </a:extLst>
              </a:tr>
              <a:tr h="4847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effectLst/>
                        </a:rPr>
                        <a:t>《</a:t>
                      </a:r>
                      <a:r>
                        <a:rPr lang="zh-CN" altLang="en-US" sz="2000" dirty="0">
                          <a:effectLst/>
                        </a:rPr>
                        <a:t>用例文档</a:t>
                      </a:r>
                      <a:r>
                        <a:rPr lang="en-US" altLang="zh-CN" sz="2000" dirty="0">
                          <a:effectLst/>
                        </a:rPr>
                        <a:t>》</a:t>
                      </a:r>
                    </a:p>
                    <a:p>
                      <a:pPr>
                        <a:spcAft>
                          <a:spcPts val="0"/>
                        </a:spcAft>
                      </a:pP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1611656466"/>
                  </a:ext>
                </a:extLst>
              </a:tr>
              <a:tr h="4847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a:t>
                      </a:r>
                      <a:r>
                        <a:rPr lang="zh-CN" altLang="en-US" sz="2000" dirty="0">
                          <a:effectLst/>
                        </a:rPr>
                        <a:t>原型界面</a:t>
                      </a:r>
                      <a:r>
                        <a:rPr lang="zh-CN" altLang="zh-CN" sz="2000" dirty="0">
                          <a:effectLst/>
                        </a:rPr>
                        <a:t>》</a:t>
                      </a:r>
                      <a:endParaRPr lang="en-US" altLang="zh-CN" sz="2000" dirty="0">
                        <a:effectLst/>
                      </a:endParaRPr>
                    </a:p>
                    <a:p>
                      <a:pPr>
                        <a:spcAft>
                          <a:spcPts val="0"/>
                        </a:spcAft>
                      </a:pP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572499658"/>
                  </a:ext>
                </a:extLst>
              </a:tr>
              <a:tr h="484704">
                <a:tc>
                  <a:txBody>
                    <a:bodyPr/>
                    <a:lstStyle/>
                    <a:p>
                      <a:pPr>
                        <a:spcAft>
                          <a:spcPts val="0"/>
                        </a:spcAft>
                      </a:pPr>
                      <a:r>
                        <a:rPr lang="zh-CN" sz="2000" dirty="0">
                          <a:effectLst/>
                        </a:rPr>
                        <a:t>《软件需求规格说明书》</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8699723"/>
                  </a:ext>
                </a:extLst>
              </a:tr>
              <a:tr h="484704">
                <a:tc>
                  <a:txBody>
                    <a:bodyPr/>
                    <a:lstStyle/>
                    <a:p>
                      <a:pPr>
                        <a:spcAft>
                          <a:spcPts val="0"/>
                        </a:spcAft>
                      </a:pPr>
                      <a:r>
                        <a:rPr lang="zh-CN" sz="2000" dirty="0">
                          <a:effectLst/>
                        </a:rPr>
                        <a:t>《软件需求变更文档》</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874893919"/>
                  </a:ext>
                </a:extLst>
              </a:tr>
              <a:tr h="4847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effectLst/>
                          <a:latin typeface="Times New Roman" panose="02020603050405020304" pitchFamily="18" charset="0"/>
                          <a:ea typeface="宋体" panose="02010600030101010101" pitchFamily="2" charset="-122"/>
                        </a:rPr>
                        <a:t>《</a:t>
                      </a:r>
                      <a:r>
                        <a:rPr lang="zh-CN" altLang="en-US" sz="2000" b="1" kern="1200" dirty="0">
                          <a:solidFill>
                            <a:schemeClr val="lt1"/>
                          </a:solidFill>
                          <a:effectLst/>
                          <a:latin typeface="+mn-lt"/>
                          <a:ea typeface="+mn-ea"/>
                          <a:cs typeface="+mn-cs"/>
                        </a:rPr>
                        <a:t>项目总结文档</a:t>
                      </a:r>
                      <a:r>
                        <a:rPr lang="en-US" altLang="zh-CN" sz="2000" b="1" kern="1200" dirty="0">
                          <a:solidFill>
                            <a:schemeClr val="lt1"/>
                          </a:solidFill>
                          <a:effectLst/>
                          <a:latin typeface="+mn-lt"/>
                          <a:ea typeface="+mn-ea"/>
                          <a:cs typeface="+mn-cs"/>
                        </a:rPr>
                        <a:t>》</a:t>
                      </a:r>
                      <a:endParaRPr lang="zh-CN" altLang="zh-CN" sz="2000" b="1" kern="1200" dirty="0">
                        <a:solidFill>
                          <a:schemeClr val="lt1"/>
                        </a:solidFill>
                        <a:effectLst/>
                        <a:latin typeface="+mn-lt"/>
                        <a:ea typeface="+mn-ea"/>
                        <a:cs typeface="+mn-cs"/>
                      </a:endParaRPr>
                    </a:p>
                    <a:p>
                      <a:pPr>
                        <a:spcAft>
                          <a:spcPts val="0"/>
                        </a:spcAft>
                      </a:pP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614332707"/>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650AABB2-42CF-4449-9294-842C3B5611F8}"/>
              </a:ext>
            </a:extLst>
          </p:cNvPr>
          <p:cNvSpPr txBox="1">
            <a:spLocks noChangeArrowheads="1"/>
          </p:cNvSpPr>
          <p:nvPr/>
        </p:nvSpPr>
        <p:spPr bwMode="auto">
          <a:xfrm>
            <a:off x="4324746" y="170098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系统运行环境</a:t>
            </a:r>
          </a:p>
        </p:txBody>
      </p:sp>
      <p:sp>
        <p:nvSpPr>
          <p:cNvPr id="3" name="矩形 2">
            <a:extLst>
              <a:ext uri="{FF2B5EF4-FFF2-40B4-BE49-F238E27FC236}">
                <a16:creationId xmlns:a16="http://schemas.microsoft.com/office/drawing/2014/main" xmlns="" id="{BB9DAB1F-DD55-42E0-AA04-8E72737F8B1A}"/>
              </a:ext>
            </a:extLst>
          </p:cNvPr>
          <p:cNvSpPr/>
          <p:nvPr/>
        </p:nvSpPr>
        <p:spPr>
          <a:xfrm>
            <a:off x="2961638" y="2551837"/>
            <a:ext cx="6268722" cy="1754326"/>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rPr>
              <a:t>本网站要求提供对外服务的能力</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保证至少</a:t>
            </a:r>
            <a:r>
              <a:rPr lang="en-US" altLang="zh-CN" dirty="0">
                <a:latin typeface="微软雅黑" panose="020B0503020204020204" pitchFamily="34" charset="-122"/>
                <a:ea typeface="微软雅黑" panose="020B0503020204020204" pitchFamily="34" charset="-122"/>
              </a:rPr>
              <a:t>300</a:t>
            </a:r>
            <a:r>
              <a:rPr lang="zh-CN" altLang="zh-CN" dirty="0">
                <a:latin typeface="微软雅黑" panose="020B0503020204020204" pitchFamily="34" charset="-122"/>
                <a:ea typeface="微软雅黑" panose="020B0503020204020204" pitchFamily="34" charset="-122"/>
              </a:rPr>
              <a:t>名同学上课辅助服务的要求</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包括数据存储能力</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网络服务吞吐能力</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数据安全特性等</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服务器建议选用</a:t>
            </a:r>
            <a:r>
              <a:rPr lang="en-US" altLang="zh-CN" dirty="0">
                <a:latin typeface="微软雅黑" panose="020B0503020204020204" pitchFamily="34" charset="-122"/>
                <a:ea typeface="微软雅黑" panose="020B0503020204020204" pitchFamily="34" charset="-122"/>
              </a:rPr>
              <a:t>Intel CPU,</a:t>
            </a:r>
            <a:r>
              <a:rPr lang="zh-CN" altLang="zh-CN" dirty="0">
                <a:latin typeface="微软雅黑" panose="020B0503020204020204" pitchFamily="34" charset="-122"/>
                <a:ea typeface="微软雅黑" panose="020B0503020204020204" pitchFamily="34" charset="-122"/>
              </a:rPr>
              <a:t>可以选择</a:t>
            </a:r>
            <a:r>
              <a:rPr lang="en-US" altLang="zh-CN" dirty="0">
                <a:latin typeface="微软雅黑" panose="020B0503020204020204" pitchFamily="34" charset="-122"/>
                <a:ea typeface="微软雅黑" panose="020B0503020204020204" pitchFamily="34" charset="-122"/>
              </a:rPr>
              <a:t>Windows</a:t>
            </a:r>
            <a:r>
              <a:rPr lang="zh-CN" altLang="zh-CN" dirty="0">
                <a:latin typeface="微软雅黑" panose="020B0503020204020204" pitchFamily="34" charset="-122"/>
                <a:ea typeface="微软雅黑" panose="020B0503020204020204" pitchFamily="34" charset="-122"/>
              </a:rPr>
              <a:t>或者</a:t>
            </a:r>
            <a:r>
              <a:rPr lang="en-US" altLang="zh-CN" dirty="0">
                <a:latin typeface="微软雅黑" panose="020B0503020204020204" pitchFamily="34" charset="-122"/>
                <a:ea typeface="微软雅黑" panose="020B0503020204020204" pitchFamily="34" charset="-122"/>
              </a:rPr>
              <a:t>Linux.</a:t>
            </a:r>
            <a:endParaRPr lang="zh-CN"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开发平台可以选择</a:t>
            </a:r>
            <a:r>
              <a:rPr lang="en-US" altLang="zh-CN" dirty="0">
                <a:latin typeface="微软雅黑" panose="020B0503020204020204" pitchFamily="34" charset="-122"/>
                <a:ea typeface="微软雅黑" panose="020B0503020204020204" pitchFamily="34" charset="-122"/>
              </a:rPr>
              <a:t>IIS, .NET</a:t>
            </a:r>
            <a:r>
              <a:rPr lang="zh-CN" altLang="zh-CN" dirty="0">
                <a:latin typeface="微软雅黑" panose="020B0503020204020204" pitchFamily="34" charset="-122"/>
                <a:ea typeface="微软雅黑" panose="020B0503020204020204" pitchFamily="34" charset="-122"/>
              </a:rPr>
              <a:t>或者</a:t>
            </a:r>
            <a:r>
              <a:rPr lang="en-US" altLang="zh-CN" dirty="0">
                <a:latin typeface="微软雅黑" panose="020B0503020204020204" pitchFamily="34" charset="-122"/>
                <a:ea typeface="微软雅黑" panose="020B0503020204020204" pitchFamily="34" charset="-122"/>
              </a:rPr>
              <a:t>apache, tomcat/</a:t>
            </a:r>
            <a:r>
              <a:rPr lang="en-US" altLang="zh-CN" dirty="0" err="1">
                <a:latin typeface="微软雅黑" panose="020B0503020204020204" pitchFamily="34" charset="-122"/>
                <a:ea typeface="微软雅黑" panose="020B0503020204020204" pitchFamily="34" charset="-122"/>
              </a:rPr>
              <a:t>jboss</a:t>
            </a:r>
            <a:r>
              <a:rPr lang="zh-CN" altLang="zh-CN" dirty="0">
                <a:latin typeface="微软雅黑" panose="020B0503020204020204" pitchFamily="34" charset="-122"/>
                <a:ea typeface="微软雅黑" panose="020B0503020204020204" pitchFamily="34" charset="-122"/>
              </a:rPr>
              <a:t>平台</a:t>
            </a:r>
          </a:p>
          <a:p>
            <a:r>
              <a:rPr lang="zh-CN" altLang="zh-CN" dirty="0">
                <a:latin typeface="微软雅黑" panose="020B0503020204020204" pitchFamily="34" charset="-122"/>
                <a:ea typeface="微软雅黑" panose="020B0503020204020204" pitchFamily="34" charset="-122"/>
              </a:rPr>
              <a:t>请提供对外服务所要求的相应的安全保障</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9" name="矩形 8"/>
          <p:cNvSpPr/>
          <p:nvPr/>
        </p:nvSpPr>
        <p:spPr>
          <a:xfrm>
            <a:off x="6938127" y="1570182"/>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【1】</a:t>
            </a:r>
            <a:endParaRPr lang="zh-CN" altLang="en-US" sz="1100" dirty="0"/>
          </a:p>
        </p:txBody>
      </p:sp>
    </p:spTree>
    <p:extLst>
      <p:ext uri="{BB962C8B-B14F-4D97-AF65-F5344CB8AC3E}">
        <p14:creationId xmlns:p14="http://schemas.microsoft.com/office/powerpoint/2010/main" val="592120704"/>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03</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smtClean="0">
                    <a:solidFill>
                      <a:srgbClr val="F77258"/>
                    </a:solidFill>
                    <a:latin typeface="微软雅黑" panose="020B0503020204020204" pitchFamily="34" charset="-122"/>
                    <a:ea typeface="微软雅黑" panose="020B0503020204020204" pitchFamily="34" charset="-122"/>
                  </a:rPr>
                  <a:t>文档</a:t>
                </a:r>
                <a:endParaRPr lang="zh-CN" altLang="en-US" sz="5400" b="1" dirty="0">
                  <a:solidFill>
                    <a:srgbClr val="F77258"/>
                  </a:solidFill>
                  <a:latin typeface="微软雅黑" panose="020B0503020204020204" pitchFamily="34" charset="-122"/>
                  <a:ea typeface="微软雅黑" panose="020B0503020204020204" pitchFamily="34" charset="-122"/>
                </a:endParaRP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smtClean="0">
                  <a:solidFill>
                    <a:srgbClr val="353A3E"/>
                  </a:solidFill>
                  <a:latin typeface="微软雅黑" panose="020B0503020204020204" pitchFamily="34" charset="-122"/>
                  <a:ea typeface="微软雅黑" panose="020B0503020204020204" pitchFamily="34" charset="-122"/>
                </a:rPr>
                <a:t>DOCUMENTS</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2" name="图片 21">
            <a:extLst>
              <a:ext uri="{FF2B5EF4-FFF2-40B4-BE49-F238E27FC236}">
                <a16:creationId xmlns:a16="http://schemas.microsoft.com/office/drawing/2014/main" xmlns=""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3334519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500"/>
                                        <p:tgtEl>
                                          <p:spTgt spid="1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2214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对现有系统的分析</a:t>
            </a:r>
          </a:p>
        </p:txBody>
      </p:sp>
      <p:sp>
        <p:nvSpPr>
          <p:cNvPr id="7" name="矩形 6"/>
          <p:cNvSpPr/>
          <p:nvPr/>
        </p:nvSpPr>
        <p:spPr>
          <a:xfrm>
            <a:off x="1598894" y="2552515"/>
            <a:ext cx="8943376" cy="2168525"/>
          </a:xfrm>
          <a:prstGeom prst="rect">
            <a:avLst/>
          </a:prstGeom>
        </p:spPr>
        <p:txBody>
          <a:bodyPr wrap="square">
            <a:spAutoFit/>
          </a:bodyPr>
          <a:lstStyle/>
          <a:p>
            <a:pPr algn="just">
              <a:lnSpc>
                <a:spcPct val="150000"/>
              </a:lnSpc>
              <a:spcAft>
                <a:spcPts val="0"/>
              </a:spcAft>
            </a:pPr>
            <a:r>
              <a:rPr lang="en-US" kern="100">
                <a:latin typeface="微软雅黑" panose="020B0503020204020204" charset="-122"/>
                <a:ea typeface="微软雅黑" panose="020B0503020204020204" charset="-122"/>
                <a:cs typeface="微软雅黑" panose="020B0503020204020204" charset="-122"/>
              </a:rPr>
              <a:t>       </a:t>
            </a:r>
            <a:r>
              <a:rPr altLang="zh-CN" kern="100">
                <a:latin typeface="微软雅黑" panose="020B0503020204020204" charset="-122"/>
                <a:ea typeface="微软雅黑" panose="020B0503020204020204" charset="-122"/>
                <a:cs typeface="微软雅黑" panose="020B0503020204020204" charset="-122"/>
              </a:rPr>
              <a:t>现有的一般论坛都是通过类似</a:t>
            </a:r>
            <a:r>
              <a:rPr altLang="zh-CN" kern="100">
                <a:latin typeface="微软雅黑" panose="020B0503020204020204" charset="-122"/>
                <a:ea typeface="微软雅黑" panose="020B0503020204020204" charset="-122"/>
                <a:cs typeface="微软雅黑" panose="020B0503020204020204" charset="-122"/>
                <a:sym typeface="+mn-ea"/>
              </a:rPr>
              <a:t>发帖、评论、回帖以及公告等方式</a:t>
            </a:r>
            <a:r>
              <a:rPr altLang="zh-CN" kern="100">
                <a:latin typeface="微软雅黑" panose="020B0503020204020204" charset="-122"/>
                <a:ea typeface="微软雅黑" panose="020B0503020204020204" charset="-122"/>
                <a:cs typeface="微软雅黑" panose="020B0503020204020204" charset="-122"/>
              </a:rPr>
              <a:t>来进行用户之间的交流。还会设有积分、等级等制度来衡量活跃度或者贡献度。</a:t>
            </a:r>
            <a:r>
              <a:rPr lang="zh-CN" kern="100">
                <a:latin typeface="微软雅黑" panose="020B0503020204020204" charset="-122"/>
                <a:ea typeface="微软雅黑" panose="020B0503020204020204" charset="-122"/>
                <a:cs typeface="微软雅黑" panose="020B0503020204020204" charset="-122"/>
              </a:rPr>
              <a:t>对于优秀或重要的帖子会对其增加加精以及置顶的功能。类似于贴吧这种有话题等功能来增加用户的活跃度以及互动的积极性；热门的回复对其上移，以便更多人看到。</a:t>
            </a:r>
            <a:endParaRPr altLang="zh-CN" kern="100">
              <a:latin typeface="微软雅黑" panose="020B0503020204020204" charset="-122"/>
              <a:ea typeface="微软雅黑" panose="020B0503020204020204" charset="-122"/>
              <a:cs typeface="微软雅黑" panose="020B0503020204020204" charset="-122"/>
            </a:endParaRPr>
          </a:p>
          <a:p>
            <a:pPr algn="just">
              <a:lnSpc>
                <a:spcPct val="150000"/>
              </a:lnSpc>
              <a:spcAft>
                <a:spcPts val="0"/>
              </a:spcAft>
            </a:pPr>
            <a:endParaRPr altLang="zh-CN" kern="10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954730886"/>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p:cNvPicPr>
            <a:picLocks noChangeAspect="1"/>
          </p:cNvPicPr>
          <p:nvPr/>
        </p:nvPicPr>
        <p:blipFill>
          <a:blip r:embed="rId2"/>
          <a:stretch>
            <a:fillRect/>
          </a:stretch>
        </p:blipFill>
        <p:spPr>
          <a:xfrm>
            <a:off x="15558" y="1347470"/>
            <a:ext cx="6196965" cy="5247640"/>
          </a:xfrm>
          <a:prstGeom prst="rect">
            <a:avLst/>
          </a:prstGeom>
          <a:noFill/>
          <a:ln w="9525">
            <a:noFill/>
          </a:ln>
        </p:spPr>
      </p:pic>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pic>
        <p:nvPicPr>
          <p:cNvPr id="5" name="图片 3"/>
          <p:cNvPicPr>
            <a:picLocks noChangeAspect="1"/>
          </p:cNvPicPr>
          <p:nvPr/>
        </p:nvPicPr>
        <p:blipFill>
          <a:blip r:embed="rId3"/>
          <a:stretch>
            <a:fillRect/>
          </a:stretch>
        </p:blipFill>
        <p:spPr>
          <a:xfrm>
            <a:off x="6835775" y="1347470"/>
            <a:ext cx="5091430" cy="5271770"/>
          </a:xfrm>
          <a:prstGeom prst="rect">
            <a:avLst/>
          </a:prstGeom>
          <a:noFill/>
          <a:ln w="9525">
            <a:noFill/>
          </a:ln>
        </p:spPr>
      </p:pic>
      <p:sp>
        <p:nvSpPr>
          <p:cNvPr id="3" name="文本框 2"/>
          <p:cNvSpPr txBox="1"/>
          <p:nvPr/>
        </p:nvSpPr>
        <p:spPr>
          <a:xfrm>
            <a:off x="662305" y="867410"/>
            <a:ext cx="4526280" cy="506730"/>
          </a:xfrm>
          <a:prstGeom prst="rect">
            <a:avLst/>
          </a:prstGeom>
          <a:noFill/>
        </p:spPr>
        <p:txBody>
          <a:bodyPr wrap="none" rtlCol="0" anchor="t">
            <a:spAutoFit/>
          </a:bodyPr>
          <a:lstStyle/>
          <a:p>
            <a:pPr algn="just">
              <a:lnSpc>
                <a:spcPct val="150000"/>
              </a:lnSpc>
              <a:spcAft>
                <a:spcPts val="0"/>
              </a:spcAft>
            </a:pPr>
            <a:r>
              <a:rPr altLang="zh-CN" kern="100" dirty="0">
                <a:latin typeface="微软雅黑" panose="020B0503020204020204" charset="-122"/>
                <a:ea typeface="微软雅黑" panose="020B0503020204020204" charset="-122"/>
                <a:cs typeface="微软雅黑" panose="020B0503020204020204" charset="-122"/>
                <a:sym typeface="+mn-ea"/>
              </a:rPr>
              <a:t>如下是对于一般论坛的一些常用操作流程：</a:t>
            </a:r>
            <a:endParaRPr lang="zh-CN" altLang="en-US" dirty="0"/>
          </a:p>
        </p:txBody>
      </p:sp>
    </p:spTree>
    <p:extLst>
      <p:ext uri="{BB962C8B-B14F-4D97-AF65-F5344CB8AC3E}">
        <p14:creationId xmlns:p14="http://schemas.microsoft.com/office/powerpoint/2010/main" val="957169196"/>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944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局限性</a:t>
            </a:r>
          </a:p>
        </p:txBody>
      </p:sp>
      <p:sp>
        <p:nvSpPr>
          <p:cNvPr id="7" name="矩形 6"/>
          <p:cNvSpPr/>
          <p:nvPr/>
        </p:nvSpPr>
        <p:spPr>
          <a:xfrm>
            <a:off x="1598894" y="2249620"/>
            <a:ext cx="8943376" cy="3415030"/>
          </a:xfrm>
          <a:prstGeom prst="rect">
            <a:avLst/>
          </a:prstGeom>
        </p:spPr>
        <p:txBody>
          <a:bodyPr wrap="square">
            <a:spAutoFit/>
          </a:bodyPr>
          <a:lstStyle/>
          <a:p>
            <a:pPr algn="just">
              <a:lnSpc>
                <a:spcPct val="150000"/>
              </a:lnSpc>
              <a:spcAft>
                <a:spcPts val="0"/>
              </a:spcAft>
            </a:pPr>
            <a:r>
              <a:rPr lang="en-US" kern="100">
                <a:latin typeface="微软雅黑" panose="020B0503020204020204" charset="-122"/>
                <a:ea typeface="微软雅黑" panose="020B0503020204020204" charset="-122"/>
                <a:cs typeface="微软雅黑" panose="020B0503020204020204" charset="-122"/>
              </a:rPr>
              <a:t>       </a:t>
            </a:r>
            <a:r>
              <a:rPr kern="100">
                <a:latin typeface="微软雅黑" panose="020B0503020204020204" charset="-122"/>
                <a:ea typeface="微软雅黑" panose="020B0503020204020204" charset="-122"/>
                <a:cs typeface="微软雅黑" panose="020B0503020204020204" charset="-122"/>
              </a:rPr>
              <a:t>现有的一般论坛模型中虽然有用户的互动功能如发帖、评论、回帖等，但每个板块之间</a:t>
            </a:r>
            <a:r>
              <a:rPr lang="zh-CN" kern="100">
                <a:latin typeface="微软雅黑" panose="020B0503020204020204" charset="-122"/>
                <a:ea typeface="微软雅黑" panose="020B0503020204020204" charset="-122"/>
                <a:cs typeface="微软雅黑" panose="020B0503020204020204" charset="-122"/>
              </a:rPr>
              <a:t>相对</a:t>
            </a:r>
            <a:r>
              <a:rPr kern="100">
                <a:latin typeface="微软雅黑" panose="020B0503020204020204" charset="-122"/>
                <a:ea typeface="微软雅黑" panose="020B0503020204020204" charset="-122"/>
                <a:cs typeface="微软雅黑" panose="020B0503020204020204" charset="-122"/>
              </a:rPr>
              <a:t>独立，交流互动性很</a:t>
            </a:r>
            <a:r>
              <a:rPr lang="zh-CN" kern="100">
                <a:latin typeface="微软雅黑" panose="020B0503020204020204" charset="-122"/>
                <a:ea typeface="微软雅黑" panose="020B0503020204020204" charset="-122"/>
                <a:cs typeface="微软雅黑" panose="020B0503020204020204" charset="-122"/>
              </a:rPr>
              <a:t>小</a:t>
            </a:r>
            <a:r>
              <a:rPr kern="100">
                <a:latin typeface="微软雅黑" panose="020B0503020204020204" charset="-122"/>
                <a:ea typeface="微软雅黑" panose="020B0503020204020204" charset="-122"/>
                <a:cs typeface="微软雅黑" panose="020B0503020204020204" charset="-122"/>
              </a:rPr>
              <a:t>；板块中交流方式</a:t>
            </a:r>
            <a:r>
              <a:rPr lang="zh-CN" kern="100">
                <a:latin typeface="微软雅黑" panose="020B0503020204020204" charset="-122"/>
                <a:ea typeface="微软雅黑" panose="020B0503020204020204" charset="-122"/>
                <a:cs typeface="微软雅黑" panose="020B0503020204020204" charset="-122"/>
              </a:rPr>
              <a:t>，百度贴吧一直在做创新以及改进，但其他大多数论坛的形式</a:t>
            </a:r>
            <a:r>
              <a:rPr kern="100">
                <a:latin typeface="微软雅黑" panose="020B0503020204020204" charset="-122"/>
                <a:ea typeface="微软雅黑" panose="020B0503020204020204" charset="-122"/>
                <a:cs typeface="微软雅黑" panose="020B0503020204020204" charset="-122"/>
              </a:rPr>
              <a:t>较为单一</a:t>
            </a:r>
            <a:r>
              <a:rPr lang="zh-CN" kern="100">
                <a:latin typeface="微软雅黑" panose="020B0503020204020204" charset="-122"/>
                <a:ea typeface="微软雅黑" panose="020B0503020204020204" charset="-122"/>
                <a:cs typeface="微软雅黑" panose="020B0503020204020204" charset="-122"/>
              </a:rPr>
              <a:t>，</a:t>
            </a:r>
            <a:r>
              <a:rPr kern="100">
                <a:latin typeface="微软雅黑" panose="020B0503020204020204" charset="-122"/>
                <a:ea typeface="微软雅黑" panose="020B0503020204020204" charset="-122"/>
                <a:cs typeface="微软雅黑" panose="020B0503020204020204" charset="-122"/>
              </a:rPr>
              <a:t>无法进行</a:t>
            </a:r>
            <a:r>
              <a:rPr lang="zh-CN" kern="100">
                <a:latin typeface="微软雅黑" panose="020B0503020204020204" charset="-122"/>
                <a:ea typeface="微软雅黑" panose="020B0503020204020204" charset="-122"/>
                <a:cs typeface="微软雅黑" panose="020B0503020204020204" charset="-122"/>
              </a:rPr>
              <a:t>更加有趣互动性高的交流；</a:t>
            </a:r>
            <a:r>
              <a:rPr kern="100">
                <a:latin typeface="微软雅黑" panose="020B0503020204020204" charset="-122"/>
                <a:ea typeface="微软雅黑" panose="020B0503020204020204" charset="-122"/>
                <a:cs typeface="微软雅黑" panose="020B0503020204020204" charset="-122"/>
              </a:rPr>
              <a:t>对于一些常见的功能如表情系统、等级制度等</a:t>
            </a:r>
            <a:r>
              <a:rPr lang="zh-CN" kern="100">
                <a:latin typeface="微软雅黑" panose="020B0503020204020204" charset="-122"/>
                <a:ea typeface="微软雅黑" panose="020B0503020204020204" charset="-122"/>
                <a:cs typeface="微软雅黑" panose="020B0503020204020204" charset="-122"/>
              </a:rPr>
              <a:t>通常做的会很详细</a:t>
            </a:r>
            <a:r>
              <a:rPr kern="100">
                <a:latin typeface="微软雅黑" panose="020B0503020204020204" charset="-122"/>
                <a:ea typeface="微软雅黑" panose="020B0503020204020204" charset="-122"/>
                <a:cs typeface="微软雅黑" panose="020B0503020204020204" charset="-122"/>
              </a:rPr>
              <a:t>，</a:t>
            </a:r>
            <a:r>
              <a:rPr lang="zh-CN" kern="100">
                <a:latin typeface="微软雅黑" panose="020B0503020204020204" charset="-122"/>
                <a:ea typeface="微软雅黑" panose="020B0503020204020204" charset="-122"/>
                <a:cs typeface="微软雅黑" panose="020B0503020204020204" charset="-122"/>
              </a:rPr>
              <a:t>但</a:t>
            </a:r>
            <a:r>
              <a:rPr kern="100">
                <a:latin typeface="微软雅黑" panose="020B0503020204020204" charset="-122"/>
                <a:ea typeface="微软雅黑" panose="020B0503020204020204" charset="-122"/>
                <a:cs typeface="微软雅黑" panose="020B0503020204020204" charset="-122"/>
              </a:rPr>
              <a:t>本项目</a:t>
            </a:r>
            <a:r>
              <a:rPr lang="zh-CN" kern="100">
                <a:latin typeface="微软雅黑" panose="020B0503020204020204" charset="-122"/>
                <a:ea typeface="微软雅黑" panose="020B0503020204020204" charset="-122"/>
                <a:cs typeface="微软雅黑" panose="020B0503020204020204" charset="-122"/>
              </a:rPr>
              <a:t>开发的网站是</a:t>
            </a:r>
            <a:r>
              <a:rPr kern="100">
                <a:latin typeface="微软雅黑" panose="020B0503020204020204" charset="-122"/>
                <a:ea typeface="微软雅黑" panose="020B0503020204020204" charset="-122"/>
                <a:cs typeface="微软雅黑" panose="020B0503020204020204" charset="-122"/>
              </a:rPr>
              <a:t>专门针对一系列课程的</a:t>
            </a:r>
            <a:r>
              <a:rPr lang="zh-CN" kern="100">
                <a:latin typeface="微软雅黑" panose="020B0503020204020204" charset="-122"/>
                <a:ea typeface="微软雅黑" panose="020B0503020204020204" charset="-122"/>
                <a:cs typeface="微软雅黑" panose="020B0503020204020204" charset="-122"/>
              </a:rPr>
              <a:t>教学辅助</a:t>
            </a:r>
            <a:r>
              <a:rPr kern="100">
                <a:latin typeface="微软雅黑" panose="020B0503020204020204" charset="-122"/>
                <a:ea typeface="微软雅黑" panose="020B0503020204020204" charset="-122"/>
                <a:cs typeface="微软雅黑" panose="020B0503020204020204" charset="-122"/>
              </a:rPr>
              <a:t>网站</a:t>
            </a:r>
            <a:r>
              <a:rPr lang="zh-CN" kern="100">
                <a:latin typeface="微软雅黑" panose="020B0503020204020204" charset="-122"/>
                <a:ea typeface="微软雅黑" panose="020B0503020204020204" charset="-122"/>
                <a:cs typeface="微软雅黑" panose="020B0503020204020204" charset="-122"/>
              </a:rPr>
              <a:t>，</a:t>
            </a:r>
            <a:r>
              <a:rPr kern="100">
                <a:latin typeface="微软雅黑" panose="020B0503020204020204" charset="-122"/>
                <a:ea typeface="微软雅黑" panose="020B0503020204020204" charset="-122"/>
                <a:cs typeface="微软雅黑" panose="020B0503020204020204" charset="-122"/>
              </a:rPr>
              <a:t>并不是必需的，可以将</a:t>
            </a:r>
            <a:r>
              <a:rPr lang="zh-CN" kern="100">
                <a:latin typeface="微软雅黑" panose="020B0503020204020204" charset="-122"/>
                <a:ea typeface="微软雅黑" panose="020B0503020204020204" charset="-122"/>
                <a:cs typeface="微软雅黑" panose="020B0503020204020204" charset="-122"/>
              </a:rPr>
              <a:t>这</a:t>
            </a:r>
            <a:r>
              <a:rPr kern="100">
                <a:latin typeface="微软雅黑" panose="020B0503020204020204" charset="-122"/>
                <a:ea typeface="微软雅黑" panose="020B0503020204020204" charset="-122"/>
                <a:cs typeface="微软雅黑" panose="020B0503020204020204" charset="-122"/>
              </a:rPr>
              <a:t>些功能简化或去掉，而细化专门针对此网站的功能，重点用于辅助教师教学及学生交流互动学习的功能。</a:t>
            </a:r>
          </a:p>
          <a:p>
            <a:pPr algn="just">
              <a:lnSpc>
                <a:spcPct val="150000"/>
              </a:lnSpc>
              <a:spcAft>
                <a:spcPts val="0"/>
              </a:spcAft>
            </a:pPr>
            <a:endParaRPr altLang="zh-CN" kern="100">
              <a:latin typeface="微软雅黑" panose="020B0503020204020204" charset="-122"/>
              <a:ea typeface="微软雅黑" panose="020B0503020204020204" charset="-122"/>
              <a:cs typeface="微软雅黑" panose="020B0503020204020204" charset="-122"/>
            </a:endParaRPr>
          </a:p>
          <a:p>
            <a:pPr algn="just">
              <a:lnSpc>
                <a:spcPct val="150000"/>
              </a:lnSpc>
              <a:spcAft>
                <a:spcPts val="0"/>
              </a:spcAft>
            </a:pPr>
            <a:endParaRPr altLang="zh-CN" kern="10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977000858"/>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graphicFrame>
        <p:nvGraphicFramePr>
          <p:cNvPr id="3" name="表格 2"/>
          <p:cNvGraphicFramePr/>
          <p:nvPr/>
        </p:nvGraphicFramePr>
        <p:xfrm>
          <a:off x="339090" y="1165860"/>
          <a:ext cx="11473180" cy="4721225"/>
        </p:xfrm>
        <a:graphic>
          <a:graphicData uri="http://schemas.openxmlformats.org/drawingml/2006/table">
            <a:tbl>
              <a:tblPr firstRow="1" bandRow="1">
                <a:tableStyleId>{5C22544A-7EE6-4342-B048-85BDC9FD1C3A}</a:tableStyleId>
              </a:tblPr>
              <a:tblGrid>
                <a:gridCol w="1234440"/>
                <a:gridCol w="1264920"/>
                <a:gridCol w="5084445"/>
                <a:gridCol w="3889375"/>
              </a:tblGrid>
              <a:tr h="393700">
                <a:tc>
                  <a:txBody>
                    <a:bodyPr/>
                    <a:lstStyle/>
                    <a:p>
                      <a:pPr>
                        <a:buNone/>
                      </a:pPr>
                      <a:endParaRPr lang="zh-CN" altLang="en-US"/>
                    </a:p>
                  </a:txBody>
                  <a:tcPr anchor="ctr"/>
                </a:tc>
                <a:tc>
                  <a:txBody>
                    <a:bodyPr/>
                    <a:lstStyle/>
                    <a:p>
                      <a:pPr algn="ctr">
                        <a:buNone/>
                      </a:pPr>
                      <a:r>
                        <a:rPr lang="zh-CN" altLang="en-US"/>
                        <a:t>语言、工具</a:t>
                      </a:r>
                    </a:p>
                  </a:txBody>
                  <a:tcPr/>
                </a:tc>
                <a:tc>
                  <a:txBody>
                    <a:bodyPr/>
                    <a:lstStyle/>
                    <a:p>
                      <a:pPr algn="ctr">
                        <a:buNone/>
                      </a:pPr>
                      <a:r>
                        <a:rPr lang="zh-CN" altLang="en-US"/>
                        <a:t>优势</a:t>
                      </a:r>
                    </a:p>
                  </a:txBody>
                  <a:tcPr/>
                </a:tc>
                <a:tc>
                  <a:txBody>
                    <a:bodyPr/>
                    <a:lstStyle/>
                    <a:p>
                      <a:pPr algn="ctr">
                        <a:buNone/>
                      </a:pPr>
                      <a:r>
                        <a:rPr lang="zh-CN" altLang="en-US"/>
                        <a:t>劣势</a:t>
                      </a:r>
                    </a:p>
                  </a:txBody>
                  <a:tcPr/>
                </a:tc>
              </a:tr>
              <a:tr h="2119630">
                <a:tc rowSpan="2">
                  <a:txBody>
                    <a:bodyPr/>
                    <a:lstStyle/>
                    <a:p>
                      <a:pPr algn="ctr">
                        <a:buNone/>
                      </a:pPr>
                      <a:r>
                        <a:rPr lang="zh-CN" altLang="en-US"/>
                        <a:t>后台开发</a:t>
                      </a:r>
                    </a:p>
                  </a:txBody>
                  <a:tcPr anchor="ctr"/>
                </a:tc>
                <a:tc>
                  <a:txBody>
                    <a:bodyPr/>
                    <a:lstStyle/>
                    <a:p>
                      <a:pPr algn="ctr">
                        <a:buNone/>
                      </a:pPr>
                      <a:r>
                        <a:rPr lang="zh-CN" altLang="en-US"/>
                        <a:t>python、django</a:t>
                      </a:r>
                    </a:p>
                  </a:txBody>
                  <a:tcPr anchor="ctr"/>
                </a:tc>
                <a:tc>
                  <a:txBody>
                    <a:bodyPr/>
                    <a:lstStyle/>
                    <a:p>
                      <a:pPr>
                        <a:buNone/>
                      </a:pPr>
                      <a:r>
                        <a:rPr lang="zh-CN" altLang="en-US"/>
                        <a:t>python简单易学、运行速度快且开源库非常之多，可移植性、可扩展性也非常的良好，小组中存在已经学过或熟悉python的成员，若使用python开发则较容易上手；</a:t>
                      </a:r>
                    </a:p>
                    <a:p>
                      <a:pPr>
                        <a:buNone/>
                      </a:pPr>
                      <a:r>
                        <a:rPr lang="zh-CN" altLang="en-US"/>
                        <a:t>django即为python的Web框架，主要目的是简单、快速的开发数据库驱动的网站，有许多功能强大的第三方插件，它拥有很强的扩展性</a:t>
                      </a:r>
                    </a:p>
                  </a:txBody>
                  <a:tcPr/>
                </a:tc>
                <a:tc>
                  <a:txBody>
                    <a:bodyPr/>
                    <a:lstStyle/>
                    <a:p>
                      <a:pPr>
                        <a:buNone/>
                      </a:pPr>
                      <a:r>
                        <a:rPr lang="zh-CN" altLang="en-US"/>
                        <a:t>python的一些库的安装非常的繁琐，且python和开源库在各个版本中都有很多的兼容性问题，库的频繁更新也可能导致项目在开发过程中遇到不小的麻烦；</a:t>
                      </a:r>
                    </a:p>
                    <a:p>
                      <a:pPr>
                        <a:buNone/>
                      </a:pPr>
                      <a:r>
                        <a:rPr lang="zh-CN" altLang="en-US"/>
                        <a:t>django虽然有很多第三方库，但很难使用，可参考的相关资料也较少，上手有一定的难度。</a:t>
                      </a:r>
                    </a:p>
                  </a:txBody>
                  <a:tcPr/>
                </a:tc>
              </a:tr>
              <a:tr h="1795145">
                <a:tc vMerge="1">
                  <a:txBody>
                    <a:bodyPr/>
                    <a:lstStyle/>
                    <a:p>
                      <a:endParaRPr lang="zh-CN"/>
                    </a:p>
                  </a:txBody>
                  <a:tcPr/>
                </a:tc>
                <a:tc>
                  <a:txBody>
                    <a:bodyPr/>
                    <a:lstStyle/>
                    <a:p>
                      <a:pPr algn="ctr">
                        <a:buNone/>
                      </a:pPr>
                      <a:r>
                        <a:rPr lang="zh-CN" altLang="en-US"/>
                        <a:t>PHP</a:t>
                      </a:r>
                    </a:p>
                  </a:txBody>
                  <a:tcPr anchor="ctr"/>
                </a:tc>
                <a:tc>
                  <a:txBody>
                    <a:bodyPr/>
                    <a:lstStyle/>
                    <a:p>
                      <a:pPr>
                        <a:buNone/>
                      </a:pPr>
                      <a:r>
                        <a:rPr lang="zh-CN" altLang="en-US"/>
                        <a:t>PHP免费快捷、跨平台性强，效率高，图像处理能力强，可以和HTML5嵌套使用；</a:t>
                      </a:r>
                    </a:p>
                  </a:txBody>
                  <a:tcPr/>
                </a:tc>
                <a:tc>
                  <a:txBody>
                    <a:bodyPr/>
                    <a:lstStyle/>
                    <a:p>
                      <a:pPr>
                        <a:buNone/>
                      </a:pPr>
                      <a:r>
                        <a:rPr lang="zh-CN" altLang="en-US"/>
                        <a:t>PHP函数命名不规范，对多线程支持不友好，可能会产生一定的问题，影响开发进度，并且后期维护较困难，会影响到用户的使用体验。</a:t>
                      </a:r>
                    </a:p>
                  </a:txBody>
                  <a:tcPr/>
                </a:tc>
              </a:tr>
            </a:tbl>
          </a:graphicData>
        </a:graphic>
      </p:graphicFrame>
    </p:spTree>
    <p:extLst>
      <p:ext uri="{BB962C8B-B14F-4D97-AF65-F5344CB8AC3E}">
        <p14:creationId xmlns:p14="http://schemas.microsoft.com/office/powerpoint/2010/main" val="1586434022"/>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graphicFrame>
        <p:nvGraphicFramePr>
          <p:cNvPr id="3" name="表格 2"/>
          <p:cNvGraphicFramePr/>
          <p:nvPr/>
        </p:nvGraphicFramePr>
        <p:xfrm>
          <a:off x="339090" y="1165860"/>
          <a:ext cx="11473180" cy="4554855"/>
        </p:xfrm>
        <a:graphic>
          <a:graphicData uri="http://schemas.openxmlformats.org/drawingml/2006/table">
            <a:tbl>
              <a:tblPr firstRow="1" bandRow="1">
                <a:tableStyleId>{5C22544A-7EE6-4342-B048-85BDC9FD1C3A}</a:tableStyleId>
              </a:tblPr>
              <a:tblGrid>
                <a:gridCol w="1234440"/>
                <a:gridCol w="1264920"/>
                <a:gridCol w="5084445"/>
                <a:gridCol w="3889375"/>
              </a:tblGrid>
              <a:tr h="393700">
                <a:tc>
                  <a:txBody>
                    <a:bodyPr/>
                    <a:lstStyle/>
                    <a:p>
                      <a:pPr>
                        <a:buNone/>
                      </a:pPr>
                      <a:endParaRPr lang="zh-CN" altLang="en-US"/>
                    </a:p>
                  </a:txBody>
                  <a:tcPr anchor="ctr"/>
                </a:tc>
                <a:tc>
                  <a:txBody>
                    <a:bodyPr/>
                    <a:lstStyle/>
                    <a:p>
                      <a:pPr algn="ctr">
                        <a:buNone/>
                      </a:pPr>
                      <a:r>
                        <a:rPr lang="zh-CN" altLang="en-US"/>
                        <a:t>语言、工具</a:t>
                      </a:r>
                    </a:p>
                  </a:txBody>
                  <a:tcPr/>
                </a:tc>
                <a:tc>
                  <a:txBody>
                    <a:bodyPr/>
                    <a:lstStyle/>
                    <a:p>
                      <a:pPr algn="ctr">
                        <a:buNone/>
                      </a:pPr>
                      <a:r>
                        <a:rPr lang="zh-CN" altLang="en-US"/>
                        <a:t>优势</a:t>
                      </a:r>
                    </a:p>
                  </a:txBody>
                  <a:tcPr/>
                </a:tc>
                <a:tc>
                  <a:txBody>
                    <a:bodyPr/>
                    <a:lstStyle/>
                    <a:p>
                      <a:pPr algn="ctr">
                        <a:buNone/>
                      </a:pPr>
                      <a:r>
                        <a:rPr lang="zh-CN" altLang="en-US"/>
                        <a:t>劣势</a:t>
                      </a:r>
                    </a:p>
                  </a:txBody>
                  <a:tcPr/>
                </a:tc>
              </a:tr>
              <a:tr h="2119630">
                <a:tc rowSpan="2">
                  <a:txBody>
                    <a:bodyPr/>
                    <a:lstStyle/>
                    <a:p>
                      <a:pPr algn="ctr">
                        <a:buNone/>
                      </a:pPr>
                      <a:r>
                        <a:rPr lang="zh-CN" altLang="en-US"/>
                        <a:t>数据库</a:t>
                      </a:r>
                    </a:p>
                  </a:txBody>
                  <a:tcPr anchor="ctr"/>
                </a:tc>
                <a:tc>
                  <a:txBody>
                    <a:bodyPr/>
                    <a:lstStyle/>
                    <a:p>
                      <a:pPr algn="ctr">
                        <a:buNone/>
                      </a:pPr>
                      <a:r>
                        <a:rPr lang="zh-CN" altLang="en-US"/>
                        <a:t>MYSQL</a:t>
                      </a:r>
                    </a:p>
                  </a:txBody>
                  <a:tcPr anchor="ctr"/>
                </a:tc>
                <a:tc>
                  <a:txBody>
                    <a:bodyPr/>
                    <a:lstStyle/>
                    <a:p>
                      <a:pPr>
                        <a:buNone/>
                      </a:pPr>
                      <a:r>
                        <a:rPr lang="zh-CN" altLang="en-US"/>
                        <a:t>体积小、速度快、总体拥有成本低；支持多种操作系统；是开源数据库，提供的接口支持多种语言连接操作；作为上学期数据库课程所主要用的软件，我们对它有一定的认知和熟练度，用于开发容易上手</a:t>
                      </a:r>
                    </a:p>
                    <a:p>
                      <a:pPr>
                        <a:buNone/>
                      </a:pPr>
                      <a:endParaRPr lang="zh-CN" altLang="en-US"/>
                    </a:p>
                  </a:txBody>
                  <a:tcPr/>
                </a:tc>
                <a:tc>
                  <a:txBody>
                    <a:bodyPr/>
                    <a:lstStyle/>
                    <a:p>
                      <a:pPr>
                        <a:buNone/>
                      </a:pPr>
                      <a:r>
                        <a:rPr lang="zh-CN" altLang="en-US"/>
                        <a:t>功能方面相对于</a:t>
                      </a:r>
                      <a:r>
                        <a:rPr lang="en-US" altLang="zh-CN"/>
                        <a:t>SQL SERVER</a:t>
                      </a:r>
                      <a:r>
                        <a:rPr lang="zh-CN" altLang="en-US"/>
                        <a:t>较少；针对于高级配置等，没有SQL SERVER界面化操作简便；涉及开源，因此不会提供保障</a:t>
                      </a:r>
                    </a:p>
                  </a:txBody>
                  <a:tcPr/>
                </a:tc>
              </a:tr>
              <a:tr h="1795145">
                <a:tc vMerge="1">
                  <a:txBody>
                    <a:bodyPr/>
                    <a:lstStyle/>
                    <a:p>
                      <a:endParaRPr lang="zh-CN"/>
                    </a:p>
                  </a:txBody>
                  <a:tcPr/>
                </a:tc>
                <a:tc>
                  <a:txBody>
                    <a:bodyPr/>
                    <a:lstStyle/>
                    <a:p>
                      <a:pPr algn="ctr">
                        <a:buNone/>
                      </a:pPr>
                      <a:r>
                        <a:rPr lang="en-US" altLang="zh-CN"/>
                        <a:t>SQL SERVER</a:t>
                      </a:r>
                    </a:p>
                  </a:txBody>
                  <a:tcPr anchor="ctr"/>
                </a:tc>
                <a:tc>
                  <a:txBody>
                    <a:bodyPr/>
                    <a:lstStyle/>
                    <a:p>
                      <a:pPr>
                        <a:buNone/>
                      </a:pPr>
                      <a:r>
                        <a:rPr lang="zh-CN" altLang="en-US"/>
                        <a:t>稳定性较好，适用于企业级海量数据存储查询</a:t>
                      </a:r>
                    </a:p>
                  </a:txBody>
                  <a:tcPr/>
                </a:tc>
                <a:tc>
                  <a:txBody>
                    <a:bodyPr/>
                    <a:lstStyle/>
                    <a:p>
                      <a:pPr>
                        <a:buNone/>
                      </a:pPr>
                      <a:r>
                        <a:rPr lang="zh-CN" altLang="en-US"/>
                        <a:t>SQLServer的简单查询速度不如MySQL；</a:t>
                      </a:r>
                    </a:p>
                    <a:p>
                      <a:pPr>
                        <a:buNone/>
                      </a:pPr>
                      <a:r>
                        <a:rPr lang="zh-CN" altLang="en-US" sz="1800">
                          <a:sym typeface="+mn-ea"/>
                        </a:rPr>
                        <a:t>收费且</a:t>
                      </a:r>
                      <a:r>
                        <a:rPr lang="zh-CN" altLang="en-US"/>
                        <a:t>正版价格非常高</a:t>
                      </a:r>
                    </a:p>
                  </a:txBody>
                  <a:tcPr/>
                </a:tc>
              </a:tr>
            </a:tbl>
          </a:graphicData>
        </a:graphic>
      </p:graphicFrame>
    </p:spTree>
    <p:extLst>
      <p:ext uri="{BB962C8B-B14F-4D97-AF65-F5344CB8AC3E}">
        <p14:creationId xmlns:p14="http://schemas.microsoft.com/office/powerpoint/2010/main" val="39646602"/>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099" name="矩形 11"/>
          <p:cNvSpPr>
            <a:spLocks noChangeArrowheads="1"/>
          </p:cNvSpPr>
          <p:nvPr/>
        </p:nvSpPr>
        <p:spPr bwMode="auto">
          <a:xfrm>
            <a:off x="1887919" y="1856752"/>
            <a:ext cx="2484438"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00" name="Rectangle 6"/>
          <p:cNvSpPr>
            <a:spLocks noChangeArrowheads="1"/>
          </p:cNvSpPr>
          <p:nvPr/>
        </p:nvSpPr>
        <p:spPr bwMode="black">
          <a:xfrm>
            <a:off x="1895187" y="1902790"/>
            <a:ext cx="2477171"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引言</a:t>
            </a:r>
          </a:p>
        </p:txBody>
      </p:sp>
      <p:sp>
        <p:nvSpPr>
          <p:cNvPr id="10" name="矩形 9"/>
          <p:cNvSpPr/>
          <p:nvPr/>
        </p:nvSpPr>
        <p:spPr>
          <a:xfrm>
            <a:off x="373444" y="1856752"/>
            <a:ext cx="1328738"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02" name="文本框 10"/>
          <p:cNvSpPr txBox="1">
            <a:spLocks noChangeArrowheads="1"/>
          </p:cNvSpPr>
          <p:nvPr/>
        </p:nvSpPr>
        <p:spPr bwMode="auto">
          <a:xfrm>
            <a:off x="373168" y="1893265"/>
            <a:ext cx="13288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01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4103" name="矩形 18"/>
          <p:cNvSpPr>
            <a:spLocks noChangeArrowheads="1"/>
          </p:cNvSpPr>
          <p:nvPr/>
        </p:nvSpPr>
        <p:spPr bwMode="auto">
          <a:xfrm>
            <a:off x="1886332" y="2453058"/>
            <a:ext cx="2484438"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04" name="Rectangle 6"/>
          <p:cNvSpPr>
            <a:spLocks noChangeArrowheads="1"/>
          </p:cNvSpPr>
          <p:nvPr/>
        </p:nvSpPr>
        <p:spPr bwMode="black">
          <a:xfrm>
            <a:off x="1882101" y="2499096"/>
            <a:ext cx="2484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项目概述</a:t>
            </a:r>
          </a:p>
        </p:txBody>
      </p:sp>
      <p:sp>
        <p:nvSpPr>
          <p:cNvPr id="17" name="矩形 16"/>
          <p:cNvSpPr/>
          <p:nvPr/>
        </p:nvSpPr>
        <p:spPr>
          <a:xfrm>
            <a:off x="371857" y="2453058"/>
            <a:ext cx="1328738"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06" name="文本框 17"/>
          <p:cNvSpPr txBox="1">
            <a:spLocks noChangeArrowheads="1"/>
          </p:cNvSpPr>
          <p:nvPr/>
        </p:nvSpPr>
        <p:spPr bwMode="auto">
          <a:xfrm>
            <a:off x="371581" y="2489571"/>
            <a:ext cx="132884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02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4107" name="矩形 25"/>
          <p:cNvSpPr>
            <a:spLocks noChangeArrowheads="1"/>
          </p:cNvSpPr>
          <p:nvPr/>
        </p:nvSpPr>
        <p:spPr bwMode="auto">
          <a:xfrm>
            <a:off x="1882101" y="3050559"/>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08" name="Rectangle 6"/>
          <p:cNvSpPr>
            <a:spLocks noChangeArrowheads="1"/>
          </p:cNvSpPr>
          <p:nvPr/>
        </p:nvSpPr>
        <p:spPr bwMode="black">
          <a:xfrm>
            <a:off x="1907552" y="3097339"/>
            <a:ext cx="2466291"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24" name="矩形 23"/>
          <p:cNvSpPr/>
          <p:nvPr/>
        </p:nvSpPr>
        <p:spPr>
          <a:xfrm>
            <a:off x="369214" y="3050559"/>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11" name="矩形 32"/>
          <p:cNvSpPr>
            <a:spLocks noChangeArrowheads="1"/>
          </p:cNvSpPr>
          <p:nvPr/>
        </p:nvSpPr>
        <p:spPr bwMode="auto">
          <a:xfrm>
            <a:off x="1882101" y="3669788"/>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12" name="Rectangle 6"/>
          <p:cNvSpPr>
            <a:spLocks noChangeArrowheads="1"/>
          </p:cNvSpPr>
          <p:nvPr/>
        </p:nvSpPr>
        <p:spPr bwMode="black">
          <a:xfrm>
            <a:off x="1890956" y="3715826"/>
            <a:ext cx="247294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范围管理计划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31" name="矩形 30"/>
          <p:cNvSpPr/>
          <p:nvPr/>
        </p:nvSpPr>
        <p:spPr>
          <a:xfrm>
            <a:off x="369214" y="3669788"/>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115" name="组合 34"/>
          <p:cNvGrpSpPr/>
          <p:nvPr/>
        </p:nvGrpSpPr>
        <p:grpSpPr bwMode="auto">
          <a:xfrm>
            <a:off x="462670" y="530189"/>
            <a:ext cx="2701925" cy="898525"/>
            <a:chOff x="467913" y="1102550"/>
            <a:chExt cx="2702007" cy="899374"/>
          </a:xfrm>
        </p:grpSpPr>
        <p:grpSp>
          <p:nvGrpSpPr>
            <p:cNvPr id="4131" name="组合 35"/>
            <p:cNvGrpSpPr/>
            <p:nvPr/>
          </p:nvGrpSpPr>
          <p:grpSpPr bwMode="auto">
            <a:xfrm>
              <a:off x="467913" y="1102550"/>
              <a:ext cx="2702007" cy="849531"/>
              <a:chOff x="10870474" y="497840"/>
              <a:chExt cx="2702007" cy="849531"/>
            </a:xfrm>
          </p:grpSpPr>
          <p:sp>
            <p:nvSpPr>
              <p:cNvPr id="4133" name="文本框 37"/>
              <p:cNvSpPr txBox="1">
                <a:spLocks noChangeArrowheads="1"/>
              </p:cNvSpPr>
              <p:nvPr/>
            </p:nvSpPr>
            <p:spPr bwMode="auto">
              <a:xfrm>
                <a:off x="10870474" y="49784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目</a:t>
                </a:r>
                <a:r>
                  <a:rPr kumimoji="0" lang="zh-CN" altLang="en-US" sz="3600" b="1" i="0" u="none" strike="noStrike" kern="1200" cap="none" spc="0" normalizeH="0" baseline="0" noProof="0">
                    <a:ln>
                      <a:noFill/>
                    </a:ln>
                    <a:solidFill>
                      <a:srgbClr val="F77258"/>
                    </a:solidFill>
                    <a:effectLst/>
                    <a:uLnTx/>
                    <a:uFillTx/>
                    <a:latin typeface="微软雅黑" panose="020B0503020204020204" pitchFamily="34" charset="-122"/>
                    <a:ea typeface="微软雅黑" panose="020B0503020204020204" pitchFamily="34" charset="-122"/>
                    <a:cs typeface="+mn-cs"/>
                  </a:rPr>
                  <a:t>录</a:t>
                </a:r>
              </a:p>
            </p:txBody>
          </p:sp>
          <p:cxnSp>
            <p:nvCxnSpPr>
              <p:cNvPr id="39" name="直接连接符 38"/>
              <p:cNvCxnSpPr/>
              <p:nvPr/>
            </p:nvCxnSpPr>
            <p:spPr>
              <a:xfrm>
                <a:off x="11021291" y="1347956"/>
                <a:ext cx="25511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4132" name="文本框 36"/>
            <p:cNvSpPr txBox="1">
              <a:spLocks noChangeArrowheads="1"/>
            </p:cNvSpPr>
            <p:nvPr/>
          </p:nvSpPr>
          <p:spPr bwMode="auto">
            <a:xfrm>
              <a:off x="995860" y="160181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F77258"/>
                  </a:solidFill>
                  <a:effectLst/>
                  <a:uLnTx/>
                  <a:uFillTx/>
                  <a:latin typeface="微软雅黑" panose="020B0503020204020204" pitchFamily="34" charset="-122"/>
                  <a:ea typeface="微软雅黑" panose="020B0503020204020204" pitchFamily="34" charset="-122"/>
                  <a:cs typeface="+mn-cs"/>
                </a:rPr>
                <a:t>Contents</a:t>
              </a:r>
              <a:endParaRPr kumimoji="0" lang="zh-CN" altLang="en-US" sz="2000" b="1" i="0" u="none" strike="noStrike" kern="1200" cap="none" spc="0" normalizeH="0" baseline="0" noProof="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54" name="等腰三角形 4"/>
          <p:cNvSpPr/>
          <p:nvPr/>
        </p:nvSpPr>
        <p:spPr>
          <a:xfrm rot="11374545">
            <a:off x="8839200" y="900267"/>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5"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6"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9"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0"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3"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4" name="等腰三角形 4"/>
          <p:cNvSpPr/>
          <p:nvPr/>
        </p:nvSpPr>
        <p:spPr>
          <a:xfrm rot="12600000">
            <a:off x="8590650" y="1712584"/>
            <a:ext cx="989287" cy="1113444"/>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5"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7" name="等腰三角形 4"/>
          <p:cNvSpPr/>
          <p:nvPr/>
        </p:nvSpPr>
        <p:spPr>
          <a:xfrm rot="19679131">
            <a:off x="7400925" y="977823"/>
            <a:ext cx="661988" cy="6953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8" name="等腰三角形 4"/>
          <p:cNvSpPr/>
          <p:nvPr/>
        </p:nvSpPr>
        <p:spPr>
          <a:xfrm rot="15049811">
            <a:off x="9234936" y="4017956"/>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0" name="组合 49"/>
          <p:cNvGrpSpPr/>
          <p:nvPr/>
        </p:nvGrpSpPr>
        <p:grpSpPr>
          <a:xfrm>
            <a:off x="9152214" y="832757"/>
            <a:ext cx="3080989" cy="5591028"/>
            <a:chOff x="9152214" y="832757"/>
            <a:chExt cx="3080989" cy="5591028"/>
          </a:xfrm>
          <a:solidFill>
            <a:srgbClr val="FFFFFF"/>
          </a:solidFill>
        </p:grpSpPr>
        <p:sp>
          <p:nvSpPr>
            <p:cNvPr id="5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7"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9"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0"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2"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6" name="矩形 11">
            <a:extLst>
              <a:ext uri="{FF2B5EF4-FFF2-40B4-BE49-F238E27FC236}">
                <a16:creationId xmlns:a16="http://schemas.microsoft.com/office/drawing/2014/main" xmlns="" id="{9E245407-B690-4698-8980-51134A0F6FCF}"/>
              </a:ext>
            </a:extLst>
          </p:cNvPr>
          <p:cNvSpPr>
            <a:spLocks noChangeArrowheads="1"/>
          </p:cNvSpPr>
          <p:nvPr/>
        </p:nvSpPr>
        <p:spPr bwMode="auto">
          <a:xfrm>
            <a:off x="1891346" y="4325706"/>
            <a:ext cx="2484438"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 name="Rectangle 6">
            <a:extLst>
              <a:ext uri="{FF2B5EF4-FFF2-40B4-BE49-F238E27FC236}">
                <a16:creationId xmlns:a16="http://schemas.microsoft.com/office/drawing/2014/main" xmlns="" id="{8B8336A7-A2F1-4E5B-879B-76FEFF573A59}"/>
              </a:ext>
            </a:extLst>
          </p:cNvPr>
          <p:cNvSpPr>
            <a:spLocks noChangeArrowheads="1"/>
          </p:cNvSpPr>
          <p:nvPr/>
        </p:nvSpPr>
        <p:spPr bwMode="black">
          <a:xfrm>
            <a:off x="1889759" y="4372115"/>
            <a:ext cx="2476286"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时间管理</a:t>
            </a: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计划</a:t>
            </a:r>
          </a:p>
        </p:txBody>
      </p:sp>
      <p:sp>
        <p:nvSpPr>
          <p:cNvPr id="71" name="矩形 70">
            <a:extLst>
              <a:ext uri="{FF2B5EF4-FFF2-40B4-BE49-F238E27FC236}">
                <a16:creationId xmlns:a16="http://schemas.microsoft.com/office/drawing/2014/main" xmlns="" id="{A0C8B9CC-E8E0-45F9-A0E7-32274C38EA79}"/>
              </a:ext>
            </a:extLst>
          </p:cNvPr>
          <p:cNvSpPr/>
          <p:nvPr/>
        </p:nvSpPr>
        <p:spPr>
          <a:xfrm>
            <a:off x="376871" y="4325706"/>
            <a:ext cx="1328738"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4" name="矩形 18">
            <a:extLst>
              <a:ext uri="{FF2B5EF4-FFF2-40B4-BE49-F238E27FC236}">
                <a16:creationId xmlns:a16="http://schemas.microsoft.com/office/drawing/2014/main" xmlns="" id="{D2BC4883-4FBC-4798-88B1-4120295B492F}"/>
              </a:ext>
            </a:extLst>
          </p:cNvPr>
          <p:cNvSpPr>
            <a:spLocks noChangeArrowheads="1"/>
          </p:cNvSpPr>
          <p:nvPr/>
        </p:nvSpPr>
        <p:spPr bwMode="auto">
          <a:xfrm>
            <a:off x="1896917" y="5011246"/>
            <a:ext cx="2484438"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 name="Rectangle 6">
            <a:extLst>
              <a:ext uri="{FF2B5EF4-FFF2-40B4-BE49-F238E27FC236}">
                <a16:creationId xmlns:a16="http://schemas.microsoft.com/office/drawing/2014/main" xmlns="" id="{DF6CD629-7871-44F7-A6F1-D7C5898C23B9}"/>
              </a:ext>
            </a:extLst>
          </p:cNvPr>
          <p:cNvSpPr>
            <a:spLocks noChangeArrowheads="1"/>
          </p:cNvSpPr>
          <p:nvPr/>
        </p:nvSpPr>
        <p:spPr bwMode="black">
          <a:xfrm>
            <a:off x="1890952" y="5057284"/>
            <a:ext cx="24806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成本</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管理</a:t>
            </a: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计划</a:t>
            </a:r>
          </a:p>
        </p:txBody>
      </p:sp>
      <p:sp>
        <p:nvSpPr>
          <p:cNvPr id="76" name="矩形 75">
            <a:extLst>
              <a:ext uri="{FF2B5EF4-FFF2-40B4-BE49-F238E27FC236}">
                <a16:creationId xmlns:a16="http://schemas.microsoft.com/office/drawing/2014/main" xmlns="" id="{32F9B429-16CC-478B-86B2-A5BCDB810D4F}"/>
              </a:ext>
            </a:extLst>
          </p:cNvPr>
          <p:cNvSpPr/>
          <p:nvPr/>
        </p:nvSpPr>
        <p:spPr>
          <a:xfrm>
            <a:off x="382442" y="5011246"/>
            <a:ext cx="1328738"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7" name="文本框 17">
            <a:extLst>
              <a:ext uri="{FF2B5EF4-FFF2-40B4-BE49-F238E27FC236}">
                <a16:creationId xmlns:a16="http://schemas.microsoft.com/office/drawing/2014/main" xmlns="" id="{18DFD022-8164-4A10-A2F0-8FD296039484}"/>
              </a:ext>
            </a:extLst>
          </p:cNvPr>
          <p:cNvSpPr txBox="1">
            <a:spLocks noChangeArrowheads="1"/>
          </p:cNvSpPr>
          <p:nvPr/>
        </p:nvSpPr>
        <p:spPr bwMode="auto">
          <a:xfrm>
            <a:off x="381670" y="5047759"/>
            <a:ext cx="13235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06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8" name="矩形 25">
            <a:extLst>
              <a:ext uri="{FF2B5EF4-FFF2-40B4-BE49-F238E27FC236}">
                <a16:creationId xmlns:a16="http://schemas.microsoft.com/office/drawing/2014/main" xmlns="" id="{A06657A7-67DD-4882-AF1C-349B3400B718}"/>
              </a:ext>
            </a:extLst>
          </p:cNvPr>
          <p:cNvSpPr>
            <a:spLocks noChangeArrowheads="1"/>
          </p:cNvSpPr>
          <p:nvPr/>
        </p:nvSpPr>
        <p:spPr bwMode="auto">
          <a:xfrm>
            <a:off x="1895723" y="5673513"/>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9" name="Rectangle 6">
            <a:extLst>
              <a:ext uri="{FF2B5EF4-FFF2-40B4-BE49-F238E27FC236}">
                <a16:creationId xmlns:a16="http://schemas.microsoft.com/office/drawing/2014/main" xmlns="" id="{B3582A74-E3EF-4A66-8026-231B07FF02EA}"/>
              </a:ext>
            </a:extLst>
          </p:cNvPr>
          <p:cNvSpPr>
            <a:spLocks noChangeArrowheads="1"/>
          </p:cNvSpPr>
          <p:nvPr/>
        </p:nvSpPr>
        <p:spPr bwMode="black">
          <a:xfrm>
            <a:off x="1894669" y="5719551"/>
            <a:ext cx="24844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人力资源管理</a:t>
            </a: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计划</a:t>
            </a:r>
          </a:p>
        </p:txBody>
      </p:sp>
      <p:sp>
        <p:nvSpPr>
          <p:cNvPr id="80" name="矩形 79">
            <a:extLst>
              <a:ext uri="{FF2B5EF4-FFF2-40B4-BE49-F238E27FC236}">
                <a16:creationId xmlns:a16="http://schemas.microsoft.com/office/drawing/2014/main" xmlns="" id="{749B29A1-5A4A-4862-B99F-8CD3FCE6F815}"/>
              </a:ext>
            </a:extLst>
          </p:cNvPr>
          <p:cNvSpPr/>
          <p:nvPr/>
        </p:nvSpPr>
        <p:spPr>
          <a:xfrm>
            <a:off x="382836" y="5673513"/>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1" name="文本框 24">
            <a:extLst>
              <a:ext uri="{FF2B5EF4-FFF2-40B4-BE49-F238E27FC236}">
                <a16:creationId xmlns:a16="http://schemas.microsoft.com/office/drawing/2014/main" xmlns="" id="{A64BA269-8873-43F4-8739-4D314E91C2B7}"/>
              </a:ext>
            </a:extLst>
          </p:cNvPr>
          <p:cNvSpPr txBox="1">
            <a:spLocks noChangeArrowheads="1"/>
          </p:cNvSpPr>
          <p:nvPr/>
        </p:nvSpPr>
        <p:spPr bwMode="auto">
          <a:xfrm>
            <a:off x="376871" y="5710026"/>
            <a:ext cx="1328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07</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2" name="矩形 32">
            <a:extLst>
              <a:ext uri="{FF2B5EF4-FFF2-40B4-BE49-F238E27FC236}">
                <a16:creationId xmlns:a16="http://schemas.microsoft.com/office/drawing/2014/main" xmlns="" id="{5267DD8F-24D5-40C1-8676-75C00687AF6B}"/>
              </a:ext>
            </a:extLst>
          </p:cNvPr>
          <p:cNvSpPr>
            <a:spLocks noChangeArrowheads="1"/>
          </p:cNvSpPr>
          <p:nvPr/>
        </p:nvSpPr>
        <p:spPr bwMode="auto">
          <a:xfrm>
            <a:off x="6274335" y="2206965"/>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3" name="Rectangle 6">
            <a:extLst>
              <a:ext uri="{FF2B5EF4-FFF2-40B4-BE49-F238E27FC236}">
                <a16:creationId xmlns:a16="http://schemas.microsoft.com/office/drawing/2014/main" xmlns="" id="{BDC629AB-F220-42AE-9DA6-7A0633DA0D28}"/>
              </a:ext>
            </a:extLst>
          </p:cNvPr>
          <p:cNvSpPr>
            <a:spLocks noChangeArrowheads="1"/>
          </p:cNvSpPr>
          <p:nvPr/>
        </p:nvSpPr>
        <p:spPr bwMode="black">
          <a:xfrm>
            <a:off x="6269957" y="2253003"/>
            <a:ext cx="2487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沟通管理计划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84" name="矩形 83">
            <a:extLst>
              <a:ext uri="{FF2B5EF4-FFF2-40B4-BE49-F238E27FC236}">
                <a16:creationId xmlns:a16="http://schemas.microsoft.com/office/drawing/2014/main" xmlns="" id="{17D3F62A-17AB-46B4-A7E8-13D2B07E9554}"/>
              </a:ext>
            </a:extLst>
          </p:cNvPr>
          <p:cNvSpPr/>
          <p:nvPr/>
        </p:nvSpPr>
        <p:spPr>
          <a:xfrm>
            <a:off x="4761448" y="2206965"/>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5" name="文本框 31">
            <a:extLst>
              <a:ext uri="{FF2B5EF4-FFF2-40B4-BE49-F238E27FC236}">
                <a16:creationId xmlns:a16="http://schemas.microsoft.com/office/drawing/2014/main" xmlns="" id="{E48936D8-7310-4AD6-8EE9-EEB177E97ED8}"/>
              </a:ext>
            </a:extLst>
          </p:cNvPr>
          <p:cNvSpPr txBox="1">
            <a:spLocks noChangeArrowheads="1"/>
          </p:cNvSpPr>
          <p:nvPr/>
        </p:nvSpPr>
        <p:spPr bwMode="auto">
          <a:xfrm>
            <a:off x="4748985" y="2243478"/>
            <a:ext cx="1364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08</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66" name="文本框 17">
            <a:extLst>
              <a:ext uri="{FF2B5EF4-FFF2-40B4-BE49-F238E27FC236}">
                <a16:creationId xmlns:a16="http://schemas.microsoft.com/office/drawing/2014/main" xmlns="" id="{79C15842-EB4F-40D6-BA44-0C659DEAAA59}"/>
              </a:ext>
            </a:extLst>
          </p:cNvPr>
          <p:cNvSpPr txBox="1">
            <a:spLocks noChangeArrowheads="1"/>
          </p:cNvSpPr>
          <p:nvPr/>
        </p:nvSpPr>
        <p:spPr bwMode="auto">
          <a:xfrm>
            <a:off x="371581" y="2489631"/>
            <a:ext cx="132884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02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67" name="文本框 17">
            <a:extLst>
              <a:ext uri="{FF2B5EF4-FFF2-40B4-BE49-F238E27FC236}">
                <a16:creationId xmlns:a16="http://schemas.microsoft.com/office/drawing/2014/main" xmlns="" id="{8B682CB1-FE64-4803-8159-EBA88BB8D3A9}"/>
              </a:ext>
            </a:extLst>
          </p:cNvPr>
          <p:cNvSpPr txBox="1">
            <a:spLocks noChangeArrowheads="1"/>
          </p:cNvSpPr>
          <p:nvPr/>
        </p:nvSpPr>
        <p:spPr bwMode="auto">
          <a:xfrm>
            <a:off x="377080" y="3082713"/>
            <a:ext cx="132884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03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68" name="文本框 17">
            <a:extLst>
              <a:ext uri="{FF2B5EF4-FFF2-40B4-BE49-F238E27FC236}">
                <a16:creationId xmlns:a16="http://schemas.microsoft.com/office/drawing/2014/main" xmlns="" id="{39FFE1CA-86DF-4BB2-8AC2-66EF72D35B44}"/>
              </a:ext>
            </a:extLst>
          </p:cNvPr>
          <p:cNvSpPr txBox="1">
            <a:spLocks noChangeArrowheads="1"/>
          </p:cNvSpPr>
          <p:nvPr/>
        </p:nvSpPr>
        <p:spPr bwMode="auto">
          <a:xfrm>
            <a:off x="334982" y="3706330"/>
            <a:ext cx="132884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04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69" name="文本框 17">
            <a:extLst>
              <a:ext uri="{FF2B5EF4-FFF2-40B4-BE49-F238E27FC236}">
                <a16:creationId xmlns:a16="http://schemas.microsoft.com/office/drawing/2014/main" xmlns="" id="{EB8E0279-FBB0-4BFB-872F-84D07BDA2B41}"/>
              </a:ext>
            </a:extLst>
          </p:cNvPr>
          <p:cNvSpPr txBox="1">
            <a:spLocks noChangeArrowheads="1"/>
          </p:cNvSpPr>
          <p:nvPr/>
        </p:nvSpPr>
        <p:spPr bwMode="auto">
          <a:xfrm>
            <a:off x="372742" y="4376670"/>
            <a:ext cx="132884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05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6" name="矩形 25">
            <a:extLst>
              <a:ext uri="{FF2B5EF4-FFF2-40B4-BE49-F238E27FC236}">
                <a16:creationId xmlns:a16="http://schemas.microsoft.com/office/drawing/2014/main" xmlns="" id="{D07D07F2-EBDB-44E6-9F77-4E5E845E3FBD}"/>
              </a:ext>
            </a:extLst>
          </p:cNvPr>
          <p:cNvSpPr>
            <a:spLocks noChangeArrowheads="1"/>
          </p:cNvSpPr>
          <p:nvPr/>
        </p:nvSpPr>
        <p:spPr bwMode="auto">
          <a:xfrm>
            <a:off x="6274335" y="3692752"/>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7" name="Rectangle 6">
            <a:extLst>
              <a:ext uri="{FF2B5EF4-FFF2-40B4-BE49-F238E27FC236}">
                <a16:creationId xmlns:a16="http://schemas.microsoft.com/office/drawing/2014/main" xmlns="" id="{B6E397DA-2417-4F4C-B2BE-635CE9E22697}"/>
              </a:ext>
            </a:extLst>
          </p:cNvPr>
          <p:cNvSpPr>
            <a:spLocks noChangeArrowheads="1"/>
          </p:cNvSpPr>
          <p:nvPr/>
        </p:nvSpPr>
        <p:spPr bwMode="black">
          <a:xfrm>
            <a:off x="6273281" y="3738790"/>
            <a:ext cx="24844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配置管理计划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188" name="矩形 187">
            <a:extLst>
              <a:ext uri="{FF2B5EF4-FFF2-40B4-BE49-F238E27FC236}">
                <a16:creationId xmlns:a16="http://schemas.microsoft.com/office/drawing/2014/main" xmlns="" id="{2E6E2B95-6988-4EBC-845B-088C6BACA209}"/>
              </a:ext>
            </a:extLst>
          </p:cNvPr>
          <p:cNvSpPr/>
          <p:nvPr/>
        </p:nvSpPr>
        <p:spPr>
          <a:xfrm>
            <a:off x="4761448" y="3692752"/>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9" name="文本框 24">
            <a:extLst>
              <a:ext uri="{FF2B5EF4-FFF2-40B4-BE49-F238E27FC236}">
                <a16:creationId xmlns:a16="http://schemas.microsoft.com/office/drawing/2014/main" xmlns="" id="{C590E914-A225-46A3-87EE-CC740ACBA68D}"/>
              </a:ext>
            </a:extLst>
          </p:cNvPr>
          <p:cNvSpPr txBox="1">
            <a:spLocks noChangeArrowheads="1"/>
          </p:cNvSpPr>
          <p:nvPr/>
        </p:nvSpPr>
        <p:spPr bwMode="auto">
          <a:xfrm>
            <a:off x="4755483" y="3729265"/>
            <a:ext cx="1328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10</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0" name="矩形 32">
            <a:extLst>
              <a:ext uri="{FF2B5EF4-FFF2-40B4-BE49-F238E27FC236}">
                <a16:creationId xmlns:a16="http://schemas.microsoft.com/office/drawing/2014/main" xmlns="" id="{3FC6F433-71A5-4C2F-A110-CCE86561AC0F}"/>
              </a:ext>
            </a:extLst>
          </p:cNvPr>
          <p:cNvSpPr>
            <a:spLocks noChangeArrowheads="1"/>
          </p:cNvSpPr>
          <p:nvPr/>
        </p:nvSpPr>
        <p:spPr bwMode="auto">
          <a:xfrm>
            <a:off x="6274335" y="4992125"/>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 name="Rectangle 6">
            <a:extLst>
              <a:ext uri="{FF2B5EF4-FFF2-40B4-BE49-F238E27FC236}">
                <a16:creationId xmlns:a16="http://schemas.microsoft.com/office/drawing/2014/main" xmlns="" id="{741E311D-B90D-4D80-94D4-62E429282FDF}"/>
              </a:ext>
            </a:extLst>
          </p:cNvPr>
          <p:cNvSpPr>
            <a:spLocks noChangeArrowheads="1"/>
          </p:cNvSpPr>
          <p:nvPr/>
        </p:nvSpPr>
        <p:spPr bwMode="black">
          <a:xfrm>
            <a:off x="6269957" y="5038163"/>
            <a:ext cx="2487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绩效评价</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192" name="矩形 191">
            <a:extLst>
              <a:ext uri="{FF2B5EF4-FFF2-40B4-BE49-F238E27FC236}">
                <a16:creationId xmlns:a16="http://schemas.microsoft.com/office/drawing/2014/main" xmlns="" id="{93E96099-03C2-42D0-9551-BFBB239F23B8}"/>
              </a:ext>
            </a:extLst>
          </p:cNvPr>
          <p:cNvSpPr/>
          <p:nvPr/>
        </p:nvSpPr>
        <p:spPr>
          <a:xfrm>
            <a:off x="4761448" y="4992125"/>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3" name="文本框 31">
            <a:extLst>
              <a:ext uri="{FF2B5EF4-FFF2-40B4-BE49-F238E27FC236}">
                <a16:creationId xmlns:a16="http://schemas.microsoft.com/office/drawing/2014/main" xmlns="" id="{E0E6822E-FF0D-4774-9C3C-D0361CA20B2E}"/>
              </a:ext>
            </a:extLst>
          </p:cNvPr>
          <p:cNvSpPr txBox="1">
            <a:spLocks noChangeArrowheads="1"/>
          </p:cNvSpPr>
          <p:nvPr/>
        </p:nvSpPr>
        <p:spPr bwMode="auto">
          <a:xfrm>
            <a:off x="4748985" y="5028638"/>
            <a:ext cx="1364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3" name="矩形 25">
            <a:extLst>
              <a:ext uri="{FF2B5EF4-FFF2-40B4-BE49-F238E27FC236}">
                <a16:creationId xmlns:a16="http://schemas.microsoft.com/office/drawing/2014/main" xmlns="" id="{EC0B62BA-5EA0-4D8B-9FA9-0A070E17B3B1}"/>
              </a:ext>
            </a:extLst>
          </p:cNvPr>
          <p:cNvSpPr>
            <a:spLocks noChangeArrowheads="1"/>
          </p:cNvSpPr>
          <p:nvPr/>
        </p:nvSpPr>
        <p:spPr bwMode="auto">
          <a:xfrm>
            <a:off x="6267238" y="3012108"/>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 name="Rectangle 6">
            <a:extLst>
              <a:ext uri="{FF2B5EF4-FFF2-40B4-BE49-F238E27FC236}">
                <a16:creationId xmlns:a16="http://schemas.microsoft.com/office/drawing/2014/main" xmlns="" id="{7C7B9016-596E-4641-A47D-04D71F15A532}"/>
              </a:ext>
            </a:extLst>
          </p:cNvPr>
          <p:cNvSpPr>
            <a:spLocks noChangeArrowheads="1"/>
          </p:cNvSpPr>
          <p:nvPr/>
        </p:nvSpPr>
        <p:spPr bwMode="black">
          <a:xfrm>
            <a:off x="6266184" y="3058146"/>
            <a:ext cx="24844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风险管理</a:t>
            </a:r>
            <a:r>
              <a:rPr lang="zh-CN" altLang="en-US" sz="2000" b="1" dirty="0">
                <a:solidFill>
                  <a:srgbClr val="F77258"/>
                </a:solidFill>
                <a:latin typeface="微软雅黑" panose="020B0503020204020204" pitchFamily="34" charset="-122"/>
                <a:ea typeface="微软雅黑" panose="020B0503020204020204" pitchFamily="34" charset="-122"/>
              </a:rPr>
              <a:t>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87" name="矩形 86">
            <a:extLst>
              <a:ext uri="{FF2B5EF4-FFF2-40B4-BE49-F238E27FC236}">
                <a16:creationId xmlns:a16="http://schemas.microsoft.com/office/drawing/2014/main" xmlns="" id="{333DF03B-7CB4-4074-997A-941015B8A549}"/>
              </a:ext>
            </a:extLst>
          </p:cNvPr>
          <p:cNvSpPr/>
          <p:nvPr/>
        </p:nvSpPr>
        <p:spPr>
          <a:xfrm>
            <a:off x="4754351" y="3012108"/>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8" name="文本框 24">
            <a:extLst>
              <a:ext uri="{FF2B5EF4-FFF2-40B4-BE49-F238E27FC236}">
                <a16:creationId xmlns:a16="http://schemas.microsoft.com/office/drawing/2014/main" xmlns="" id="{62813DF1-17B8-40F5-A4D5-7E8DB19DA1C7}"/>
              </a:ext>
            </a:extLst>
          </p:cNvPr>
          <p:cNvSpPr txBox="1">
            <a:spLocks noChangeArrowheads="1"/>
          </p:cNvSpPr>
          <p:nvPr/>
        </p:nvSpPr>
        <p:spPr bwMode="auto">
          <a:xfrm>
            <a:off x="4748386" y="3048621"/>
            <a:ext cx="1328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09</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9" name="矩形 32">
            <a:extLst>
              <a:ext uri="{FF2B5EF4-FFF2-40B4-BE49-F238E27FC236}">
                <a16:creationId xmlns:a16="http://schemas.microsoft.com/office/drawing/2014/main" xmlns="" id="{3FC6F433-71A5-4C2F-A110-CCE86561AC0F}"/>
              </a:ext>
            </a:extLst>
          </p:cNvPr>
          <p:cNvSpPr>
            <a:spLocks noChangeArrowheads="1"/>
          </p:cNvSpPr>
          <p:nvPr/>
        </p:nvSpPr>
        <p:spPr bwMode="auto">
          <a:xfrm>
            <a:off x="6279428" y="5667673"/>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 name="Rectangle 6">
            <a:extLst>
              <a:ext uri="{FF2B5EF4-FFF2-40B4-BE49-F238E27FC236}">
                <a16:creationId xmlns:a16="http://schemas.microsoft.com/office/drawing/2014/main" xmlns="" id="{741E311D-B90D-4D80-94D4-62E429282FDF}"/>
              </a:ext>
            </a:extLst>
          </p:cNvPr>
          <p:cNvSpPr>
            <a:spLocks noChangeArrowheads="1"/>
          </p:cNvSpPr>
          <p:nvPr/>
        </p:nvSpPr>
        <p:spPr bwMode="black">
          <a:xfrm>
            <a:off x="6275050" y="5713711"/>
            <a:ext cx="2487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参考文献</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91" name="矩形 90">
            <a:extLst>
              <a:ext uri="{FF2B5EF4-FFF2-40B4-BE49-F238E27FC236}">
                <a16:creationId xmlns:a16="http://schemas.microsoft.com/office/drawing/2014/main" xmlns="" id="{93E96099-03C2-42D0-9551-BFBB239F23B8}"/>
              </a:ext>
            </a:extLst>
          </p:cNvPr>
          <p:cNvSpPr/>
          <p:nvPr/>
        </p:nvSpPr>
        <p:spPr>
          <a:xfrm>
            <a:off x="4766541" y="5667673"/>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2" name="文本框 31">
            <a:extLst>
              <a:ext uri="{FF2B5EF4-FFF2-40B4-BE49-F238E27FC236}">
                <a16:creationId xmlns:a16="http://schemas.microsoft.com/office/drawing/2014/main" xmlns="" id="{E0E6822E-FF0D-4774-9C3C-D0361CA20B2E}"/>
              </a:ext>
            </a:extLst>
          </p:cNvPr>
          <p:cNvSpPr txBox="1">
            <a:spLocks noChangeArrowheads="1"/>
          </p:cNvSpPr>
          <p:nvPr/>
        </p:nvSpPr>
        <p:spPr bwMode="auto">
          <a:xfrm>
            <a:off x="4754078" y="5704186"/>
            <a:ext cx="1364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5" name="矩形 32">
            <a:extLst>
              <a:ext uri="{FF2B5EF4-FFF2-40B4-BE49-F238E27FC236}">
                <a16:creationId xmlns:a16="http://schemas.microsoft.com/office/drawing/2014/main" xmlns="" id="{5267DD8F-24D5-40C1-8676-75C00687AF6B}"/>
              </a:ext>
            </a:extLst>
          </p:cNvPr>
          <p:cNvSpPr>
            <a:spLocks noChangeArrowheads="1"/>
          </p:cNvSpPr>
          <p:nvPr/>
        </p:nvSpPr>
        <p:spPr bwMode="auto">
          <a:xfrm>
            <a:off x="6251785" y="4360457"/>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 name="Rectangle 6">
            <a:extLst>
              <a:ext uri="{FF2B5EF4-FFF2-40B4-BE49-F238E27FC236}">
                <a16:creationId xmlns:a16="http://schemas.microsoft.com/office/drawing/2014/main" xmlns="" id="{BDC629AB-F220-42AE-9DA6-7A0633DA0D28}"/>
              </a:ext>
            </a:extLst>
          </p:cNvPr>
          <p:cNvSpPr>
            <a:spLocks noChangeArrowheads="1"/>
          </p:cNvSpPr>
          <p:nvPr/>
        </p:nvSpPr>
        <p:spPr bwMode="black">
          <a:xfrm>
            <a:off x="6247407" y="4406495"/>
            <a:ext cx="2487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干系人管理计划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97" name="矩形 96">
            <a:extLst>
              <a:ext uri="{FF2B5EF4-FFF2-40B4-BE49-F238E27FC236}">
                <a16:creationId xmlns:a16="http://schemas.microsoft.com/office/drawing/2014/main" xmlns="" id="{17D3F62A-17AB-46B4-A7E8-13D2B07E9554}"/>
              </a:ext>
            </a:extLst>
          </p:cNvPr>
          <p:cNvSpPr/>
          <p:nvPr/>
        </p:nvSpPr>
        <p:spPr>
          <a:xfrm>
            <a:off x="4738898" y="4360457"/>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8" name="文本框 31">
            <a:extLst>
              <a:ext uri="{FF2B5EF4-FFF2-40B4-BE49-F238E27FC236}">
                <a16:creationId xmlns:a16="http://schemas.microsoft.com/office/drawing/2014/main" xmlns="" id="{E48936D8-7310-4AD6-8EE9-EEB177E97ED8}"/>
              </a:ext>
            </a:extLst>
          </p:cNvPr>
          <p:cNvSpPr txBox="1">
            <a:spLocks noChangeArrowheads="1"/>
          </p:cNvSpPr>
          <p:nvPr/>
        </p:nvSpPr>
        <p:spPr bwMode="auto">
          <a:xfrm>
            <a:off x="4726435" y="4396970"/>
            <a:ext cx="1364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721034"/>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graphicFrame>
        <p:nvGraphicFramePr>
          <p:cNvPr id="3" name="表格 2"/>
          <p:cNvGraphicFramePr/>
          <p:nvPr/>
        </p:nvGraphicFramePr>
        <p:xfrm>
          <a:off x="339090" y="1165860"/>
          <a:ext cx="11473180" cy="4554855"/>
        </p:xfrm>
        <a:graphic>
          <a:graphicData uri="http://schemas.openxmlformats.org/drawingml/2006/table">
            <a:tbl>
              <a:tblPr firstRow="1" bandRow="1">
                <a:tableStyleId>{5C22544A-7EE6-4342-B048-85BDC9FD1C3A}</a:tableStyleId>
              </a:tblPr>
              <a:tblGrid>
                <a:gridCol w="1234440"/>
                <a:gridCol w="1264920"/>
                <a:gridCol w="5084445"/>
                <a:gridCol w="3889375"/>
              </a:tblGrid>
              <a:tr h="393700">
                <a:tc>
                  <a:txBody>
                    <a:bodyPr/>
                    <a:lstStyle/>
                    <a:p>
                      <a:pPr>
                        <a:buNone/>
                      </a:pPr>
                      <a:endParaRPr lang="zh-CN" altLang="en-US"/>
                    </a:p>
                  </a:txBody>
                  <a:tcPr anchor="ctr"/>
                </a:tc>
                <a:tc>
                  <a:txBody>
                    <a:bodyPr/>
                    <a:lstStyle/>
                    <a:p>
                      <a:pPr algn="ctr">
                        <a:buNone/>
                      </a:pPr>
                      <a:r>
                        <a:rPr lang="zh-CN" altLang="en-US"/>
                        <a:t>语言、工具</a:t>
                      </a:r>
                    </a:p>
                  </a:txBody>
                  <a:tcPr/>
                </a:tc>
                <a:tc>
                  <a:txBody>
                    <a:bodyPr/>
                    <a:lstStyle/>
                    <a:p>
                      <a:pPr algn="ctr">
                        <a:buNone/>
                      </a:pPr>
                      <a:r>
                        <a:rPr lang="zh-CN" altLang="en-US"/>
                        <a:t>优势</a:t>
                      </a:r>
                    </a:p>
                  </a:txBody>
                  <a:tcPr/>
                </a:tc>
                <a:tc>
                  <a:txBody>
                    <a:bodyPr/>
                    <a:lstStyle/>
                    <a:p>
                      <a:pPr algn="ctr">
                        <a:buNone/>
                      </a:pPr>
                      <a:r>
                        <a:rPr lang="zh-CN" altLang="en-US"/>
                        <a:t>劣势</a:t>
                      </a:r>
                    </a:p>
                  </a:txBody>
                  <a:tcPr/>
                </a:tc>
              </a:tr>
              <a:tr h="2119630">
                <a:tc rowSpan="2">
                  <a:txBody>
                    <a:bodyPr/>
                    <a:lstStyle/>
                    <a:p>
                      <a:pPr algn="ctr">
                        <a:buNone/>
                      </a:pPr>
                      <a:r>
                        <a:rPr lang="zh-CN" altLang="en-US"/>
                        <a:t>服务器</a:t>
                      </a:r>
                    </a:p>
                  </a:txBody>
                  <a:tcPr anchor="ctr"/>
                </a:tc>
                <a:tc>
                  <a:txBody>
                    <a:bodyPr/>
                    <a:lstStyle/>
                    <a:p>
                      <a:pPr algn="ctr">
                        <a:buNone/>
                      </a:pPr>
                      <a:r>
                        <a:rPr lang="zh-CN" altLang="en-US"/>
                        <a:t>阿里云</a:t>
                      </a:r>
                    </a:p>
                  </a:txBody>
                  <a:tcPr anchor="ctr"/>
                </a:tc>
                <a:tc>
                  <a:txBody>
                    <a:bodyPr/>
                    <a:lstStyle/>
                    <a:p>
                      <a:pPr>
                        <a:buNone/>
                      </a:pPr>
                      <a:r>
                        <a:rPr lang="zh-CN" altLang="en-US"/>
                        <a:t>国内主流的云服务器，中文；自带连接服务器功能，不用再下载第三方工具辅助连接，操作起来相对简单，方便开发；有专门面向学生的服务器，相对来说性价比很高；有小组成员购买和使用过阿里云服务器，能够对其他成员给予一定的帮助</a:t>
                      </a:r>
                    </a:p>
                    <a:p>
                      <a:pPr>
                        <a:buNone/>
                      </a:pPr>
                      <a:endParaRPr lang="zh-CN" altLang="en-US"/>
                    </a:p>
                  </a:txBody>
                  <a:tcPr/>
                </a:tc>
                <a:tc>
                  <a:txBody>
                    <a:bodyPr/>
                    <a:lstStyle/>
                    <a:p>
                      <a:pPr>
                        <a:buNone/>
                      </a:pPr>
                      <a:r>
                        <a:rPr lang="zh-CN" altLang="en-US"/>
                        <a:t>第三方支持少；自带的连接密码可被存于浏览器中，很容易泄漏；</a:t>
                      </a:r>
                    </a:p>
                  </a:txBody>
                  <a:tcPr/>
                </a:tc>
              </a:tr>
              <a:tr h="1795145">
                <a:tc vMerge="1">
                  <a:txBody>
                    <a:bodyPr/>
                    <a:lstStyle/>
                    <a:p>
                      <a:endParaRPr lang="zh-CN"/>
                    </a:p>
                  </a:txBody>
                  <a:tcPr/>
                </a:tc>
                <a:tc>
                  <a:txBody>
                    <a:bodyPr/>
                    <a:lstStyle/>
                    <a:p>
                      <a:pPr algn="ctr">
                        <a:buNone/>
                      </a:pPr>
                      <a:r>
                        <a:rPr lang="en-US" altLang="zh-CN"/>
                        <a:t>亚马逊AWS</a:t>
                      </a:r>
                    </a:p>
                  </a:txBody>
                  <a:tcPr anchor="ctr"/>
                </a:tc>
                <a:tc>
                  <a:txBody>
                    <a:bodyPr/>
                    <a:lstStyle/>
                    <a:p>
                      <a:pPr>
                        <a:buNone/>
                      </a:pPr>
                      <a:r>
                        <a:rPr lang="zh-CN" altLang="en-US"/>
                        <a:t>开放存储这些服务的性能比阿里云好，在全世界各地使用访问都很快；技术成熟</a:t>
                      </a:r>
                    </a:p>
                  </a:txBody>
                  <a:tcPr/>
                </a:tc>
                <a:tc>
                  <a:txBody>
                    <a:bodyPr/>
                    <a:lstStyle/>
                    <a:p>
                      <a:pPr>
                        <a:buNone/>
                      </a:pPr>
                      <a:r>
                        <a:rPr lang="zh-CN" altLang="en-US"/>
                        <a:t>入门门槛太高，操作难度大，价格高；</a:t>
                      </a:r>
                      <a:r>
                        <a:rPr lang="zh-CN" altLang="en-US" sz="1800">
                          <a:sym typeface="+mn-ea"/>
                        </a:rPr>
                        <a:t>须使用第三方工具连接服务器</a:t>
                      </a:r>
                      <a:endParaRPr lang="zh-CN" altLang="en-US"/>
                    </a:p>
                  </a:txBody>
                  <a:tcPr/>
                </a:tc>
              </a:tr>
            </a:tbl>
          </a:graphicData>
        </a:graphic>
      </p:graphicFrame>
    </p:spTree>
    <p:extLst>
      <p:ext uri="{BB962C8B-B14F-4D97-AF65-F5344CB8AC3E}">
        <p14:creationId xmlns:p14="http://schemas.microsoft.com/office/powerpoint/2010/main" val="620509244"/>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graphicFrame>
        <p:nvGraphicFramePr>
          <p:cNvPr id="3" name="表格 2"/>
          <p:cNvGraphicFramePr/>
          <p:nvPr/>
        </p:nvGraphicFramePr>
        <p:xfrm>
          <a:off x="339090" y="1165860"/>
          <a:ext cx="11473182" cy="4308475"/>
        </p:xfrm>
        <a:graphic>
          <a:graphicData uri="http://schemas.openxmlformats.org/drawingml/2006/table">
            <a:tbl>
              <a:tblPr firstRow="1" bandRow="1">
                <a:tableStyleId>{5C22544A-7EE6-4342-B048-85BDC9FD1C3A}</a:tableStyleId>
              </a:tblPr>
              <a:tblGrid>
                <a:gridCol w="1234440"/>
                <a:gridCol w="1264920"/>
                <a:gridCol w="4444365"/>
                <a:gridCol w="4529457"/>
              </a:tblGrid>
              <a:tr h="393700">
                <a:tc>
                  <a:txBody>
                    <a:bodyPr/>
                    <a:lstStyle/>
                    <a:p>
                      <a:pPr algn="ctr">
                        <a:buNone/>
                      </a:pPr>
                      <a:r>
                        <a:rPr lang="zh-CN" altLang="en-US"/>
                        <a:t>方案</a:t>
                      </a:r>
                    </a:p>
                  </a:txBody>
                  <a:tcPr anchor="ctr"/>
                </a:tc>
                <a:tc>
                  <a:txBody>
                    <a:bodyPr/>
                    <a:lstStyle/>
                    <a:p>
                      <a:pPr algn="ctr">
                        <a:buNone/>
                      </a:pPr>
                      <a:r>
                        <a:rPr lang="zh-CN" altLang="en-US"/>
                        <a:t>平台</a:t>
                      </a:r>
                    </a:p>
                  </a:txBody>
                  <a:tcPr/>
                </a:tc>
                <a:tc>
                  <a:txBody>
                    <a:bodyPr/>
                    <a:lstStyle/>
                    <a:p>
                      <a:pPr algn="ctr">
                        <a:buNone/>
                      </a:pPr>
                      <a:r>
                        <a:rPr lang="zh-CN" altLang="en-US"/>
                        <a:t>优势</a:t>
                      </a:r>
                    </a:p>
                  </a:txBody>
                  <a:tcPr/>
                </a:tc>
                <a:tc>
                  <a:txBody>
                    <a:bodyPr/>
                    <a:lstStyle/>
                    <a:p>
                      <a:pPr algn="ctr">
                        <a:buNone/>
                      </a:pPr>
                      <a:r>
                        <a:rPr lang="zh-CN" altLang="en-US"/>
                        <a:t>劣势</a:t>
                      </a:r>
                    </a:p>
                  </a:txBody>
                  <a:tcPr/>
                </a:tc>
              </a:tr>
              <a:tr h="1304925">
                <a:tc>
                  <a:txBody>
                    <a:bodyPr/>
                    <a:lstStyle/>
                    <a:p>
                      <a:pPr algn="ctr">
                        <a:buNone/>
                      </a:pPr>
                      <a:r>
                        <a:rPr lang="zh-CN" altLang="en-US"/>
                        <a:t>方案一</a:t>
                      </a:r>
                    </a:p>
                  </a:txBody>
                  <a:tcPr anchor="ctr"/>
                </a:tc>
                <a:tc>
                  <a:txBody>
                    <a:bodyPr/>
                    <a:lstStyle/>
                    <a:p>
                      <a:pPr algn="ctr">
                        <a:buNone/>
                      </a:pPr>
                      <a:r>
                        <a:rPr lang="zh-CN" altLang="en-US"/>
                        <a:t>Web端</a:t>
                      </a:r>
                    </a:p>
                  </a:txBody>
                  <a:tcPr anchor="ctr"/>
                </a:tc>
                <a:tc>
                  <a:txBody>
                    <a:bodyPr/>
                    <a:lstStyle/>
                    <a:p>
                      <a:pPr algn="l">
                        <a:buNone/>
                      </a:pPr>
                      <a:r>
                        <a:rPr lang="zh-CN" altLang="en-US"/>
                        <a:t>使用Web端，开发简单，开发成本低，入门门槛低，周期短，开发较为轻松，可以很详细的显示功能及界面。</a:t>
                      </a:r>
                    </a:p>
                  </a:txBody>
                  <a:tcPr/>
                </a:tc>
                <a:tc>
                  <a:txBody>
                    <a:bodyPr/>
                    <a:lstStyle/>
                    <a:p>
                      <a:pPr algn="l">
                        <a:buNone/>
                      </a:pPr>
                      <a:r>
                        <a:rPr lang="zh-CN" altLang="en-US"/>
                        <a:t>和用户的互动性差，用户无法实时的进行使用，会导致用户的积极性变差，操作起来会较为麻烦。</a:t>
                      </a:r>
                    </a:p>
                  </a:txBody>
                  <a:tcPr/>
                </a:tc>
              </a:tr>
              <a:tr h="1304925">
                <a:tc>
                  <a:txBody>
                    <a:bodyPr/>
                    <a:lstStyle/>
                    <a:p>
                      <a:pPr algn="ctr">
                        <a:buNone/>
                      </a:pPr>
                      <a:r>
                        <a:rPr lang="zh-CN" altLang="en-US"/>
                        <a:t>方案二</a:t>
                      </a:r>
                    </a:p>
                  </a:txBody>
                  <a:tcPr anchor="ctr"/>
                </a:tc>
                <a:tc>
                  <a:txBody>
                    <a:bodyPr/>
                    <a:lstStyle/>
                    <a:p>
                      <a:pPr algn="ctr">
                        <a:buNone/>
                      </a:pPr>
                      <a:r>
                        <a:rPr lang="zh-CN" altLang="en-US"/>
                        <a:t>手机APP端（包括IOS和安卓端）</a:t>
                      </a:r>
                    </a:p>
                  </a:txBody>
                  <a:tcPr anchor="ctr"/>
                </a:tc>
                <a:tc>
                  <a:txBody>
                    <a:bodyPr/>
                    <a:lstStyle/>
                    <a:p>
                      <a:pPr algn="l">
                        <a:buNone/>
                      </a:pPr>
                      <a:r>
                        <a:rPr lang="zh-CN" altLang="en-US"/>
                        <a:t>和用户的互动性好，能激发用户使用的积极性，能较为突出的体现项目的开发目的；操作方便。</a:t>
                      </a:r>
                    </a:p>
                  </a:txBody>
                  <a:tcPr/>
                </a:tc>
                <a:tc>
                  <a:txBody>
                    <a:bodyPr/>
                    <a:lstStyle/>
                    <a:p>
                      <a:pPr algn="l">
                        <a:buNone/>
                      </a:pPr>
                      <a:r>
                        <a:rPr lang="zh-CN" altLang="en-US"/>
                        <a:t>开发APP端，则同时要考虑IOS平台和安卓平台，开发周期会较长，开发难度也会增大，维护难度也较大。</a:t>
                      </a:r>
                    </a:p>
                  </a:txBody>
                  <a:tcPr/>
                </a:tc>
              </a:tr>
              <a:tr h="1304925">
                <a:tc>
                  <a:txBody>
                    <a:bodyPr/>
                    <a:lstStyle/>
                    <a:p>
                      <a:pPr algn="ctr">
                        <a:buNone/>
                      </a:pPr>
                      <a:r>
                        <a:rPr lang="zh-CN" altLang="en-US"/>
                        <a:t>方案三</a:t>
                      </a:r>
                    </a:p>
                  </a:txBody>
                  <a:tcPr anchor="ctr">
                    <a:solidFill>
                      <a:schemeClr val="accent5">
                        <a:lumMod val="20000"/>
                        <a:lumOff val="80000"/>
                      </a:schemeClr>
                    </a:solidFill>
                  </a:tcPr>
                </a:tc>
                <a:tc>
                  <a:txBody>
                    <a:bodyPr/>
                    <a:lstStyle/>
                    <a:p>
                      <a:pPr algn="ctr">
                        <a:buNone/>
                      </a:pPr>
                      <a:r>
                        <a:rPr lang="zh-CN" altLang="en-US"/>
                        <a:t>全平台</a:t>
                      </a:r>
                    </a:p>
                  </a:txBody>
                  <a:tcPr anchor="ctr"/>
                </a:tc>
                <a:tc>
                  <a:txBody>
                    <a:bodyPr/>
                    <a:lstStyle/>
                    <a:p>
                      <a:pPr algn="l">
                        <a:buNone/>
                      </a:pPr>
                      <a:r>
                        <a:rPr lang="zh-CN" altLang="en-US"/>
                        <a:t>能最大化的激发用户使用的积极性，最符合项目的业务需求。</a:t>
                      </a:r>
                    </a:p>
                  </a:txBody>
                  <a:tcPr/>
                </a:tc>
                <a:tc>
                  <a:txBody>
                    <a:bodyPr/>
                    <a:lstStyle/>
                    <a:p>
                      <a:pPr algn="l">
                        <a:buNone/>
                      </a:pPr>
                      <a:r>
                        <a:rPr lang="zh-CN" altLang="en-US"/>
                        <a:t>开发难度是最大的，维护难度大，开发周期最长，实现起来较为困难。</a:t>
                      </a:r>
                    </a:p>
                  </a:txBody>
                  <a:tcPr/>
                </a:tc>
              </a:tr>
            </a:tbl>
          </a:graphicData>
        </a:graphic>
      </p:graphicFrame>
    </p:spTree>
    <p:extLst>
      <p:ext uri="{BB962C8B-B14F-4D97-AF65-F5344CB8AC3E}">
        <p14:creationId xmlns:p14="http://schemas.microsoft.com/office/powerpoint/2010/main" val="1332126590"/>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1960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最终选择的方案</a:t>
            </a:r>
          </a:p>
        </p:txBody>
      </p:sp>
      <p:sp>
        <p:nvSpPr>
          <p:cNvPr id="5" name="文本框 4"/>
          <p:cNvSpPr txBox="1"/>
          <p:nvPr/>
        </p:nvSpPr>
        <p:spPr>
          <a:xfrm>
            <a:off x="1106170" y="1885950"/>
            <a:ext cx="4227195" cy="2168525"/>
          </a:xfrm>
          <a:prstGeom prst="rect">
            <a:avLst/>
          </a:prstGeom>
          <a:noFill/>
        </p:spPr>
        <p:txBody>
          <a:bodyPr wrap="square" rtlCol="0" anchor="t">
            <a:spAutoFit/>
          </a:bodyPr>
          <a:lstStyle/>
          <a:p>
            <a:pPr algn="just">
              <a:lnSpc>
                <a:spcPct val="150000"/>
              </a:lnSpc>
              <a:spcAft>
                <a:spcPts val="0"/>
              </a:spcAft>
            </a:pPr>
            <a:r>
              <a:rPr lang="zh-CN" altLang="zh-CN" kern="100" dirty="0">
                <a:latin typeface="微软雅黑" panose="020B0503020204020204" charset="-122"/>
                <a:ea typeface="微软雅黑" panose="020B0503020204020204" charset="-122"/>
                <a:cs typeface="微软雅黑" panose="020B0503020204020204" charset="-122"/>
                <a:sym typeface="+mn-ea"/>
              </a:rPr>
              <a:t>后台开发：</a:t>
            </a:r>
            <a:r>
              <a:rPr lang="en-US" altLang="zh-CN" kern="100" dirty="0">
                <a:latin typeface="微软雅黑" panose="020B0503020204020204" charset="-122"/>
                <a:ea typeface="微软雅黑" panose="020B0503020204020204" charset="-122"/>
                <a:cs typeface="微软雅黑" panose="020B0503020204020204" charset="-122"/>
                <a:sym typeface="+mn-ea"/>
              </a:rPr>
              <a:t>python</a:t>
            </a:r>
            <a:r>
              <a:rPr lang="zh-CN" altLang="zh-CN" kern="100" dirty="0">
                <a:latin typeface="微软雅黑" panose="020B0503020204020204" charset="-122"/>
                <a:ea typeface="微软雅黑" panose="020B0503020204020204" charset="-122"/>
                <a:cs typeface="微软雅黑" panose="020B0503020204020204" charset="-122"/>
                <a:sym typeface="+mn-ea"/>
              </a:rPr>
              <a:t>、</a:t>
            </a:r>
            <a:r>
              <a:rPr lang="en-US" altLang="zh-CN" kern="100" dirty="0" err="1">
                <a:latin typeface="微软雅黑" panose="020B0503020204020204" charset="-122"/>
                <a:ea typeface="微软雅黑" panose="020B0503020204020204" charset="-122"/>
                <a:cs typeface="微软雅黑" panose="020B0503020204020204" charset="-122"/>
                <a:sym typeface="+mn-ea"/>
              </a:rPr>
              <a:t>django</a:t>
            </a:r>
            <a:r>
              <a:rPr lang="en-US" altLang="zh-CN" kern="100" dirty="0">
                <a:latin typeface="微软雅黑" panose="020B0503020204020204" charset="-122"/>
                <a:ea typeface="微软雅黑" panose="020B0503020204020204" charset="-122"/>
                <a:cs typeface="微软雅黑" panose="020B0503020204020204" charset="-122"/>
                <a:sym typeface="+mn-ea"/>
              </a:rPr>
              <a:t> </a:t>
            </a:r>
          </a:p>
          <a:p>
            <a:pPr algn="just">
              <a:lnSpc>
                <a:spcPct val="150000"/>
              </a:lnSpc>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sym typeface="+mn-ea"/>
              </a:rPr>
              <a:t>前端</a:t>
            </a:r>
            <a:r>
              <a:rPr lang="zh-CN" altLang="zh-CN" kern="100" dirty="0">
                <a:latin typeface="微软雅黑" panose="020B0503020204020204" charset="-122"/>
                <a:ea typeface="微软雅黑" panose="020B0503020204020204" charset="-122"/>
                <a:cs typeface="微软雅黑" panose="020B0503020204020204" charset="-122"/>
                <a:sym typeface="+mn-ea"/>
              </a:rPr>
              <a:t>开发：</a:t>
            </a:r>
            <a:r>
              <a:rPr lang="en-US" altLang="zh-CN" kern="100" dirty="0">
                <a:latin typeface="微软雅黑" panose="020B0503020204020204" charset="-122"/>
                <a:ea typeface="微软雅黑" panose="020B0503020204020204" charset="-122"/>
                <a:cs typeface="微软雅黑" panose="020B0503020204020204" charset="-122"/>
                <a:sym typeface="+mn-ea"/>
              </a:rPr>
              <a:t>HTML5 </a:t>
            </a:r>
            <a:r>
              <a:rPr lang="zh-CN" altLang="zh-CN" kern="100" dirty="0">
                <a:latin typeface="微软雅黑" panose="020B0503020204020204" charset="-122"/>
                <a:ea typeface="微软雅黑" panose="020B0503020204020204" charset="-122"/>
                <a:cs typeface="微软雅黑" panose="020B0503020204020204" charset="-122"/>
                <a:sym typeface="+mn-ea"/>
              </a:rPr>
              <a:t>、</a:t>
            </a:r>
            <a:r>
              <a:rPr lang="en-US" altLang="zh-CN" kern="100" dirty="0">
                <a:latin typeface="微软雅黑" panose="020B0503020204020204" charset="-122"/>
                <a:ea typeface="微软雅黑" panose="020B0503020204020204" charset="-122"/>
                <a:cs typeface="微软雅黑" panose="020B0503020204020204" charset="-122"/>
                <a:sym typeface="+mn-ea"/>
              </a:rPr>
              <a:t>CSS </a:t>
            </a:r>
            <a:r>
              <a:rPr lang="zh-CN" altLang="zh-CN" kern="100" dirty="0">
                <a:latin typeface="微软雅黑" panose="020B0503020204020204" charset="-122"/>
                <a:ea typeface="微软雅黑" panose="020B0503020204020204" charset="-122"/>
                <a:cs typeface="微软雅黑" panose="020B0503020204020204" charset="-122"/>
                <a:sym typeface="+mn-ea"/>
              </a:rPr>
              <a:t>、</a:t>
            </a:r>
            <a:r>
              <a:rPr lang="en-US" altLang="zh-CN" kern="100" dirty="0" smtClean="0">
                <a:latin typeface="微软雅黑" panose="020B0503020204020204" charset="-122"/>
                <a:ea typeface="微软雅黑" panose="020B0503020204020204" charset="-122"/>
                <a:cs typeface="微软雅黑" panose="020B0503020204020204" charset="-122"/>
                <a:sym typeface="+mn-ea"/>
              </a:rPr>
              <a:t>JavaScript</a:t>
            </a:r>
            <a:endParaRPr lang="en-US" altLang="zh-CN" kern="100" dirty="0" smtClean="0">
              <a:latin typeface="微软雅黑" panose="020B0503020204020204" charset="-122"/>
              <a:ea typeface="微软雅黑" panose="020B0503020204020204" charset="-122"/>
              <a:cs typeface="微软雅黑" panose="020B0503020204020204" charset="-122"/>
            </a:endParaRPr>
          </a:p>
          <a:p>
            <a:pPr algn="just">
              <a:lnSpc>
                <a:spcPct val="150000"/>
              </a:lnSpc>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sym typeface="+mn-ea"/>
              </a:rPr>
              <a:t>数据库</a:t>
            </a:r>
            <a:r>
              <a:rPr lang="zh-CN" altLang="zh-CN" kern="100" dirty="0">
                <a:latin typeface="微软雅黑" panose="020B0503020204020204" charset="-122"/>
                <a:ea typeface="微软雅黑" panose="020B0503020204020204" charset="-122"/>
                <a:cs typeface="微软雅黑" panose="020B0503020204020204" charset="-122"/>
                <a:sym typeface="+mn-ea"/>
              </a:rPr>
              <a:t>：</a:t>
            </a:r>
            <a:r>
              <a:rPr lang="en-US" altLang="zh-CN" kern="100" dirty="0">
                <a:latin typeface="微软雅黑" panose="020B0503020204020204" charset="-122"/>
                <a:ea typeface="微软雅黑" panose="020B0503020204020204" charset="-122"/>
                <a:cs typeface="微软雅黑" panose="020B0503020204020204" charset="-122"/>
                <a:sym typeface="+mn-ea"/>
              </a:rPr>
              <a:t>MYSQL</a:t>
            </a:r>
            <a:endParaRPr lang="en-US" altLang="zh-CN" kern="100" dirty="0" smtClean="0">
              <a:latin typeface="微软雅黑" panose="020B0503020204020204" charset="-122"/>
              <a:ea typeface="微软雅黑" panose="020B0503020204020204" charset="-122"/>
              <a:cs typeface="微软雅黑" panose="020B0503020204020204" charset="-122"/>
            </a:endParaRPr>
          </a:p>
          <a:p>
            <a:pPr algn="just">
              <a:lnSpc>
                <a:spcPct val="150000"/>
              </a:lnSpc>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sym typeface="+mn-ea"/>
              </a:rPr>
              <a:t>服务器</a:t>
            </a:r>
            <a:r>
              <a:rPr lang="zh-CN" altLang="zh-CN" kern="100" dirty="0">
                <a:latin typeface="微软雅黑" panose="020B0503020204020204" charset="-122"/>
                <a:ea typeface="微软雅黑" panose="020B0503020204020204" charset="-122"/>
                <a:cs typeface="微软雅黑" panose="020B0503020204020204" charset="-122"/>
                <a:sym typeface="+mn-ea"/>
              </a:rPr>
              <a:t>：阿里云</a:t>
            </a:r>
            <a:r>
              <a:rPr lang="zh-CN" altLang="zh-CN" kern="100" dirty="0" smtClean="0">
                <a:latin typeface="微软雅黑" panose="020B0503020204020204" charset="-122"/>
                <a:ea typeface="微软雅黑" panose="020B0503020204020204" charset="-122"/>
                <a:cs typeface="微软雅黑" panose="020B0503020204020204" charset="-122"/>
                <a:sym typeface="+mn-ea"/>
              </a:rPr>
              <a:t>服务器</a:t>
            </a:r>
          </a:p>
          <a:p>
            <a:pPr algn="just">
              <a:lnSpc>
                <a:spcPct val="150000"/>
              </a:lnSpc>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rPr>
              <a:t>开发平台：全平台</a:t>
            </a:r>
          </a:p>
        </p:txBody>
      </p:sp>
      <p:sp>
        <p:nvSpPr>
          <p:cNvPr id="8" name="文本框 7"/>
          <p:cNvSpPr txBox="1"/>
          <p:nvPr/>
        </p:nvSpPr>
        <p:spPr>
          <a:xfrm>
            <a:off x="5669915" y="1137920"/>
            <a:ext cx="6162675" cy="4661535"/>
          </a:xfrm>
          <a:prstGeom prst="rect">
            <a:avLst/>
          </a:prstGeom>
          <a:noFill/>
        </p:spPr>
        <p:txBody>
          <a:bodyPr wrap="square" rtlCol="0" anchor="t">
            <a:spAutoFit/>
          </a:bodyPr>
          <a:lstStyle/>
          <a:p>
            <a:pPr algn="just">
              <a:lnSpc>
                <a:spcPct val="150000"/>
              </a:lnSpc>
              <a:spcAft>
                <a:spcPts val="0"/>
              </a:spcAft>
            </a:pPr>
            <a:r>
              <a:rPr altLang="zh-CN" b="1" kern="100" dirty="0">
                <a:latin typeface="微软雅黑" panose="020B0503020204020204" charset="-122"/>
                <a:ea typeface="微软雅黑" panose="020B0503020204020204" charset="-122"/>
                <a:cs typeface="微软雅黑" panose="020B0503020204020204" charset="-122"/>
                <a:sym typeface="+mn-ea"/>
              </a:rPr>
              <a:t>原因：</a:t>
            </a:r>
            <a:endParaRPr altLang="zh-CN"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r>
              <a:rPr altLang="zh-CN" kern="100" dirty="0">
                <a:latin typeface="微软雅黑" panose="020B0503020204020204" charset="-122"/>
                <a:ea typeface="微软雅黑" panose="020B0503020204020204" charset="-122"/>
                <a:cs typeface="微软雅黑" panose="020B0503020204020204" charset="-122"/>
                <a:sym typeface="+mn-ea"/>
              </a:rPr>
              <a:t>1. 虽然python在库方面有一定的缺陷，可能会造成项目开发的延迟，但总的来说python是个很强大的语言，目前也是非常流行的语言之一，它的发展空间非常大</a:t>
            </a:r>
            <a:r>
              <a:rPr lang="zh-CN" kern="100" dirty="0">
                <a:latin typeface="微软雅黑" panose="020B0503020204020204" charset="-122"/>
                <a:ea typeface="微软雅黑" panose="020B0503020204020204" charset="-122"/>
                <a:cs typeface="微软雅黑" panose="020B0503020204020204" charset="-122"/>
                <a:sym typeface="+mn-ea"/>
              </a:rPr>
              <a:t>；</a:t>
            </a:r>
            <a:r>
              <a:rPr altLang="zh-CN" kern="100" dirty="0">
                <a:latin typeface="微软雅黑" panose="020B0503020204020204" charset="-122"/>
                <a:ea typeface="微软雅黑" panose="020B0503020204020204" charset="-122"/>
                <a:cs typeface="微软雅黑" panose="020B0503020204020204" charset="-122"/>
                <a:sym typeface="+mn-ea"/>
              </a:rPr>
              <a:t>项目系统的开发可能会涉及很多多线程的支持，这对于PHP来说并不友好。</a:t>
            </a:r>
          </a:p>
          <a:p>
            <a:pPr algn="just">
              <a:lnSpc>
                <a:spcPct val="150000"/>
              </a:lnSpc>
              <a:spcAft>
                <a:spcPts val="0"/>
              </a:spcAft>
            </a:pPr>
            <a:r>
              <a:rPr altLang="zh-CN" kern="100" dirty="0">
                <a:latin typeface="微软雅黑" panose="020B0503020204020204" charset="-122"/>
                <a:ea typeface="微软雅黑" panose="020B0503020204020204" charset="-122"/>
                <a:cs typeface="微软雅黑" panose="020B0503020204020204" charset="-122"/>
                <a:sym typeface="+mn-ea"/>
              </a:rPr>
              <a:t>2. </a:t>
            </a:r>
            <a:r>
              <a:rPr lang="en-US" altLang="zh-CN" kern="100" dirty="0">
                <a:latin typeface="微软雅黑" panose="020B0503020204020204" charset="-122"/>
                <a:ea typeface="微软雅黑" panose="020B0503020204020204" charset="-122"/>
                <a:cs typeface="微软雅黑" panose="020B0503020204020204" charset="-122"/>
                <a:sym typeface="+mn-ea"/>
              </a:rPr>
              <a:t>MYSQL</a:t>
            </a:r>
            <a:r>
              <a:rPr lang="zh-CN" altLang="en-US" kern="100" dirty="0">
                <a:latin typeface="微软雅黑" panose="020B0503020204020204" charset="-122"/>
                <a:ea typeface="微软雅黑" panose="020B0503020204020204" charset="-122"/>
                <a:cs typeface="微软雅黑" panose="020B0503020204020204" charset="-122"/>
                <a:sym typeface="+mn-ea"/>
              </a:rPr>
              <a:t>免费，</a:t>
            </a:r>
            <a:r>
              <a:rPr lang="en-US" altLang="zh-CN" kern="100" dirty="0">
                <a:latin typeface="微软雅黑" panose="020B0503020204020204" charset="-122"/>
                <a:ea typeface="微软雅黑" panose="020B0503020204020204" charset="-122"/>
                <a:cs typeface="微软雅黑" panose="020B0503020204020204" charset="-122"/>
                <a:sym typeface="+mn-ea"/>
              </a:rPr>
              <a:t>SQL </a:t>
            </a:r>
            <a:r>
              <a:rPr lang="en-US" altLang="zh-CN" kern="100" dirty="0" smtClean="0">
                <a:latin typeface="微软雅黑" panose="020B0503020204020204" charset="-122"/>
                <a:ea typeface="微软雅黑" panose="020B0503020204020204" charset="-122"/>
                <a:cs typeface="微软雅黑" panose="020B0503020204020204" charset="-122"/>
                <a:sym typeface="+mn-ea"/>
              </a:rPr>
              <a:t>SERVER</a:t>
            </a:r>
            <a:r>
              <a:rPr lang="zh-CN" altLang="en-US" kern="100" dirty="0">
                <a:latin typeface="微软雅黑" panose="020B0503020204020204" charset="-122"/>
                <a:ea typeface="微软雅黑" panose="020B0503020204020204" charset="-122"/>
                <a:cs typeface="微软雅黑" panose="020B0503020204020204" charset="-122"/>
                <a:sym typeface="+mn-ea"/>
              </a:rPr>
              <a:t>的价格无法承受</a:t>
            </a:r>
            <a:r>
              <a:rPr altLang="zh-CN" kern="100" dirty="0">
                <a:latin typeface="微软雅黑" panose="020B0503020204020204" charset="-122"/>
                <a:ea typeface="微软雅黑" panose="020B0503020204020204" charset="-122"/>
                <a:cs typeface="微软雅黑" panose="020B0503020204020204" charset="-122"/>
                <a:sym typeface="+mn-ea"/>
              </a:rPr>
              <a:t>。</a:t>
            </a:r>
          </a:p>
          <a:p>
            <a:pPr algn="just">
              <a:lnSpc>
                <a:spcPct val="150000"/>
              </a:lnSpc>
              <a:spcAft>
                <a:spcPts val="0"/>
              </a:spcAft>
            </a:pPr>
            <a:r>
              <a:rPr lang="en-US" kern="100" dirty="0">
                <a:latin typeface="微软雅黑" panose="020B0503020204020204" charset="-122"/>
                <a:ea typeface="微软雅黑" panose="020B0503020204020204" charset="-122"/>
                <a:cs typeface="微软雅黑" panose="020B0503020204020204" charset="-122"/>
                <a:sym typeface="+mn-ea"/>
              </a:rPr>
              <a:t>3. </a:t>
            </a:r>
            <a:r>
              <a:rPr lang="zh-CN" altLang="en-US" kern="100" dirty="0">
                <a:latin typeface="微软雅黑" panose="020B0503020204020204" charset="-122"/>
                <a:ea typeface="微软雅黑" panose="020B0503020204020204" charset="-122"/>
                <a:cs typeface="微软雅黑" panose="020B0503020204020204" charset="-122"/>
                <a:sym typeface="+mn-ea"/>
              </a:rPr>
              <a:t>阿里云服务器操作简单，安全，适合我们小组的实际情况。</a:t>
            </a:r>
            <a:endParaRPr altLang="zh-CN"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r>
              <a:rPr lang="en-US" kern="100" dirty="0">
                <a:latin typeface="微软雅黑" panose="020B0503020204020204" charset="-122"/>
                <a:ea typeface="微软雅黑" panose="020B0503020204020204" charset="-122"/>
                <a:cs typeface="微软雅黑" panose="020B0503020204020204" charset="-122"/>
                <a:sym typeface="+mn-ea"/>
              </a:rPr>
              <a:t>4</a:t>
            </a:r>
            <a:r>
              <a:rPr altLang="zh-CN" kern="100" dirty="0">
                <a:latin typeface="微软雅黑" panose="020B0503020204020204" charset="-122"/>
                <a:ea typeface="微软雅黑" panose="020B0503020204020204" charset="-122"/>
                <a:cs typeface="微软雅黑" panose="020B0503020204020204" charset="-122"/>
                <a:sym typeface="+mn-ea"/>
              </a:rPr>
              <a:t>. 针对系统的平台，</a:t>
            </a:r>
            <a:r>
              <a:rPr lang="zh-CN" kern="100" dirty="0">
                <a:latin typeface="微软雅黑" panose="020B0503020204020204" charset="-122"/>
                <a:ea typeface="微软雅黑" panose="020B0503020204020204" charset="-122"/>
                <a:cs typeface="微软雅黑" panose="020B0503020204020204" charset="-122"/>
                <a:sym typeface="+mn-ea"/>
              </a:rPr>
              <a:t>我们选择全平台</a:t>
            </a:r>
            <a:r>
              <a:rPr altLang="zh-CN" kern="100" dirty="0">
                <a:latin typeface="微软雅黑" panose="020B0503020204020204" charset="-122"/>
                <a:ea typeface="微软雅黑" panose="020B0503020204020204" charset="-122"/>
                <a:cs typeface="微软雅黑" panose="020B0503020204020204" charset="-122"/>
                <a:sym typeface="+mn-ea"/>
              </a:rPr>
              <a:t>，因为它最能体现和满足业务的需求，能最大化的方便和辅助教师和学生之间的交流、教学、学习。</a:t>
            </a:r>
          </a:p>
        </p:txBody>
      </p:sp>
    </p:spTree>
    <p:extLst>
      <p:ext uri="{BB962C8B-B14F-4D97-AF65-F5344CB8AC3E}">
        <p14:creationId xmlns:p14="http://schemas.microsoft.com/office/powerpoint/2010/main" val="1534578155"/>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2468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对所建议系统的说明</a:t>
            </a:r>
          </a:p>
        </p:txBody>
      </p:sp>
      <p:sp>
        <p:nvSpPr>
          <p:cNvPr id="5" name="文本框 4"/>
          <p:cNvSpPr txBox="1"/>
          <p:nvPr/>
        </p:nvSpPr>
        <p:spPr>
          <a:xfrm>
            <a:off x="1087015" y="2157489"/>
            <a:ext cx="11015345" cy="3784600"/>
          </a:xfrm>
          <a:prstGeom prst="rect">
            <a:avLst/>
          </a:prstGeom>
          <a:noFill/>
        </p:spPr>
        <p:txBody>
          <a:bodyPr wrap="square" rtlCol="0" anchor="t">
            <a:spAutoFit/>
          </a:bodyPr>
          <a:lstStyle/>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网站共分为四类用户，五个系统以及数据库</a:t>
            </a: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用户为：游客、学生、教师、管理员</a:t>
            </a: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系统：账号系统、资源系统、作业系统、答疑系统、讨论版</a:t>
            </a:r>
          </a:p>
          <a:p>
            <a:pPr algn="just">
              <a:lnSpc>
                <a:spcPct val="150000"/>
              </a:lnSpc>
              <a:spcAft>
                <a:spcPts val="0"/>
              </a:spcAft>
            </a:pPr>
            <a:endParaRPr altLang="zh-CN" sz="1600"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账号系统：主要作用是用户对自己的帐号进行管理和设置；</a:t>
            </a: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资源系统：提供用户（不包括游客）一定的资源存储和网站上已有资源的下载、共享，提供一定的友情链接。</a:t>
            </a: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作业系统：提供教师布置作业以及学生上传提交作业的平台，同时提供追踪功能和反馈、成绩查询、显示等。</a:t>
            </a: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答疑系统：提供学生一种解决疑难的通道，方便学生解决课上未解决的问题或作业中遇到的问题，</a:t>
            </a:r>
            <a:r>
              <a:rPr altLang="zh-CN" sz="1600" kern="100" dirty="0" smtClean="0">
                <a:latin typeface="微软雅黑" panose="020B0503020204020204" charset="-122"/>
                <a:ea typeface="微软雅黑" panose="020B0503020204020204" charset="-122"/>
                <a:cs typeface="微软雅黑" panose="020B0503020204020204" charset="-122"/>
                <a:sym typeface="+mn-ea"/>
              </a:rPr>
              <a:t>以及在自</a:t>
            </a:r>
            <a:endParaRPr lang="en-US" altLang="zh-CN" sz="1600" kern="100" dirty="0" smtClean="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r>
              <a:rPr altLang="zh-CN" sz="1600" kern="100" dirty="0" smtClean="0">
                <a:latin typeface="微软雅黑" panose="020B0503020204020204" charset="-122"/>
                <a:ea typeface="微软雅黑" panose="020B0503020204020204" charset="-122"/>
                <a:cs typeface="微软雅黑" panose="020B0503020204020204" charset="-122"/>
                <a:sym typeface="+mn-ea"/>
              </a:rPr>
              <a:t>学或生活</a:t>
            </a:r>
            <a:r>
              <a:rPr lang="zh-CN" sz="1600" kern="100" dirty="0">
                <a:latin typeface="微软雅黑" panose="020B0503020204020204" charset="-122"/>
                <a:ea typeface="微软雅黑" panose="020B0503020204020204" charset="-122"/>
                <a:cs typeface="微软雅黑" panose="020B0503020204020204" charset="-122"/>
                <a:sym typeface="+mn-ea"/>
              </a:rPr>
              <a:t>中</a:t>
            </a:r>
            <a:r>
              <a:rPr altLang="zh-CN" sz="1600" kern="100" dirty="0">
                <a:latin typeface="微软雅黑" panose="020B0503020204020204" charset="-122"/>
                <a:ea typeface="微软雅黑" panose="020B0503020204020204" charset="-122"/>
                <a:cs typeface="微软雅黑" panose="020B0503020204020204" charset="-122"/>
                <a:sym typeface="+mn-ea"/>
              </a:rPr>
              <a:t>发现的一些课程相关问题，并且教师能将优秀的问答发布到讨论版中，供其他用户借鉴。</a:t>
            </a: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讨论版：垂直型的类似于论坛形式的社区，提供所有用户自由讨论、交流知识的空间。</a:t>
            </a:r>
          </a:p>
        </p:txBody>
      </p:sp>
    </p:spTree>
    <p:extLst>
      <p:ext uri="{BB962C8B-B14F-4D97-AF65-F5344CB8AC3E}">
        <p14:creationId xmlns:p14="http://schemas.microsoft.com/office/powerpoint/2010/main" val="17151352"/>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1210588" cy="40011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改进之处</a:t>
            </a:r>
          </a:p>
        </p:txBody>
      </p:sp>
      <p:sp>
        <p:nvSpPr>
          <p:cNvPr id="5" name="文本框 4"/>
          <p:cNvSpPr txBox="1"/>
          <p:nvPr/>
        </p:nvSpPr>
        <p:spPr>
          <a:xfrm>
            <a:off x="1742440" y="1945005"/>
            <a:ext cx="9020175" cy="3830955"/>
          </a:xfrm>
          <a:prstGeom prst="rect">
            <a:avLst/>
          </a:prstGeom>
          <a:noFill/>
        </p:spPr>
        <p:txBody>
          <a:bodyPr wrap="square" rtlCol="0" anchor="t">
            <a:spAutoFit/>
          </a:bodyPr>
          <a:lstStyle/>
          <a:p>
            <a:pPr algn="just">
              <a:lnSpc>
                <a:spcPct val="150000"/>
              </a:lnSpc>
              <a:spcAft>
                <a:spcPts val="0"/>
              </a:spcAft>
            </a:pPr>
            <a:r>
              <a:rPr lang="en-US" kern="100">
                <a:latin typeface="微软雅黑" panose="020B0503020204020204" charset="-122"/>
                <a:ea typeface="微软雅黑" panose="020B0503020204020204" charset="-122"/>
                <a:cs typeface="微软雅黑" panose="020B0503020204020204" charset="-122"/>
                <a:sym typeface="+mn-ea"/>
              </a:rPr>
              <a:t>       </a:t>
            </a:r>
            <a:r>
              <a:rPr altLang="zh-CN" kern="100">
                <a:latin typeface="微软雅黑" panose="020B0503020204020204" charset="-122"/>
                <a:ea typeface="微软雅黑" panose="020B0503020204020204" charset="-122"/>
                <a:cs typeface="微软雅黑" panose="020B0503020204020204" charset="-122"/>
                <a:sym typeface="+mn-ea"/>
              </a:rPr>
              <a:t>增强了许多教师和学生互动性的功能，如作业系统中的作业追踪以及反馈功能，对于优秀作业的共享功能；</a:t>
            </a:r>
          </a:p>
          <a:p>
            <a:pPr algn="just">
              <a:lnSpc>
                <a:spcPct val="150000"/>
              </a:lnSpc>
              <a:spcAft>
                <a:spcPts val="0"/>
              </a:spcAft>
            </a:pPr>
            <a:r>
              <a:rPr altLang="zh-CN" kern="100">
                <a:latin typeface="微软雅黑" panose="020B0503020204020204" charset="-122"/>
                <a:ea typeface="微软雅黑" panose="020B0503020204020204" charset="-122"/>
                <a:cs typeface="微软雅黑" panose="020B0503020204020204" charset="-122"/>
                <a:sym typeface="+mn-ea"/>
              </a:rPr>
              <a:t>       答疑系统中问答形式的交流空间，对于优秀问题的公开共享形式，极大的方便了用户对于知识的交流获取，方便学生解答疑难，教师了解学生情况和课程进度，游客以及其他例如已毕业认识分享或者了解心得，将所有的系统进行连通，将软件工程系列课程</a:t>
            </a:r>
            <a:r>
              <a:rPr lang="zh-CN" kern="100">
                <a:latin typeface="微软雅黑" panose="020B0503020204020204" charset="-122"/>
                <a:ea typeface="微软雅黑" panose="020B0503020204020204" charset="-122"/>
                <a:cs typeface="微软雅黑" panose="020B0503020204020204" charset="-122"/>
                <a:sym typeface="+mn-ea"/>
              </a:rPr>
              <a:t>之间</a:t>
            </a:r>
            <a:r>
              <a:rPr altLang="zh-CN" kern="100">
                <a:latin typeface="微软雅黑" panose="020B0503020204020204" charset="-122"/>
                <a:ea typeface="微软雅黑" panose="020B0503020204020204" charset="-122"/>
                <a:cs typeface="微软雅黑" panose="020B0503020204020204" charset="-122"/>
                <a:sym typeface="+mn-ea"/>
              </a:rPr>
              <a:t>的界线模糊化，使用户能真正的享受学习、解决疑问、交流共享知识的喜悦。</a:t>
            </a:r>
          </a:p>
          <a:p>
            <a:pPr algn="just">
              <a:lnSpc>
                <a:spcPct val="150000"/>
              </a:lnSpc>
              <a:spcAft>
                <a:spcPts val="0"/>
              </a:spcAft>
            </a:pPr>
            <a:r>
              <a:rPr altLang="zh-CN" kern="100">
                <a:latin typeface="微软雅黑" panose="020B0503020204020204" charset="-122"/>
                <a:ea typeface="微软雅黑" panose="020B0503020204020204" charset="-122"/>
                <a:cs typeface="微软雅黑" panose="020B0503020204020204" charset="-122"/>
                <a:sym typeface="+mn-ea"/>
              </a:rPr>
              <a:t>        对不必要的功能进行简化，主要功能进行突出和细化，使界面变得简洁明了，提供高质量的用户体验感，方便用户交流，并方便系统的开发和维护。采用已有的流行框架，优化界面，降低开发难度，简化加快开发流程，</a:t>
            </a:r>
            <a:r>
              <a:rPr lang="zh-CN" kern="100">
                <a:latin typeface="微软雅黑" panose="020B0503020204020204" charset="-122"/>
                <a:ea typeface="微软雅黑" panose="020B0503020204020204" charset="-122"/>
                <a:cs typeface="微软雅黑" panose="020B0503020204020204" charset="-122"/>
                <a:sym typeface="+mn-ea"/>
              </a:rPr>
              <a:t>并</a:t>
            </a:r>
            <a:r>
              <a:rPr altLang="zh-CN" kern="100">
                <a:latin typeface="微软雅黑" panose="020B0503020204020204" charset="-122"/>
                <a:ea typeface="微软雅黑" panose="020B0503020204020204" charset="-122"/>
                <a:cs typeface="微软雅黑" panose="020B0503020204020204" charset="-122"/>
                <a:sym typeface="+mn-ea"/>
              </a:rPr>
              <a:t>使用户操作更加方便，视觉体验更好。</a:t>
            </a:r>
          </a:p>
        </p:txBody>
      </p:sp>
    </p:spTree>
    <p:extLst>
      <p:ext uri="{BB962C8B-B14F-4D97-AF65-F5344CB8AC3E}">
        <p14:creationId xmlns:p14="http://schemas.microsoft.com/office/powerpoint/2010/main" val="499104442"/>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1198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技术论证</a:t>
            </a:r>
          </a:p>
        </p:txBody>
      </p:sp>
      <p:sp>
        <p:nvSpPr>
          <p:cNvPr id="5" name="文本框 4"/>
          <p:cNvSpPr txBox="1"/>
          <p:nvPr/>
        </p:nvSpPr>
        <p:spPr>
          <a:xfrm>
            <a:off x="2336165" y="1936750"/>
            <a:ext cx="7640955" cy="3830955"/>
          </a:xfrm>
          <a:prstGeom prst="rect">
            <a:avLst/>
          </a:prstGeom>
          <a:noFill/>
        </p:spPr>
        <p:txBody>
          <a:bodyPr wrap="square" rtlCol="0" anchor="t">
            <a:spAutoFit/>
          </a:bodyPr>
          <a:lstStyle/>
          <a:p>
            <a:pPr algn="just">
              <a:lnSpc>
                <a:spcPct val="150000"/>
              </a:lnSpc>
              <a:spcAft>
                <a:spcPts val="0"/>
              </a:spcAft>
            </a:pPr>
            <a:r>
              <a:rPr lang="en-US" kern="100">
                <a:latin typeface="微软雅黑" panose="020B0503020204020204" charset="-122"/>
                <a:ea typeface="微软雅黑" panose="020B0503020204020204" charset="-122"/>
                <a:cs typeface="微软雅黑" panose="020B0503020204020204" charset="-122"/>
                <a:sym typeface="+mn-ea"/>
              </a:rPr>
              <a:t>  </a:t>
            </a:r>
            <a:r>
              <a:rPr lang="en-US" sz="1600" kern="100">
                <a:latin typeface="微软雅黑" panose="020B0503020204020204" charset="-122"/>
                <a:ea typeface="微软雅黑" panose="020B0503020204020204" charset="-122"/>
                <a:cs typeface="微软雅黑" panose="020B0503020204020204" charset="-122"/>
                <a:sym typeface="+mn-ea"/>
              </a:rPr>
              <a:t>   </a:t>
            </a:r>
            <a:r>
              <a:rPr sz="1600" kern="100">
                <a:latin typeface="微软雅黑" panose="020B0503020204020204" charset="-122"/>
                <a:ea typeface="微软雅黑" panose="020B0503020204020204" charset="-122"/>
                <a:cs typeface="微软雅黑" panose="020B0503020204020204" charset="-122"/>
                <a:sym typeface="+mn-ea"/>
              </a:rPr>
              <a:t>1.开发者的技术实力</a:t>
            </a:r>
          </a:p>
          <a:p>
            <a:pPr marL="285750" indent="-285750" algn="l">
              <a:lnSpc>
                <a:spcPct val="150000"/>
              </a:lnSpc>
              <a:spcAft>
                <a:spcPts val="0"/>
              </a:spcAft>
              <a:buFont typeface="Arial" panose="020B0604020202020204" pitchFamily="34" charset="0"/>
              <a:buChar char="•"/>
            </a:pPr>
            <a:r>
              <a:rPr sz="1600" kern="100">
                <a:latin typeface="微软雅黑" panose="020B0503020204020204" charset="-122"/>
                <a:ea typeface="微软雅黑" panose="020B0503020204020204" charset="-122"/>
                <a:cs typeface="微软雅黑" panose="020B0503020204020204" charset="-122"/>
                <a:sym typeface="+mn-ea"/>
              </a:rPr>
              <a:t>可能会出现人员技术不达标而无法在预期内完成任务的情况，或者无法达到相应指标，对于系统的质量会产生影响。</a:t>
            </a:r>
          </a:p>
          <a:p>
            <a:pPr marL="285750" indent="-285750" algn="l">
              <a:lnSpc>
                <a:spcPct val="150000"/>
              </a:lnSpc>
              <a:spcAft>
                <a:spcPts val="0"/>
              </a:spcAft>
              <a:buFont typeface="Arial" panose="020B0604020202020204" pitchFamily="34" charset="0"/>
              <a:buChar char="•"/>
            </a:pPr>
            <a:r>
              <a:rPr sz="1600" kern="100">
                <a:latin typeface="微软雅黑" panose="020B0503020204020204" charset="-122"/>
                <a:ea typeface="微软雅黑" panose="020B0503020204020204" charset="-122"/>
                <a:cs typeface="微软雅黑" panose="020B0503020204020204" charset="-122"/>
                <a:sym typeface="+mn-ea"/>
              </a:rPr>
              <a:t>第一次开发网站，开发人员没有实际经验</a:t>
            </a:r>
          </a:p>
          <a:p>
            <a:pPr marL="285750" indent="-285750" algn="l">
              <a:lnSpc>
                <a:spcPct val="150000"/>
              </a:lnSpc>
              <a:spcAft>
                <a:spcPts val="0"/>
              </a:spcAft>
              <a:buFont typeface="Arial" panose="020B0604020202020204" pitchFamily="34" charset="0"/>
              <a:buChar char="•"/>
            </a:pPr>
            <a:r>
              <a:rPr sz="1600" kern="100">
                <a:latin typeface="微软雅黑" panose="020B0503020204020204" charset="-122"/>
                <a:ea typeface="微软雅黑" panose="020B0503020204020204" charset="-122"/>
                <a:cs typeface="微软雅黑" panose="020B0503020204020204" charset="-122"/>
                <a:sym typeface="+mn-ea"/>
              </a:rPr>
              <a:t>技术人员对</a:t>
            </a:r>
            <a:r>
              <a:rPr lang="zh-CN" sz="1600" kern="100">
                <a:latin typeface="微软雅黑" panose="020B0503020204020204" charset="-122"/>
                <a:ea typeface="微软雅黑" panose="020B0503020204020204" charset="-122"/>
                <a:cs typeface="微软雅黑" panose="020B0503020204020204" charset="-122"/>
                <a:sym typeface="+mn-ea"/>
              </a:rPr>
              <a:t>开发</a:t>
            </a:r>
            <a:r>
              <a:rPr sz="1600" kern="100">
                <a:latin typeface="微软雅黑" panose="020B0503020204020204" charset="-122"/>
                <a:ea typeface="微软雅黑" panose="020B0503020204020204" charset="-122"/>
                <a:cs typeface="微软雅黑" panose="020B0503020204020204" charset="-122"/>
                <a:sym typeface="+mn-ea"/>
              </a:rPr>
              <a:t>工具</a:t>
            </a:r>
            <a:r>
              <a:rPr lang="zh-CN" sz="1600" kern="100">
                <a:latin typeface="微软雅黑" panose="020B0503020204020204" charset="-122"/>
                <a:ea typeface="微软雅黑" panose="020B0503020204020204" charset="-122"/>
                <a:cs typeface="微软雅黑" panose="020B0503020204020204" charset="-122"/>
                <a:sym typeface="+mn-ea"/>
              </a:rPr>
              <a:t>的</a:t>
            </a:r>
            <a:r>
              <a:rPr sz="1600" kern="100">
                <a:latin typeface="微软雅黑" panose="020B0503020204020204" charset="-122"/>
                <a:ea typeface="微软雅黑" panose="020B0503020204020204" charset="-122"/>
                <a:cs typeface="微软雅黑" panose="020B0503020204020204" charset="-122"/>
                <a:sym typeface="+mn-ea"/>
              </a:rPr>
              <a:t>熟练度不高</a:t>
            </a:r>
          </a:p>
          <a:p>
            <a:pPr marL="285750" indent="-285750" algn="l">
              <a:lnSpc>
                <a:spcPct val="150000"/>
              </a:lnSpc>
              <a:spcAft>
                <a:spcPts val="0"/>
              </a:spcAft>
              <a:buFont typeface="Arial" panose="020B0604020202020204" pitchFamily="34" charset="0"/>
              <a:buChar char="•"/>
            </a:pPr>
            <a:endParaRPr sz="1600" kern="10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r>
              <a:rPr sz="1600" kern="100">
                <a:latin typeface="微软雅黑" panose="020B0503020204020204" charset="-122"/>
                <a:ea typeface="微软雅黑" panose="020B0503020204020204" charset="-122"/>
                <a:cs typeface="微软雅黑" panose="020B0503020204020204" charset="-122"/>
                <a:sym typeface="+mn-ea"/>
              </a:rPr>
              <a:t>      2.风险分析</a:t>
            </a:r>
          </a:p>
          <a:p>
            <a:pPr marL="285750" indent="-285750" algn="l">
              <a:lnSpc>
                <a:spcPct val="150000"/>
              </a:lnSpc>
              <a:spcAft>
                <a:spcPts val="0"/>
              </a:spcAft>
              <a:buFont typeface="Arial" panose="020B0604020202020204" pitchFamily="34" charset="0"/>
              <a:buChar char="•"/>
            </a:pPr>
            <a:r>
              <a:rPr sz="1600" kern="100">
                <a:latin typeface="微软雅黑" panose="020B0503020204020204" charset="-122"/>
                <a:ea typeface="微软雅黑" panose="020B0503020204020204" charset="-122"/>
                <a:cs typeface="微软雅黑" panose="020B0503020204020204" charset="-122"/>
                <a:sym typeface="+mn-ea"/>
              </a:rPr>
              <a:t>在开发过程中某一环节可能发生停滞。开发人员应该提前掌握相关的知识。</a:t>
            </a:r>
            <a:br>
              <a:rPr sz="1600" kern="100">
                <a:latin typeface="微软雅黑" panose="020B0503020204020204" charset="-122"/>
                <a:ea typeface="微软雅黑" panose="020B0503020204020204" charset="-122"/>
                <a:cs typeface="微软雅黑" panose="020B0503020204020204" charset="-122"/>
                <a:sym typeface="+mn-ea"/>
              </a:rPr>
            </a:br>
            <a:r>
              <a:rPr sz="1600" kern="100">
                <a:latin typeface="微软雅黑" panose="020B0503020204020204" charset="-122"/>
                <a:ea typeface="微软雅黑" panose="020B0503020204020204" charset="-122"/>
                <a:cs typeface="微软雅黑" panose="020B0503020204020204" charset="-122"/>
                <a:sym typeface="+mn-ea"/>
              </a:rPr>
              <a:t>需要指定相关的风险分析和处理应对措施，防止因风险而造成的项目进度延误。</a:t>
            </a:r>
          </a:p>
          <a:p>
            <a:pPr indent="0" algn="l">
              <a:lnSpc>
                <a:spcPct val="150000"/>
              </a:lnSpc>
              <a:spcAft>
                <a:spcPts val="0"/>
              </a:spcAft>
              <a:buFont typeface="Arial" panose="020B0604020202020204" pitchFamily="34" charset="0"/>
              <a:buNone/>
            </a:pPr>
            <a:endParaRPr sz="1600" kern="100">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1516944382"/>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1452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法律可行性</a:t>
            </a:r>
          </a:p>
        </p:txBody>
      </p:sp>
      <p:sp>
        <p:nvSpPr>
          <p:cNvPr id="5" name="文本框 4"/>
          <p:cNvSpPr txBox="1"/>
          <p:nvPr/>
        </p:nvSpPr>
        <p:spPr>
          <a:xfrm>
            <a:off x="2336165" y="1936750"/>
            <a:ext cx="7640955" cy="3830955"/>
          </a:xfrm>
          <a:prstGeom prst="rect">
            <a:avLst/>
          </a:prstGeom>
          <a:noFill/>
        </p:spPr>
        <p:txBody>
          <a:bodyPr wrap="square" rtlCol="0" anchor="t">
            <a:spAutoFit/>
          </a:bodyPr>
          <a:lstStyle/>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本项目所开发的是</a:t>
            </a:r>
            <a:r>
              <a:rPr lang="zh-CN" kern="100">
                <a:latin typeface="微软雅黑" panose="020B0503020204020204" charset="-122"/>
                <a:ea typeface="微软雅黑" panose="020B0503020204020204" charset="-122"/>
                <a:cs typeface="微软雅黑" panose="020B0503020204020204" charset="-122"/>
                <a:sym typeface="+mn-ea"/>
              </a:rPr>
              <a:t>教学</a:t>
            </a:r>
            <a:r>
              <a:rPr kern="100">
                <a:latin typeface="微软雅黑" panose="020B0503020204020204" charset="-122"/>
                <a:ea typeface="微软雅黑" panose="020B0503020204020204" charset="-122"/>
                <a:cs typeface="微软雅黑" panose="020B0503020204020204" charset="-122"/>
                <a:sym typeface="+mn-ea"/>
              </a:rPr>
              <a:t>类辅助网站，主要用于支持浙江大学城市学院软件工程系列课程的教学；亦可共享租借给其他所需的客户使用。从法律角度上将符合规范。</a:t>
            </a:r>
          </a:p>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本项目属于自主研发，技术、资源上不存在任何侵犯、妨碍和责任问题。本组研发人员所使用的开发软件均为正版授权软件，不存在个人的侵权、妨碍和责任问题。</a:t>
            </a:r>
          </a:p>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网站涉及的所有可能需付费项目均为用户自愿购买项目，没有任何强制以及捆绑消费。</a:t>
            </a:r>
          </a:p>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网站会通过合法渠道进行发布。</a:t>
            </a:r>
          </a:p>
        </p:txBody>
      </p:sp>
    </p:spTree>
    <p:extLst>
      <p:ext uri="{BB962C8B-B14F-4D97-AF65-F5344CB8AC3E}">
        <p14:creationId xmlns:p14="http://schemas.microsoft.com/office/powerpoint/2010/main" val="579629106"/>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2722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组织和人力资源可行性</a:t>
            </a:r>
          </a:p>
        </p:txBody>
      </p:sp>
      <p:sp>
        <p:nvSpPr>
          <p:cNvPr id="5" name="文本框 4"/>
          <p:cNvSpPr txBox="1"/>
          <p:nvPr/>
        </p:nvSpPr>
        <p:spPr>
          <a:xfrm>
            <a:off x="2336165" y="1936750"/>
            <a:ext cx="7640955" cy="2999740"/>
          </a:xfrm>
          <a:prstGeom prst="rect">
            <a:avLst/>
          </a:prstGeom>
          <a:noFill/>
        </p:spPr>
        <p:txBody>
          <a:bodyPr wrap="square" rtlCol="0" anchor="t">
            <a:spAutoFit/>
          </a:bodyPr>
          <a:lstStyle/>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本项目经费充足，人力资源成本可控，因此人员资源上不存在</a:t>
            </a:r>
            <a:r>
              <a:rPr lang="zh-CN" kern="100">
                <a:latin typeface="微软雅黑" panose="020B0503020204020204" charset="-122"/>
                <a:ea typeface="微软雅黑" panose="020B0503020204020204" charset="-122"/>
                <a:cs typeface="微软雅黑" panose="020B0503020204020204" charset="-122"/>
                <a:sym typeface="+mn-ea"/>
              </a:rPr>
              <a:t>大</a:t>
            </a:r>
            <a:r>
              <a:rPr kern="100">
                <a:latin typeface="微软雅黑" panose="020B0503020204020204" charset="-122"/>
                <a:ea typeface="微软雅黑" panose="020B0503020204020204" charset="-122"/>
                <a:cs typeface="微软雅黑" panose="020B0503020204020204" charset="-122"/>
                <a:sym typeface="+mn-ea"/>
              </a:rPr>
              <a:t>问题。</a:t>
            </a:r>
          </a:p>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本项目的工作已经详细分解并合理分配于每个人。</a:t>
            </a:r>
          </a:p>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组织成员中人员变动的可能性不大，编制管理相对简单、容易，不会发生大变化。</a:t>
            </a:r>
          </a:p>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该项目开发无需</a:t>
            </a:r>
            <a:r>
              <a:rPr lang="zh-CN" kern="100">
                <a:latin typeface="微软雅黑" panose="020B0503020204020204" charset="-122"/>
                <a:ea typeface="微软雅黑" panose="020B0503020204020204" charset="-122"/>
                <a:cs typeface="微软雅黑" panose="020B0503020204020204" charset="-122"/>
                <a:sym typeface="+mn-ea"/>
              </a:rPr>
              <a:t>考虑增加</a:t>
            </a:r>
            <a:r>
              <a:rPr kern="100">
                <a:latin typeface="微软雅黑" panose="020B0503020204020204" charset="-122"/>
                <a:ea typeface="微软雅黑" panose="020B0503020204020204" charset="-122"/>
                <a:cs typeface="微软雅黑" panose="020B0503020204020204" charset="-122"/>
                <a:sym typeface="+mn-ea"/>
              </a:rPr>
              <a:t>额外的人员。</a:t>
            </a:r>
          </a:p>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小组成员项目开发的执行率有待提高，</a:t>
            </a:r>
            <a:r>
              <a:rPr lang="zh-CN" kern="100">
                <a:latin typeface="微软雅黑" panose="020B0503020204020204" charset="-122"/>
                <a:ea typeface="微软雅黑" panose="020B0503020204020204" charset="-122"/>
                <a:cs typeface="微软雅黑" panose="020B0503020204020204" charset="-122"/>
                <a:sym typeface="+mn-ea"/>
              </a:rPr>
              <a:t>但</a:t>
            </a:r>
            <a:r>
              <a:rPr kern="100">
                <a:latin typeface="微软雅黑" panose="020B0503020204020204" charset="-122"/>
                <a:ea typeface="微软雅黑" panose="020B0503020204020204" charset="-122"/>
                <a:cs typeface="微软雅黑" panose="020B0503020204020204" charset="-122"/>
                <a:sym typeface="+mn-ea"/>
              </a:rPr>
              <a:t>培训难度较低，可以针对性提供解决方案。</a:t>
            </a:r>
          </a:p>
        </p:txBody>
      </p:sp>
    </p:spTree>
    <p:extLst>
      <p:ext uri="{BB962C8B-B14F-4D97-AF65-F5344CB8AC3E}">
        <p14:creationId xmlns:p14="http://schemas.microsoft.com/office/powerpoint/2010/main" val="843422199"/>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项目章程</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428076" y="1360200"/>
            <a:ext cx="10443885" cy="6093976"/>
          </a:xfrm>
          <a:prstGeom prst="rect">
            <a:avLst/>
          </a:prstGeom>
          <a:noFill/>
        </p:spPr>
        <p:txBody>
          <a:bodyPr wrap="none" rtlCol="0">
            <a:spAutoFit/>
          </a:bodyPr>
          <a:lstStyle/>
          <a:p>
            <a:pPr>
              <a:lnSpc>
                <a:spcPct val="150000"/>
              </a:lnSpc>
            </a:pPr>
            <a:r>
              <a:rPr kumimoji="1" lang="zh-CN" altLang="en-US" sz="2000" b="1" dirty="0" smtClean="0">
                <a:latin typeface="Microsoft YaHei" charset="-122"/>
                <a:ea typeface="Microsoft YaHei" charset="-122"/>
                <a:cs typeface="Microsoft YaHei" charset="-122"/>
              </a:rPr>
              <a:t>项目名称</a:t>
            </a:r>
            <a:r>
              <a:rPr kumimoji="1" lang="zh-CN" altLang="en-US" sz="2000" dirty="0" smtClean="0">
                <a:latin typeface="Microsoft YaHei" charset="-122"/>
                <a:ea typeface="Microsoft YaHei" charset="-122"/>
                <a:cs typeface="Microsoft YaHei" charset="-122"/>
              </a:rPr>
              <a:t>：软件工程系列课程教学辅助网站的需求工程子项目</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b="1" dirty="0" smtClean="0">
                <a:latin typeface="Microsoft YaHei" charset="-122"/>
                <a:ea typeface="Microsoft YaHei" charset="-122"/>
                <a:cs typeface="Microsoft YaHei" charset="-122"/>
              </a:rPr>
              <a:t>项目开始日期</a:t>
            </a:r>
            <a:r>
              <a:rPr kumimoji="1" lang="zh-CN" altLang="en-US" sz="2000" dirty="0" smtClean="0">
                <a:latin typeface="Microsoft YaHei" charset="-122"/>
                <a:ea typeface="Microsoft YaHei" charset="-122"/>
                <a:cs typeface="Microsoft YaHei" charset="-122"/>
              </a:rPr>
              <a:t>：</a:t>
            </a:r>
            <a:r>
              <a:rPr kumimoji="1" lang="en-US" altLang="zh-CN" sz="2000" dirty="0" smtClean="0">
                <a:latin typeface="Microsoft YaHei" charset="-122"/>
                <a:ea typeface="Microsoft YaHei" charset="-122"/>
                <a:cs typeface="Microsoft YaHei" charset="-122"/>
              </a:rPr>
              <a:t>2018</a:t>
            </a:r>
            <a:r>
              <a:rPr kumimoji="1" lang="zh-CN" altLang="en-US" sz="2000" dirty="0" smtClean="0">
                <a:latin typeface="Microsoft YaHei" charset="-122"/>
                <a:ea typeface="Microsoft YaHei" charset="-122"/>
                <a:cs typeface="Microsoft YaHei" charset="-122"/>
              </a:rPr>
              <a:t>年</a:t>
            </a:r>
            <a:r>
              <a:rPr kumimoji="1" lang="en-US" altLang="zh-CN" sz="2000" dirty="0" smtClean="0">
                <a:latin typeface="Microsoft YaHei" charset="-122"/>
                <a:ea typeface="Microsoft YaHei" charset="-122"/>
                <a:cs typeface="Microsoft YaHei" charset="-122"/>
              </a:rPr>
              <a:t>9</a:t>
            </a:r>
            <a:r>
              <a:rPr kumimoji="1" lang="zh-CN" altLang="en-US" sz="2000" dirty="0" smtClean="0">
                <a:latin typeface="Microsoft YaHei" charset="-122"/>
                <a:ea typeface="Microsoft YaHei" charset="-122"/>
                <a:cs typeface="Microsoft YaHei" charset="-122"/>
              </a:rPr>
              <a:t>月</a:t>
            </a:r>
            <a:r>
              <a:rPr kumimoji="1" lang="en-US" altLang="zh-CN" sz="2000" dirty="0" smtClean="0">
                <a:latin typeface="Microsoft YaHei" charset="-122"/>
                <a:ea typeface="Microsoft YaHei" charset="-122"/>
                <a:cs typeface="Microsoft YaHei" charset="-122"/>
              </a:rPr>
              <a:t>21</a:t>
            </a:r>
            <a:r>
              <a:rPr kumimoji="1" lang="zh-CN" altLang="en-US" sz="2000" dirty="0" smtClean="0">
                <a:latin typeface="Microsoft YaHei" charset="-122"/>
                <a:ea typeface="Microsoft YaHei" charset="-122"/>
                <a:cs typeface="Microsoft YaHei" charset="-122"/>
              </a:rPr>
              <a:t>日</a:t>
            </a:r>
            <a:r>
              <a:rPr kumimoji="1" lang="en-US" altLang="zh-CN" sz="2000" dirty="0" smtClean="0">
                <a:latin typeface="Microsoft YaHei" charset="-122"/>
                <a:ea typeface="Microsoft YaHei" charset="-122"/>
                <a:cs typeface="Microsoft YaHei" charset="-122"/>
              </a:rPr>
              <a:t>	</a:t>
            </a:r>
            <a:r>
              <a:rPr kumimoji="1" lang="zh-CN" altLang="en-US" sz="2000" b="1" dirty="0" smtClean="0">
                <a:latin typeface="Microsoft YaHei" charset="-122"/>
                <a:ea typeface="Microsoft YaHei" charset="-122"/>
                <a:cs typeface="Microsoft YaHei" charset="-122"/>
              </a:rPr>
              <a:t>项目完成日期</a:t>
            </a:r>
            <a:r>
              <a:rPr kumimoji="1" lang="zh-CN" altLang="en-US" sz="2000" dirty="0" smtClean="0">
                <a:latin typeface="Microsoft YaHei" charset="-122"/>
                <a:ea typeface="Microsoft YaHei" charset="-122"/>
                <a:cs typeface="Microsoft YaHei" charset="-122"/>
              </a:rPr>
              <a:t>：</a:t>
            </a:r>
            <a:r>
              <a:rPr kumimoji="1" lang="en-US" altLang="zh-CN" sz="2000" dirty="0" smtClean="0">
                <a:latin typeface="Microsoft YaHei" charset="-122"/>
                <a:ea typeface="Microsoft YaHei" charset="-122"/>
                <a:cs typeface="Microsoft YaHei" charset="-122"/>
              </a:rPr>
              <a:t>2019</a:t>
            </a:r>
            <a:r>
              <a:rPr kumimoji="1" lang="zh-CN" altLang="en-US" sz="2000" dirty="0" smtClean="0">
                <a:latin typeface="Microsoft YaHei" charset="-122"/>
                <a:ea typeface="Microsoft YaHei" charset="-122"/>
                <a:cs typeface="Microsoft YaHei" charset="-122"/>
              </a:rPr>
              <a:t>年</a:t>
            </a:r>
            <a:r>
              <a:rPr kumimoji="1" lang="en-US" altLang="zh-CN" sz="2000" dirty="0" smtClean="0">
                <a:latin typeface="Microsoft YaHei" charset="-122"/>
                <a:ea typeface="Microsoft YaHei" charset="-122"/>
                <a:cs typeface="Microsoft YaHei" charset="-122"/>
              </a:rPr>
              <a:t>1</a:t>
            </a:r>
            <a:r>
              <a:rPr kumimoji="1" lang="zh-CN" altLang="en-US" sz="2000" dirty="0" smtClean="0">
                <a:latin typeface="Microsoft YaHei" charset="-122"/>
                <a:ea typeface="Microsoft YaHei" charset="-122"/>
                <a:cs typeface="Microsoft YaHei" charset="-122"/>
              </a:rPr>
              <a:t>月</a:t>
            </a:r>
            <a:r>
              <a:rPr kumimoji="1" lang="en-US" altLang="zh-CN" sz="2000" dirty="0" smtClean="0">
                <a:latin typeface="Microsoft YaHei" charset="-122"/>
                <a:ea typeface="Microsoft YaHei" charset="-122"/>
                <a:cs typeface="Microsoft YaHei" charset="-122"/>
              </a:rPr>
              <a:t>13</a:t>
            </a:r>
            <a:r>
              <a:rPr kumimoji="1" lang="zh-CN" altLang="en-US" sz="2000" dirty="0" smtClean="0">
                <a:latin typeface="Microsoft YaHei" charset="-122"/>
                <a:ea typeface="Microsoft YaHei" charset="-122"/>
                <a:cs typeface="Microsoft YaHei" charset="-122"/>
              </a:rPr>
              <a:t>日</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b="1" dirty="0">
                <a:latin typeface="Microsoft YaHei" charset="-122"/>
                <a:ea typeface="Microsoft YaHei" charset="-122"/>
                <a:cs typeface="Microsoft YaHei" charset="-122"/>
              </a:rPr>
              <a:t>预算</a:t>
            </a:r>
            <a:r>
              <a:rPr kumimoji="1" lang="zh-CN" altLang="en-US" sz="2000" dirty="0">
                <a:latin typeface="Microsoft YaHei" charset="-122"/>
                <a:ea typeface="Microsoft YaHei" charset="-122"/>
                <a:cs typeface="Microsoft YaHei" charset="-122"/>
              </a:rPr>
              <a:t>：该项目预算为</a:t>
            </a:r>
            <a:r>
              <a:rPr kumimoji="1" lang="en-US" altLang="zh-CN" sz="2000" dirty="0">
                <a:latin typeface="Microsoft YaHei" charset="-122"/>
                <a:ea typeface="Microsoft YaHei" charset="-122"/>
                <a:cs typeface="Microsoft YaHei" charset="-122"/>
              </a:rPr>
              <a:t>32243.1</a:t>
            </a:r>
            <a:r>
              <a:rPr kumimoji="1" lang="zh-CN" altLang="en-US" sz="2000" dirty="0">
                <a:latin typeface="Microsoft YaHei" charset="-122"/>
                <a:ea typeface="Microsoft YaHei" charset="-122"/>
                <a:cs typeface="Microsoft YaHei" charset="-122"/>
              </a:rPr>
              <a:t>元，可根据需要增资。项目的主要成本为内部人工费用。</a:t>
            </a:r>
          </a:p>
          <a:p>
            <a:pPr>
              <a:lnSpc>
                <a:spcPct val="150000"/>
              </a:lnSpc>
            </a:pPr>
            <a:r>
              <a:rPr kumimoji="1" lang="zh-CN" altLang="en-US" sz="2000" b="1" dirty="0" smtClean="0">
                <a:latin typeface="Microsoft YaHei" charset="-122"/>
                <a:ea typeface="Microsoft YaHei" charset="-122"/>
                <a:cs typeface="Microsoft YaHei" charset="-122"/>
              </a:rPr>
              <a:t>项目经理</a:t>
            </a:r>
            <a:r>
              <a:rPr kumimoji="1" lang="zh-CN" altLang="en-US" sz="2000" dirty="0" smtClean="0">
                <a:latin typeface="Microsoft YaHei" charset="-122"/>
                <a:ea typeface="Microsoft YaHei" charset="-122"/>
                <a:cs typeface="Microsoft YaHei" charset="-122"/>
              </a:rPr>
              <a:t>：</a:t>
            </a:r>
            <a:r>
              <a:rPr lang="zh-CN" altLang="zh-CN" sz="2000" dirty="0">
                <a:latin typeface="Microsoft YaHei" charset="-122"/>
                <a:ea typeface="Microsoft YaHei" charset="-122"/>
                <a:cs typeface="Microsoft YaHei" charset="-122"/>
              </a:rPr>
              <a:t>刘</a:t>
            </a:r>
            <a:r>
              <a:rPr lang="zh-CN" altLang="zh-CN" sz="2000" dirty="0" smtClean="0">
                <a:latin typeface="Microsoft YaHei" charset="-122"/>
                <a:ea typeface="Microsoft YaHei" charset="-122"/>
                <a:cs typeface="Microsoft YaHei" charset="-122"/>
              </a:rPr>
              <a:t>祺</a:t>
            </a:r>
            <a:r>
              <a:rPr lang="zh-CN" altLang="en-US" sz="2000" dirty="0" smtClean="0">
                <a:latin typeface="Microsoft YaHei" charset="-122"/>
                <a:ea typeface="Microsoft YaHei" charset="-122"/>
                <a:cs typeface="Microsoft YaHei" charset="-122"/>
              </a:rPr>
              <a:t>，</a:t>
            </a:r>
            <a:r>
              <a:rPr lang="zh-CN" altLang="zh-CN" sz="2000" dirty="0">
                <a:latin typeface="Microsoft YaHei" charset="-122"/>
                <a:ea typeface="Microsoft YaHei" charset="-122"/>
                <a:cs typeface="Microsoft YaHei" charset="-122"/>
              </a:rPr>
              <a:t>浙江大学城市学院 软件工程</a:t>
            </a:r>
            <a:r>
              <a:rPr lang="en-US" altLang="zh-CN" sz="2000" dirty="0">
                <a:latin typeface="Microsoft YaHei" charset="-122"/>
                <a:ea typeface="Microsoft YaHei" charset="-122"/>
                <a:cs typeface="Microsoft YaHei" charset="-122"/>
              </a:rPr>
              <a:t>1602</a:t>
            </a:r>
            <a:r>
              <a:rPr lang="zh-CN" altLang="zh-CN" sz="2000" dirty="0" smtClean="0">
                <a:latin typeface="Microsoft YaHei" charset="-122"/>
                <a:ea typeface="Microsoft YaHei" charset="-122"/>
                <a:cs typeface="Microsoft YaHei" charset="-122"/>
              </a:rPr>
              <a:t>学生</a:t>
            </a:r>
            <a:r>
              <a:rPr lang="zh-CN" altLang="en-US" sz="2000" dirty="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  </a:t>
            </a:r>
            <a:r>
              <a:rPr lang="zh-CN" altLang="zh-CN" sz="2000" dirty="0" smtClean="0">
                <a:latin typeface="Microsoft YaHei" charset="-122"/>
                <a:ea typeface="Microsoft YaHei" charset="-122"/>
                <a:cs typeface="Microsoft YaHei" charset="-122"/>
              </a:rPr>
              <a:t>手机号</a:t>
            </a:r>
            <a:r>
              <a:rPr lang="zh-CN" altLang="zh-CN" sz="2000" dirty="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15988198404</a:t>
            </a:r>
            <a:r>
              <a:rPr lang="zh-CN" altLang="en-US" sz="2000" dirty="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  </a:t>
            </a:r>
            <a:endParaRPr lang="en-US" altLang="zh-CN" sz="2000" dirty="0" smtClean="0">
              <a:latin typeface="Microsoft YaHei" charset="-122"/>
              <a:ea typeface="Microsoft YaHei" charset="-122"/>
              <a:cs typeface="Microsoft YaHei" charset="-122"/>
            </a:endParaRPr>
          </a:p>
          <a:p>
            <a:pPr>
              <a:lnSpc>
                <a:spcPct val="150000"/>
              </a:lnSpc>
            </a:pPr>
            <a:r>
              <a:rPr kumimoji="1" lang="zh-CN" altLang="en-US" sz="2000" b="1" dirty="0" smtClean="0">
                <a:latin typeface="Microsoft YaHei" charset="-122"/>
                <a:ea typeface="Microsoft YaHei" charset="-122"/>
                <a:cs typeface="Microsoft YaHei" charset="-122"/>
              </a:rPr>
              <a:t>项目目标</a:t>
            </a:r>
            <a:r>
              <a:rPr kumimoji="1" lang="zh-CN" altLang="en-US" sz="2000" dirty="0" smtClean="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开发一个软件工程系列课程的教学辅助网站，进行专业知识的</a:t>
            </a:r>
            <a:r>
              <a:rPr lang="zh-CN" altLang="en-US" sz="2000" dirty="0" smtClean="0">
                <a:latin typeface="Microsoft YaHei" charset="-122"/>
                <a:ea typeface="Microsoft YaHei" charset="-122"/>
                <a:cs typeface="Microsoft YaHei" charset="-122"/>
              </a:rPr>
              <a:t>交流</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专业的、垂直的，不同课程之间的交流、指导）学习。制作专门的社区类型（如</a:t>
            </a:r>
            <a:r>
              <a:rPr lang="en-US" altLang="zh-CN" sz="2000" dirty="0">
                <a:latin typeface="Microsoft YaHei" charset="-122"/>
                <a:ea typeface="Microsoft YaHei" charset="-122"/>
                <a:cs typeface="Microsoft YaHei" charset="-122"/>
              </a:rPr>
              <a:t>CSDN</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的</a:t>
            </a:r>
            <a:r>
              <a:rPr lang="zh-CN" altLang="en-US" sz="2000" dirty="0">
                <a:latin typeface="Microsoft YaHei" charset="-122"/>
                <a:ea typeface="Microsoft YaHei" charset="-122"/>
                <a:cs typeface="Microsoft YaHei" charset="-122"/>
              </a:rPr>
              <a:t>交流社区，进行课外交流共享，要求毕业的学长也能参与进来，加深在校学生对该</a:t>
            </a:r>
            <a:r>
              <a:rPr lang="zh-CN" altLang="en-US" sz="2000" dirty="0" smtClean="0">
                <a:latin typeface="Microsoft YaHei" charset="-122"/>
                <a:ea typeface="Microsoft YaHei" charset="-122"/>
                <a:cs typeface="Microsoft YaHei" charset="-122"/>
              </a:rPr>
              <a:t>系列</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课程</a:t>
            </a:r>
            <a:r>
              <a:rPr lang="zh-CN" altLang="en-US" sz="2000" dirty="0">
                <a:latin typeface="Microsoft YaHei" charset="-122"/>
                <a:ea typeface="Microsoft YaHei" charset="-122"/>
                <a:cs typeface="Microsoft YaHei" charset="-122"/>
              </a:rPr>
              <a:t>的了解，充实相关知识。在本学期结束之前，完成“软件工程系列课程教学辅助网站</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的</a:t>
            </a:r>
            <a:r>
              <a:rPr lang="zh-CN" altLang="en-US" sz="2000" dirty="0">
                <a:latin typeface="Microsoft YaHei" charset="-122"/>
                <a:ea typeface="Microsoft YaHei" charset="-122"/>
                <a:cs typeface="Microsoft YaHei" charset="-122"/>
              </a:rPr>
              <a:t>需求工程子项目，按时完成各阶段的文档编写，通过杨枨老师和侯宏仑老师的审核验收</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并</a:t>
            </a:r>
            <a:r>
              <a:rPr lang="zh-CN" altLang="en-US" sz="2000" dirty="0">
                <a:latin typeface="Microsoft YaHei" charset="-122"/>
                <a:ea typeface="Microsoft YaHei" charset="-122"/>
                <a:cs typeface="Microsoft YaHei" charset="-122"/>
              </a:rPr>
              <a:t>按要求提交修改完善的全部文档</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kumimoji="1" lang="zh-CN" altLang="en-US" sz="2000" b="1" dirty="0" smtClean="0">
                <a:latin typeface="Microsoft YaHei" charset="-122"/>
                <a:ea typeface="Microsoft YaHei" charset="-122"/>
                <a:cs typeface="Microsoft YaHei" charset="-122"/>
              </a:rPr>
              <a:t>项目成功的主要标准</a:t>
            </a:r>
            <a:r>
              <a:rPr kumimoji="1" lang="zh-CN" altLang="en-US" sz="2000" dirty="0" smtClean="0">
                <a:latin typeface="Microsoft YaHei" charset="-122"/>
                <a:ea typeface="Microsoft YaHei" charset="-122"/>
                <a:cs typeface="Microsoft YaHei" charset="-122"/>
              </a:rPr>
              <a:t>：</a:t>
            </a:r>
            <a:r>
              <a:rPr lang="zh-CN" altLang="zh-CN" sz="2000" dirty="0">
                <a:latin typeface="Microsoft YaHei" charset="-122"/>
                <a:ea typeface="Microsoft YaHei" charset="-122"/>
                <a:cs typeface="Microsoft YaHei" charset="-122"/>
              </a:rPr>
              <a:t>通过杨枨老师和侯</a:t>
            </a:r>
            <a:r>
              <a:rPr lang="zh-CN" altLang="zh-CN" sz="2000" dirty="0" smtClean="0">
                <a:latin typeface="Microsoft YaHei" charset="-122"/>
                <a:ea typeface="Microsoft YaHei" charset="-122"/>
                <a:cs typeface="Microsoft YaHei" charset="-122"/>
              </a:rPr>
              <a:t>宏</a:t>
            </a:r>
            <a:r>
              <a:rPr lang="zh-CN" altLang="en-US" sz="2000" dirty="0" smtClean="0">
                <a:latin typeface="Microsoft YaHei" charset="-122"/>
                <a:ea typeface="Microsoft YaHei" charset="-122"/>
                <a:cs typeface="Microsoft YaHei" charset="-122"/>
              </a:rPr>
              <a:t>仑</a:t>
            </a:r>
            <a:r>
              <a:rPr lang="zh-CN" altLang="zh-CN" sz="2000" dirty="0" smtClean="0">
                <a:latin typeface="Microsoft YaHei" charset="-122"/>
                <a:ea typeface="Microsoft YaHei" charset="-122"/>
                <a:cs typeface="Microsoft YaHei" charset="-122"/>
              </a:rPr>
              <a:t>老师</a:t>
            </a:r>
            <a:r>
              <a:rPr lang="zh-CN" altLang="zh-CN" sz="2000" dirty="0">
                <a:latin typeface="Microsoft YaHei" charset="-122"/>
                <a:ea typeface="Microsoft YaHei" charset="-122"/>
                <a:cs typeface="Microsoft YaHei" charset="-122"/>
              </a:rPr>
              <a:t>的审核验收。</a:t>
            </a: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endParaRPr kumimoji="1" lang="zh-CN" altLang="en-US" sz="2000" dirty="0">
              <a:latin typeface="Microsoft YaHei" charset="-122"/>
              <a:ea typeface="Microsoft YaHei" charset="-122"/>
              <a:cs typeface="Microsoft YaHei" charset="-122"/>
            </a:endParaRPr>
          </a:p>
        </p:txBody>
      </p:sp>
      <p:sp>
        <p:nvSpPr>
          <p:cNvPr id="12" name="矩形 11"/>
          <p:cNvSpPr/>
          <p:nvPr/>
        </p:nvSpPr>
        <p:spPr>
          <a:xfrm>
            <a:off x="6797051" y="636925"/>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【3】</a:t>
            </a:r>
            <a:endParaRPr lang="zh-CN" altLang="en-US" sz="1100" dirty="0"/>
          </a:p>
        </p:txBody>
      </p:sp>
    </p:spTree>
    <p:extLst>
      <p:ext uri="{BB962C8B-B14F-4D97-AF65-F5344CB8AC3E}">
        <p14:creationId xmlns:p14="http://schemas.microsoft.com/office/powerpoint/2010/main" val="156400574"/>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项目章程</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12" name="矩形 11"/>
          <p:cNvSpPr/>
          <p:nvPr/>
        </p:nvSpPr>
        <p:spPr>
          <a:xfrm>
            <a:off x="5362461" y="2796824"/>
            <a:ext cx="1467068" cy="400110"/>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角色及职责</a:t>
            </a:r>
            <a:endParaRPr kumimoji="1" lang="zh-CN" altLang="en-US" sz="2000" b="1" dirty="0">
              <a:latin typeface="Microsoft YaHei" charset="-122"/>
              <a:ea typeface="Microsoft YaHei" charset="-122"/>
              <a:cs typeface="Microsoft YaHei"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1621696520"/>
              </p:ext>
            </p:extLst>
          </p:nvPr>
        </p:nvGraphicFramePr>
        <p:xfrm>
          <a:off x="2233482" y="3204696"/>
          <a:ext cx="7725027" cy="3528152"/>
        </p:xfrm>
        <a:graphic>
          <a:graphicData uri="http://schemas.openxmlformats.org/drawingml/2006/table">
            <a:tbl>
              <a:tblPr firstRow="1">
                <a:tableStyleId>{2D5ABB26-0587-4C30-8999-92F81FD0307C}</a:tableStyleId>
              </a:tblPr>
              <a:tblGrid>
                <a:gridCol w="1249090"/>
                <a:gridCol w="1821590"/>
                <a:gridCol w="1222712"/>
                <a:gridCol w="3431635"/>
              </a:tblGrid>
              <a:tr h="295016">
                <a:tc>
                  <a:txBody>
                    <a:bodyPr/>
                    <a:lstStyle/>
                    <a:p>
                      <a:pPr>
                        <a:spcAft>
                          <a:spcPts val="0"/>
                        </a:spcAft>
                      </a:pPr>
                      <a:r>
                        <a:rPr lang="zh-CN" sz="1600" kern="100" dirty="0">
                          <a:effectLst/>
                        </a:rPr>
                        <a:t>姓名</a:t>
                      </a:r>
                      <a:endParaRPr lang="zh-CN" sz="160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zh-CN" sz="1600" kern="100" dirty="0">
                          <a:effectLst/>
                        </a:rPr>
                        <a:t>角色</a:t>
                      </a: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zh-CN" sz="1600" kern="100" dirty="0">
                          <a:effectLst/>
                        </a:rPr>
                        <a:t>职位</a:t>
                      </a: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zh-CN" sz="1600" kern="100" dirty="0">
                          <a:effectLst/>
                        </a:rPr>
                        <a:t>联系信息</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016">
                <a:tc>
                  <a:txBody>
                    <a:bodyPr/>
                    <a:lstStyle/>
                    <a:p>
                      <a:pPr>
                        <a:spcAft>
                          <a:spcPts val="0"/>
                        </a:spcAft>
                      </a:pPr>
                      <a:r>
                        <a:rPr lang="zh-CN" sz="1600" kern="100" dirty="0">
                          <a:effectLst/>
                        </a:rPr>
                        <a:t>侯</a:t>
                      </a:r>
                      <a:r>
                        <a:rPr lang="zh-CN" sz="1600" kern="100" dirty="0" smtClean="0">
                          <a:effectLst/>
                        </a:rPr>
                        <a:t>宏</a:t>
                      </a:r>
                      <a:r>
                        <a:rPr lang="zh-CN" altLang="en-US" sz="1600" kern="100" dirty="0" smtClean="0">
                          <a:effectLst/>
                        </a:rPr>
                        <a:t>仑</a:t>
                      </a:r>
                      <a:endParaRPr lang="zh-CN" sz="160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spcAft>
                          <a:spcPts val="0"/>
                        </a:spcAft>
                      </a:pPr>
                      <a:r>
                        <a:rPr lang="zh-CN" sz="1600" kern="100" dirty="0">
                          <a:effectLst/>
                        </a:rPr>
                        <a:t>项目发起人</a:t>
                      </a: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tcPr>
                </a:tc>
                <a:tc>
                  <a:txBody>
                    <a:bodyPr/>
                    <a:lstStyle/>
                    <a:p>
                      <a:pPr>
                        <a:spcAft>
                          <a:spcPts val="0"/>
                        </a:spcAft>
                      </a:pPr>
                      <a:r>
                        <a:rPr lang="zh-CN" sz="1600" kern="100">
                          <a:effectLst/>
                        </a:rPr>
                        <a:t>老师</a:t>
                      </a:r>
                      <a:endParaRPr lang="zh-CN" sz="1600" kern="10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tcPr>
                </a:tc>
                <a:tc>
                  <a:txBody>
                    <a:bodyPr/>
                    <a:lstStyle/>
                    <a:p>
                      <a:pPr>
                        <a:spcAft>
                          <a:spcPts val="0"/>
                        </a:spcAft>
                      </a:pPr>
                      <a:r>
                        <a:rPr lang="en-US" sz="1600" kern="100" dirty="0" err="1" smtClean="0">
                          <a:effectLst/>
                        </a:rPr>
                        <a:t>ubilabs@zucc.edu.c</a:t>
                      </a:r>
                      <a:r>
                        <a:rPr lang="en-US" altLang="zh-CN" sz="1600" kern="100" dirty="0" err="1" smtClean="0">
                          <a:effectLst/>
                        </a:rPr>
                        <a:t>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295016">
                <a:tc>
                  <a:txBody>
                    <a:bodyPr/>
                    <a:lstStyle/>
                    <a:p>
                      <a:pPr>
                        <a:spcAft>
                          <a:spcPts val="0"/>
                        </a:spcAft>
                      </a:pPr>
                      <a:r>
                        <a:rPr lang="zh-CN" sz="1600" kern="100">
                          <a:effectLst/>
                        </a:rPr>
                        <a:t>杨枨</a:t>
                      </a:r>
                      <a:endParaRPr lang="zh-CN" sz="160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tcPr>
                </a:tc>
                <a:tc>
                  <a:txBody>
                    <a:bodyPr/>
                    <a:lstStyle/>
                    <a:p>
                      <a:pPr>
                        <a:spcAft>
                          <a:spcPts val="0"/>
                        </a:spcAft>
                      </a:pPr>
                      <a:r>
                        <a:rPr lang="zh-CN" sz="1600" kern="100" dirty="0">
                          <a:effectLst/>
                        </a:rPr>
                        <a:t>项目发起人</a:t>
                      </a:r>
                      <a:endParaRPr lang="zh-CN" sz="1600" kern="100" dirty="0">
                        <a:effectLst/>
                        <a:latin typeface="Times New Roman" charset="0"/>
                        <a:ea typeface="宋体" charset="-122"/>
                      </a:endParaRPr>
                    </a:p>
                  </a:txBody>
                  <a:tcPr marL="68580" marR="68580" marT="0" marB="0"/>
                </a:tc>
                <a:tc>
                  <a:txBody>
                    <a:bodyPr/>
                    <a:lstStyle/>
                    <a:p>
                      <a:pPr>
                        <a:spcAft>
                          <a:spcPts val="0"/>
                        </a:spcAft>
                      </a:pPr>
                      <a:r>
                        <a:rPr lang="zh-CN" sz="1600" kern="100" dirty="0">
                          <a:effectLst/>
                        </a:rPr>
                        <a:t>老师</a:t>
                      </a:r>
                      <a:endParaRPr lang="zh-CN" sz="1600" kern="100" dirty="0">
                        <a:effectLst/>
                        <a:latin typeface="Times New Roman" charset="0"/>
                        <a:ea typeface="宋体" charset="-122"/>
                      </a:endParaRPr>
                    </a:p>
                  </a:txBody>
                  <a:tcPr marL="68580" marR="68580" marT="0" marB="0"/>
                </a:tc>
                <a:tc>
                  <a:txBody>
                    <a:bodyPr/>
                    <a:lstStyle/>
                    <a:p>
                      <a:pPr>
                        <a:spcAft>
                          <a:spcPts val="0"/>
                        </a:spcAft>
                      </a:pPr>
                      <a:r>
                        <a:rPr lang="en-US" sz="1600" kern="100" dirty="0" err="1">
                          <a:effectLst/>
                        </a:rPr>
                        <a:t>yangc@zucc.edu.cn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tcPr>
                </a:tc>
              </a:tr>
              <a:tr h="295016">
                <a:tc>
                  <a:txBody>
                    <a:bodyPr/>
                    <a:lstStyle/>
                    <a:p>
                      <a:pPr>
                        <a:spcAft>
                          <a:spcPts val="0"/>
                        </a:spcAft>
                      </a:pPr>
                      <a:r>
                        <a:rPr lang="zh-CN" sz="1600" kern="100">
                          <a:effectLst/>
                        </a:rPr>
                        <a:t>刘祺</a:t>
                      </a:r>
                      <a:endParaRPr lang="zh-CN" sz="160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tcPr>
                </a:tc>
                <a:tc>
                  <a:txBody>
                    <a:bodyPr/>
                    <a:lstStyle/>
                    <a:p>
                      <a:pPr>
                        <a:spcAft>
                          <a:spcPts val="0"/>
                        </a:spcAft>
                      </a:pPr>
                      <a:r>
                        <a:rPr lang="zh-CN" sz="1600" kern="100" dirty="0">
                          <a:effectLst/>
                        </a:rPr>
                        <a:t>项目经理</a:t>
                      </a:r>
                      <a:endParaRPr lang="zh-CN" sz="1600" kern="100" dirty="0">
                        <a:effectLst/>
                        <a:latin typeface="Times New Roman" charset="0"/>
                        <a:ea typeface="宋体" charset="-122"/>
                      </a:endParaRPr>
                    </a:p>
                  </a:txBody>
                  <a:tcPr marL="68580" marR="68580" marT="0" marB="0"/>
                </a:tc>
                <a:tc>
                  <a:txBody>
                    <a:bodyPr/>
                    <a:lstStyle/>
                    <a:p>
                      <a:pPr>
                        <a:spcAft>
                          <a:spcPts val="0"/>
                        </a:spcAft>
                      </a:pPr>
                      <a:r>
                        <a:rPr lang="zh-CN" sz="1400" kern="100">
                          <a:effectLst/>
                        </a:rPr>
                        <a:t>学生</a:t>
                      </a:r>
                      <a:endParaRPr lang="zh-CN" sz="1600" kern="100">
                        <a:effectLst/>
                        <a:latin typeface="Times New Roman" charset="0"/>
                        <a:ea typeface="宋体" charset="-122"/>
                      </a:endParaRPr>
                    </a:p>
                  </a:txBody>
                  <a:tcPr marL="68580" marR="68580" marT="0" marB="0"/>
                </a:tc>
                <a:tc>
                  <a:txBody>
                    <a:bodyPr/>
                    <a:lstStyle/>
                    <a:p>
                      <a:pPr>
                        <a:spcAft>
                          <a:spcPts val="0"/>
                        </a:spcAft>
                      </a:pPr>
                      <a:r>
                        <a:rPr lang="en-US" sz="1600" kern="100" dirty="0">
                          <a:effectLst/>
                        </a:rPr>
                        <a:t>31602297@stu.zucc.edu.cn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tcPr>
                </a:tc>
              </a:tr>
              <a:tr h="295016">
                <a:tc>
                  <a:txBody>
                    <a:bodyPr/>
                    <a:lstStyle/>
                    <a:p>
                      <a:pPr>
                        <a:spcAft>
                          <a:spcPts val="0"/>
                        </a:spcAft>
                      </a:pPr>
                      <a:r>
                        <a:rPr lang="zh-CN" sz="1600" kern="100">
                          <a:effectLst/>
                        </a:rPr>
                        <a:t>陈铭阳</a:t>
                      </a:r>
                      <a:endParaRPr lang="zh-CN" sz="160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tcPr>
                </a:tc>
                <a:tc>
                  <a:txBody>
                    <a:bodyPr/>
                    <a:lstStyle/>
                    <a:p>
                      <a:pPr>
                        <a:spcAft>
                          <a:spcPts val="0"/>
                        </a:spcAft>
                      </a:pPr>
                      <a:r>
                        <a:rPr lang="zh-CN" sz="1600" kern="100" dirty="0">
                          <a:effectLst/>
                        </a:rPr>
                        <a:t>项目组成员</a:t>
                      </a:r>
                      <a:endParaRPr lang="zh-CN" sz="1600" kern="100" dirty="0">
                        <a:effectLst/>
                        <a:latin typeface="Times New Roman" charset="0"/>
                        <a:ea typeface="宋体" charset="-122"/>
                      </a:endParaRPr>
                    </a:p>
                  </a:txBody>
                  <a:tcPr marL="68580" marR="68580" marT="0" marB="0"/>
                </a:tc>
                <a:tc>
                  <a:txBody>
                    <a:bodyPr/>
                    <a:lstStyle/>
                    <a:p>
                      <a:pPr>
                        <a:spcAft>
                          <a:spcPts val="0"/>
                        </a:spcAft>
                      </a:pPr>
                      <a:r>
                        <a:rPr lang="zh-CN" sz="1400" kern="100">
                          <a:effectLst/>
                        </a:rPr>
                        <a:t>学生</a:t>
                      </a:r>
                      <a:endParaRPr lang="zh-CN" sz="1600" kern="100">
                        <a:effectLst/>
                        <a:latin typeface="Times New Roman" charset="0"/>
                        <a:ea typeface="宋体" charset="-122"/>
                      </a:endParaRPr>
                    </a:p>
                  </a:txBody>
                  <a:tcPr marL="68580" marR="68580" marT="0" marB="0"/>
                </a:tc>
                <a:tc>
                  <a:txBody>
                    <a:bodyPr/>
                    <a:lstStyle/>
                    <a:p>
                      <a:pPr>
                        <a:spcAft>
                          <a:spcPts val="0"/>
                        </a:spcAft>
                      </a:pPr>
                      <a:r>
                        <a:rPr lang="en-US" sz="1600" kern="100" dirty="0">
                          <a:effectLst/>
                        </a:rPr>
                        <a:t>31601386@stu.zucc.edu.cn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tcPr>
                </a:tc>
              </a:tr>
              <a:tr h="295016">
                <a:tc>
                  <a:txBody>
                    <a:bodyPr/>
                    <a:lstStyle/>
                    <a:p>
                      <a:pPr>
                        <a:spcAft>
                          <a:spcPts val="0"/>
                        </a:spcAft>
                      </a:pPr>
                      <a:r>
                        <a:rPr lang="zh-CN" sz="1600" kern="100">
                          <a:effectLst/>
                        </a:rPr>
                        <a:t>赵唯皓</a:t>
                      </a:r>
                      <a:endParaRPr lang="zh-CN" sz="160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tcPr>
                </a:tc>
                <a:tc>
                  <a:txBody>
                    <a:bodyPr/>
                    <a:lstStyle/>
                    <a:p>
                      <a:pPr>
                        <a:spcAft>
                          <a:spcPts val="0"/>
                        </a:spcAft>
                      </a:pPr>
                      <a:r>
                        <a:rPr lang="zh-CN" sz="1600" kern="100">
                          <a:effectLst/>
                        </a:rPr>
                        <a:t>项目组成员</a:t>
                      </a:r>
                      <a:endParaRPr lang="zh-CN" sz="1600" kern="100">
                        <a:effectLst/>
                        <a:latin typeface="Times New Roman" charset="0"/>
                        <a:ea typeface="宋体" charset="-122"/>
                      </a:endParaRPr>
                    </a:p>
                  </a:txBody>
                  <a:tcPr marL="68580" marR="68580" marT="0" marB="0"/>
                </a:tc>
                <a:tc>
                  <a:txBody>
                    <a:bodyPr/>
                    <a:lstStyle/>
                    <a:p>
                      <a:pPr>
                        <a:spcAft>
                          <a:spcPts val="0"/>
                        </a:spcAft>
                      </a:pPr>
                      <a:r>
                        <a:rPr lang="zh-CN" sz="1400" kern="100">
                          <a:effectLst/>
                        </a:rPr>
                        <a:t>学生</a:t>
                      </a:r>
                      <a:endParaRPr lang="zh-CN" sz="1600" kern="100">
                        <a:effectLst/>
                        <a:latin typeface="Times New Roman" charset="0"/>
                        <a:ea typeface="宋体" charset="-122"/>
                      </a:endParaRPr>
                    </a:p>
                  </a:txBody>
                  <a:tcPr marL="68580" marR="68580" marT="0" marB="0"/>
                </a:tc>
                <a:tc>
                  <a:txBody>
                    <a:bodyPr/>
                    <a:lstStyle/>
                    <a:p>
                      <a:pPr>
                        <a:spcAft>
                          <a:spcPts val="0"/>
                        </a:spcAft>
                      </a:pPr>
                      <a:r>
                        <a:rPr lang="en-US" sz="1600" kern="100" dirty="0">
                          <a:effectLst/>
                        </a:rPr>
                        <a:t>31601417@stu.zucc.edu.cn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tcPr>
                </a:tc>
              </a:tr>
              <a:tr h="295016">
                <a:tc>
                  <a:txBody>
                    <a:bodyPr/>
                    <a:lstStyle/>
                    <a:p>
                      <a:pPr>
                        <a:spcAft>
                          <a:spcPts val="0"/>
                        </a:spcAft>
                      </a:pPr>
                      <a:r>
                        <a:rPr lang="zh-CN" sz="1600" kern="100">
                          <a:effectLst/>
                        </a:rPr>
                        <a:t>赵佳锋</a:t>
                      </a:r>
                      <a:endParaRPr lang="zh-CN" sz="160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tcPr>
                </a:tc>
                <a:tc>
                  <a:txBody>
                    <a:bodyPr/>
                    <a:lstStyle/>
                    <a:p>
                      <a:pPr>
                        <a:spcAft>
                          <a:spcPts val="0"/>
                        </a:spcAft>
                      </a:pPr>
                      <a:r>
                        <a:rPr lang="zh-CN" sz="1600" kern="100">
                          <a:effectLst/>
                        </a:rPr>
                        <a:t>项目组成员</a:t>
                      </a:r>
                      <a:endParaRPr lang="zh-CN" sz="1600" kern="100">
                        <a:effectLst/>
                        <a:latin typeface="Times New Roman" charset="0"/>
                        <a:ea typeface="宋体" charset="-122"/>
                      </a:endParaRPr>
                    </a:p>
                  </a:txBody>
                  <a:tcPr marL="68580" marR="68580" marT="0" marB="0"/>
                </a:tc>
                <a:tc>
                  <a:txBody>
                    <a:bodyPr/>
                    <a:lstStyle/>
                    <a:p>
                      <a:pPr>
                        <a:spcAft>
                          <a:spcPts val="0"/>
                        </a:spcAft>
                      </a:pPr>
                      <a:r>
                        <a:rPr lang="zh-CN" sz="1400" kern="100">
                          <a:effectLst/>
                        </a:rPr>
                        <a:t>学生</a:t>
                      </a:r>
                      <a:endParaRPr lang="zh-CN" sz="1600" kern="100">
                        <a:effectLst/>
                        <a:latin typeface="Times New Roman" charset="0"/>
                        <a:ea typeface="宋体" charset="-122"/>
                      </a:endParaRPr>
                    </a:p>
                  </a:txBody>
                  <a:tcPr marL="68580" marR="68580" marT="0" marB="0"/>
                </a:tc>
                <a:tc>
                  <a:txBody>
                    <a:bodyPr/>
                    <a:lstStyle/>
                    <a:p>
                      <a:pPr>
                        <a:spcAft>
                          <a:spcPts val="0"/>
                        </a:spcAft>
                      </a:pPr>
                      <a:r>
                        <a:rPr lang="en-US" sz="1600" kern="100" dirty="0">
                          <a:effectLst/>
                        </a:rPr>
                        <a:t>31601416@stu.zucc.edu.cn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tcPr>
                </a:tc>
              </a:tr>
              <a:tr h="295016">
                <a:tc>
                  <a:txBody>
                    <a:bodyPr/>
                    <a:lstStyle/>
                    <a:p>
                      <a:pPr>
                        <a:spcAft>
                          <a:spcPts val="0"/>
                        </a:spcAft>
                      </a:pPr>
                      <a:r>
                        <a:rPr lang="zh-CN" sz="1600" kern="100" dirty="0">
                          <a:effectLst/>
                        </a:rPr>
                        <a:t>蓝舒雯</a:t>
                      </a:r>
                      <a:endParaRPr lang="zh-CN" sz="160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spcAft>
                          <a:spcPts val="0"/>
                        </a:spcAft>
                      </a:pPr>
                      <a:r>
                        <a:rPr lang="zh-CN" sz="1600" kern="100" dirty="0">
                          <a:effectLst/>
                        </a:rPr>
                        <a:t>项目组成员</a:t>
                      </a:r>
                      <a:endParaRPr lang="zh-CN" sz="1600" kern="100" dirty="0">
                        <a:effectLst/>
                        <a:latin typeface="Times New Roman" charset="0"/>
                        <a:ea typeface="宋体" charset="-122"/>
                      </a:endParaRPr>
                    </a:p>
                  </a:txBody>
                  <a:tcPr marL="68580" marR="68580" marT="0" marB="0">
                    <a:lnB w="12700" cap="flat" cmpd="sng" algn="ctr">
                      <a:solidFill>
                        <a:schemeClr val="tx1"/>
                      </a:solidFill>
                      <a:prstDash val="solid"/>
                      <a:round/>
                      <a:headEnd type="none" w="med" len="med"/>
                      <a:tailEnd type="none" w="med" len="med"/>
                    </a:lnB>
                  </a:tcPr>
                </a:tc>
                <a:tc>
                  <a:txBody>
                    <a:bodyPr/>
                    <a:lstStyle/>
                    <a:p>
                      <a:pPr>
                        <a:spcAft>
                          <a:spcPts val="0"/>
                        </a:spcAft>
                      </a:pPr>
                      <a:r>
                        <a:rPr lang="zh-CN" sz="1400" kern="100" dirty="0">
                          <a:effectLst/>
                        </a:rPr>
                        <a:t>学生</a:t>
                      </a:r>
                      <a:endParaRPr lang="zh-CN" sz="1600" kern="100" dirty="0">
                        <a:effectLst/>
                        <a:latin typeface="Times New Roman" charset="0"/>
                        <a:ea typeface="宋体" charset="-122"/>
                      </a:endParaRPr>
                    </a:p>
                  </a:txBody>
                  <a:tcPr marL="68580" marR="68580" marT="0" marB="0">
                    <a:lnB w="12700" cap="flat" cmpd="sng" algn="ctr">
                      <a:solidFill>
                        <a:schemeClr val="tx1"/>
                      </a:solidFill>
                      <a:prstDash val="solid"/>
                      <a:round/>
                      <a:headEnd type="none" w="med" len="med"/>
                      <a:tailEnd type="none" w="med" len="med"/>
                    </a:lnB>
                  </a:tcPr>
                </a:tc>
                <a:tc>
                  <a:txBody>
                    <a:bodyPr/>
                    <a:lstStyle/>
                    <a:p>
                      <a:pPr>
                        <a:spcAft>
                          <a:spcPts val="0"/>
                        </a:spcAft>
                      </a:pPr>
                      <a:r>
                        <a:rPr lang="en-US" altLang="zh-CN" sz="1600" kern="100" dirty="0" smtClean="0">
                          <a:effectLst/>
                        </a:rPr>
                        <a:t>31601380@stu.zucc.edu.cn</a:t>
                      </a:r>
                      <a:endParaRPr lang="zh-CN" altLang="zh-CN" sz="1600" kern="100" dirty="0" smtClean="0">
                        <a:effectLst/>
                        <a:latin typeface="Times New Roman" charset="0"/>
                        <a:ea typeface="宋体" charset="-122"/>
                      </a:endParaRPr>
                    </a:p>
                    <a:p>
                      <a:pPr>
                        <a:spcAft>
                          <a:spcPts val="0"/>
                        </a:spcAft>
                      </a:pP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r>
              <a:tr h="295016">
                <a:tc>
                  <a:txBody>
                    <a:bodyPr/>
                    <a:lstStyle/>
                    <a:p>
                      <a:pPr>
                        <a:spcAft>
                          <a:spcPts val="0"/>
                        </a:spcAft>
                      </a:pPr>
                      <a:r>
                        <a:rPr lang="zh-CN" altLang="en-US" sz="1600" kern="100" dirty="0" smtClean="0">
                          <a:effectLst/>
                          <a:latin typeface="Times New Roman" charset="0"/>
                          <a:ea typeface="宋体" charset="-122"/>
                        </a:rPr>
                        <a:t>签名：</a:t>
                      </a:r>
                      <a:endParaRPr lang="en-US" altLang="zh-CN" sz="1600" kern="100" dirty="0" smtClean="0">
                        <a:effectLst/>
                        <a:latin typeface="Times New Roman" charset="0"/>
                        <a:ea typeface="宋体" charset="-122"/>
                      </a:endParaRPr>
                    </a:p>
                    <a:p>
                      <a:pPr>
                        <a:spcAft>
                          <a:spcPts val="0"/>
                        </a:spcAft>
                      </a:pPr>
                      <a:r>
                        <a:rPr lang="zh-CN" altLang="en-US" sz="1600" kern="100" dirty="0" smtClean="0">
                          <a:effectLst/>
                          <a:latin typeface="Times New Roman" charset="0"/>
                          <a:ea typeface="宋体" charset="-122"/>
                        </a:rPr>
                        <a:t>意见：</a:t>
                      </a: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016">
                <a:tc gridSpan="4">
                  <a:txBody>
                    <a:bodyPr/>
                    <a:lstStyle/>
                    <a:p>
                      <a:pPr algn="r">
                        <a:spcAft>
                          <a:spcPts val="0"/>
                        </a:spcAft>
                      </a:pPr>
                      <a:r>
                        <a:rPr lang="zh-CN" altLang="en-US" sz="1600" kern="100" dirty="0" smtClean="0">
                          <a:effectLst/>
                          <a:latin typeface="STKaiti" charset="-122"/>
                          <a:ea typeface="STKaiti" charset="-122"/>
                          <a:cs typeface="STKaiti" charset="-122"/>
                        </a:rPr>
                        <a:t>我会积极参与这个项目，因为它对我们至关重要，我希望一起努力，完成项目。</a:t>
                      </a:r>
                      <a:endParaRPr lang="en-US" altLang="zh-CN" sz="1600" kern="100" dirty="0" smtClean="0">
                        <a:effectLst/>
                        <a:latin typeface="STKaiti" charset="-122"/>
                        <a:ea typeface="STKaiti" charset="-122"/>
                        <a:cs typeface="STKaiti" charset="-122"/>
                      </a:endParaRPr>
                    </a:p>
                    <a:p>
                      <a:pPr algn="r">
                        <a:spcAft>
                          <a:spcPts val="0"/>
                        </a:spcAft>
                      </a:pPr>
                      <a:r>
                        <a:rPr lang="en-US" altLang="zh-CN" sz="1600" kern="100" dirty="0" smtClean="0">
                          <a:effectLst/>
                          <a:latin typeface="STKaiti" charset="-122"/>
                          <a:ea typeface="STKaiti" charset="-122"/>
                          <a:cs typeface="STKaiti" charset="-122"/>
                        </a:rPr>
                        <a:t>——</a:t>
                      </a:r>
                      <a:r>
                        <a:rPr lang="zh-CN" altLang="en-US" sz="1600" kern="100" dirty="0" smtClean="0">
                          <a:effectLst/>
                          <a:latin typeface="STKaiti" charset="-122"/>
                          <a:ea typeface="STKaiti" charset="-122"/>
                          <a:cs typeface="STKaiti" charset="-122"/>
                        </a:rPr>
                        <a:t>刘祺</a:t>
                      </a:r>
                      <a:endParaRPr lang="zh-CN" sz="1600" kern="100" dirty="0">
                        <a:effectLst/>
                        <a:latin typeface="STKaiti" charset="-122"/>
                        <a:ea typeface="STKaiti" charset="-122"/>
                        <a:cs typeface="STKaiti"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 name="矩形 10"/>
          <p:cNvSpPr/>
          <p:nvPr/>
        </p:nvSpPr>
        <p:spPr>
          <a:xfrm>
            <a:off x="6797051" y="636925"/>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【3】</a:t>
            </a:r>
            <a:endParaRPr lang="zh-CN" altLang="en-US" sz="1100" dirty="0"/>
          </a:p>
        </p:txBody>
      </p:sp>
      <p:sp>
        <p:nvSpPr>
          <p:cNvPr id="4" name="矩形 3"/>
          <p:cNvSpPr/>
          <p:nvPr/>
        </p:nvSpPr>
        <p:spPr>
          <a:xfrm>
            <a:off x="2108145" y="896948"/>
            <a:ext cx="6096000" cy="1901483"/>
          </a:xfrm>
          <a:prstGeom prst="rect">
            <a:avLst/>
          </a:prstGeom>
        </p:spPr>
        <p:txBody>
          <a:bodyPr>
            <a:spAutoFit/>
          </a:bodyPr>
          <a:lstStyle/>
          <a:p>
            <a:pPr>
              <a:lnSpc>
                <a:spcPct val="150000"/>
              </a:lnSpc>
            </a:pPr>
            <a:r>
              <a:rPr lang="zh-CN" altLang="zh-CN" sz="1600" kern="100" dirty="0"/>
              <a:t>方法</a:t>
            </a:r>
            <a:r>
              <a:rPr lang="zh-CN" altLang="en-US" sz="1600" kern="100" dirty="0"/>
              <a:t>：</a:t>
            </a:r>
            <a:endParaRPr lang="en-US" altLang="zh-CN" sz="1600" kern="100" dirty="0"/>
          </a:p>
          <a:p>
            <a:pPr marL="285750" indent="-285750">
              <a:lnSpc>
                <a:spcPct val="150000"/>
              </a:lnSpc>
              <a:buFont typeface="Arial" charset="0"/>
              <a:buChar char="•"/>
            </a:pPr>
            <a:r>
              <a:rPr lang="zh-CN" altLang="zh-CN" sz="1600" kern="100" dirty="0"/>
              <a:t>通过调研以决定该项目的需求。</a:t>
            </a:r>
          </a:p>
          <a:p>
            <a:pPr marL="285750" indent="-285750">
              <a:lnSpc>
                <a:spcPct val="150000"/>
              </a:lnSpc>
              <a:buFont typeface="Arial" charset="0"/>
              <a:buChar char="•"/>
            </a:pPr>
            <a:r>
              <a:rPr lang="zh-CN" altLang="zh-CN" sz="1600" kern="100" dirty="0"/>
              <a:t>通过与用户代表的访谈方式来明确需求。</a:t>
            </a:r>
          </a:p>
          <a:p>
            <a:pPr marL="285750" indent="-285750">
              <a:lnSpc>
                <a:spcPct val="150000"/>
              </a:lnSpc>
              <a:buFont typeface="Arial" charset="0"/>
              <a:buChar char="•"/>
            </a:pPr>
            <a:r>
              <a:rPr lang="zh-CN" altLang="zh-CN" sz="1600" kern="100" dirty="0"/>
              <a:t>通过小组会议的方式来解决项目中遇到的问题。</a:t>
            </a:r>
          </a:p>
          <a:p>
            <a:pPr marL="285750" indent="-285750">
              <a:lnSpc>
                <a:spcPct val="150000"/>
              </a:lnSpc>
              <a:buFont typeface="Arial" charset="0"/>
              <a:buChar char="•"/>
            </a:pPr>
            <a:r>
              <a:rPr lang="zh-CN" altLang="zh-CN" sz="1600" kern="100" dirty="0"/>
              <a:t>使用双周滚动的方法不断对前面完成的任务内容进行改进。</a:t>
            </a:r>
          </a:p>
        </p:txBody>
      </p:sp>
    </p:spTree>
    <p:extLst>
      <p:ext uri="{BB962C8B-B14F-4D97-AF65-F5344CB8AC3E}">
        <p14:creationId xmlns:p14="http://schemas.microsoft.com/office/powerpoint/2010/main" val="104463290"/>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a:ln>
                      <a:noFill/>
                    </a:ln>
                    <a:solidFill>
                      <a:srgbClr val="2DCCDF"/>
                    </a:solidFill>
                    <a:effectLst/>
                    <a:uLnTx/>
                    <a:uFillTx/>
                    <a:latin typeface="微软雅黑" panose="020B0503020204020204" pitchFamily="34" charset="-122"/>
                    <a:ea typeface="微软雅黑" panose="020B0503020204020204" pitchFamily="34" charset="-122"/>
                    <a:cs typeface="+mn-cs"/>
                  </a:rPr>
                  <a:t>Part  01</a:t>
                </a:r>
                <a:endParaRPr kumimoji="0" lang="zh-CN" altLang="en-US" sz="6000" b="1" i="0" u="none" strike="noStrike" kern="1200" cap="none" spc="0" normalizeH="0" baseline="0" noProof="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54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引言</a:t>
                </a: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rPr>
                <a:t>INTRODUCTION</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1" name="图片 20">
            <a:extLst>
              <a:ext uri="{FF2B5EF4-FFF2-40B4-BE49-F238E27FC236}">
                <a16:creationId xmlns:a16="http://schemas.microsoft.com/office/drawing/2014/main" xmlns="" id="{C1ECF869-D5F2-499A-8707-FDE2FD195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22236525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500"/>
                                        <p:tgtEl>
                                          <p:spTgt spid="1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需求工程项目计划</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4" name="矩形 3"/>
          <p:cNvSpPr/>
          <p:nvPr/>
        </p:nvSpPr>
        <p:spPr>
          <a:xfrm>
            <a:off x="1642284" y="1710987"/>
            <a:ext cx="697627" cy="400110"/>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目录</a:t>
            </a:r>
            <a:endParaRPr kumimoji="1" lang="zh-CN" altLang="en-US" sz="2000" b="1" dirty="0">
              <a:latin typeface="Microsoft YaHei" charset="-122"/>
              <a:ea typeface="Microsoft YaHei" charset="-122"/>
              <a:cs typeface="Microsoft YaHei" charset="-122"/>
            </a:endParaRPr>
          </a:p>
        </p:txBody>
      </p:sp>
      <p:sp>
        <p:nvSpPr>
          <p:cNvPr id="12" name="矩形 11"/>
          <p:cNvSpPr/>
          <p:nvPr/>
        </p:nvSpPr>
        <p:spPr>
          <a:xfrm>
            <a:off x="7207359" y="767730"/>
            <a:ext cx="553357" cy="261610"/>
          </a:xfrm>
          <a:prstGeom prst="rect">
            <a:avLst/>
          </a:prstGeom>
        </p:spPr>
        <p:txBody>
          <a:bodyPr wrap="none">
            <a:spAutoFit/>
          </a:bodyPr>
          <a:lstStyle/>
          <a:p>
            <a:r>
              <a:rPr lang="en-US" altLang="zh-CN" sz="1100" b="1" smtClean="0">
                <a:latin typeface="微软雅黑" panose="020B0503020204020204" pitchFamily="34" charset="-122"/>
                <a:ea typeface="微软雅黑" panose="020B0503020204020204" pitchFamily="34" charset="-122"/>
              </a:rPr>
              <a:t>【4】</a:t>
            </a:r>
            <a:endParaRPr lang="zh-CN" altLang="en-US" sz="1100" dirty="0"/>
          </a:p>
        </p:txBody>
      </p:sp>
      <p:pic>
        <p:nvPicPr>
          <p:cNvPr id="11" name="图片 10"/>
          <p:cNvPicPr>
            <a:picLocks noChangeAspect="1"/>
          </p:cNvPicPr>
          <p:nvPr/>
        </p:nvPicPr>
        <p:blipFill>
          <a:blip r:embed="rId2"/>
          <a:stretch>
            <a:fillRect/>
          </a:stretch>
        </p:blipFill>
        <p:spPr>
          <a:xfrm>
            <a:off x="2773363" y="1519580"/>
            <a:ext cx="6565902" cy="4765416"/>
          </a:xfrm>
          <a:prstGeom prst="rect">
            <a:avLst/>
          </a:prstGeom>
        </p:spPr>
      </p:pic>
    </p:spTree>
    <p:extLst>
      <p:ext uri="{BB962C8B-B14F-4D97-AF65-F5344CB8AC3E}">
        <p14:creationId xmlns:p14="http://schemas.microsoft.com/office/powerpoint/2010/main" val="1928447171"/>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需求工程项目计划</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4" name="矩形 3"/>
          <p:cNvSpPr/>
          <p:nvPr/>
        </p:nvSpPr>
        <p:spPr>
          <a:xfrm>
            <a:off x="1642284" y="1710987"/>
            <a:ext cx="697627" cy="400110"/>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目录</a:t>
            </a:r>
            <a:endParaRPr kumimoji="1" lang="zh-CN" altLang="en-US" sz="2000" b="1" dirty="0">
              <a:latin typeface="Microsoft YaHei" charset="-122"/>
              <a:ea typeface="Microsoft YaHei" charset="-122"/>
              <a:cs typeface="Microsoft YaHei" charset="-122"/>
            </a:endParaRPr>
          </a:p>
        </p:txBody>
      </p:sp>
      <p:pic>
        <p:nvPicPr>
          <p:cNvPr id="11" name="图片 10"/>
          <p:cNvPicPr>
            <a:picLocks noChangeAspect="1"/>
          </p:cNvPicPr>
          <p:nvPr/>
        </p:nvPicPr>
        <p:blipFill>
          <a:blip r:embed="rId2"/>
          <a:stretch>
            <a:fillRect/>
          </a:stretch>
        </p:blipFill>
        <p:spPr>
          <a:xfrm>
            <a:off x="2892423" y="1911042"/>
            <a:ext cx="6951665" cy="4162482"/>
          </a:xfrm>
          <a:prstGeom prst="rect">
            <a:avLst/>
          </a:prstGeom>
        </p:spPr>
      </p:pic>
    </p:spTree>
    <p:extLst>
      <p:ext uri="{BB962C8B-B14F-4D97-AF65-F5344CB8AC3E}">
        <p14:creationId xmlns:p14="http://schemas.microsoft.com/office/powerpoint/2010/main" val="1588402473"/>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需求工程项目计划</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4" name="矩形 3"/>
          <p:cNvSpPr/>
          <p:nvPr/>
        </p:nvSpPr>
        <p:spPr>
          <a:xfrm>
            <a:off x="1642284" y="1710987"/>
            <a:ext cx="697627" cy="400110"/>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目录</a:t>
            </a:r>
            <a:endParaRPr kumimoji="1" lang="zh-CN" altLang="en-US" sz="2000" b="1" dirty="0">
              <a:latin typeface="Microsoft YaHei" charset="-122"/>
              <a:ea typeface="Microsoft YaHei" charset="-122"/>
              <a:cs typeface="Microsoft YaHei" charset="-122"/>
            </a:endParaRPr>
          </a:p>
        </p:txBody>
      </p:sp>
      <p:pic>
        <p:nvPicPr>
          <p:cNvPr id="2" name="图片 1"/>
          <p:cNvPicPr>
            <a:picLocks noChangeAspect="1"/>
          </p:cNvPicPr>
          <p:nvPr/>
        </p:nvPicPr>
        <p:blipFill>
          <a:blip r:embed="rId2"/>
          <a:stretch>
            <a:fillRect/>
          </a:stretch>
        </p:blipFill>
        <p:spPr>
          <a:xfrm>
            <a:off x="2943222" y="1511162"/>
            <a:ext cx="6305552" cy="5163450"/>
          </a:xfrm>
          <a:prstGeom prst="rect">
            <a:avLst/>
          </a:prstGeom>
        </p:spPr>
      </p:pic>
    </p:spTree>
    <p:extLst>
      <p:ext uri="{BB962C8B-B14F-4D97-AF65-F5344CB8AC3E}">
        <p14:creationId xmlns:p14="http://schemas.microsoft.com/office/powerpoint/2010/main" val="911147854"/>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需求工程项目计划</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4" name="矩形 3"/>
          <p:cNvSpPr/>
          <p:nvPr/>
        </p:nvSpPr>
        <p:spPr>
          <a:xfrm>
            <a:off x="1642284" y="1710987"/>
            <a:ext cx="1210588" cy="400110"/>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支持条件</a:t>
            </a:r>
            <a:endParaRPr kumimoji="1" lang="zh-CN" altLang="en-US" sz="2000" b="1" dirty="0">
              <a:latin typeface="Microsoft YaHei" charset="-122"/>
              <a:ea typeface="Microsoft YaHei" charset="-122"/>
              <a:cs typeface="Microsoft YaHei" charset="-122"/>
            </a:endParaRPr>
          </a:p>
        </p:txBody>
      </p:sp>
      <p:sp>
        <p:nvSpPr>
          <p:cNvPr id="2" name="矩形 1"/>
          <p:cNvSpPr/>
          <p:nvPr/>
        </p:nvSpPr>
        <p:spPr>
          <a:xfrm>
            <a:off x="1642284" y="2278384"/>
            <a:ext cx="1800493" cy="358881"/>
          </a:xfrm>
          <a:prstGeom prst="rect">
            <a:avLst/>
          </a:prstGeom>
        </p:spPr>
        <p:txBody>
          <a:bodyPr wrap="none">
            <a:spAutoFit/>
          </a:bodyPr>
          <a:lstStyle/>
          <a:p>
            <a:pPr>
              <a:lnSpc>
                <a:spcPts val="2200"/>
              </a:lnSpc>
              <a:spcBef>
                <a:spcPts val="600"/>
              </a:spcBef>
              <a:spcAft>
                <a:spcPts val="600"/>
              </a:spcAft>
            </a:pPr>
            <a:r>
              <a:rPr lang="zh-CN" altLang="zh-CN">
                <a:latin typeface="Microsoft YaHei" charset="-122"/>
                <a:ea typeface="Microsoft YaHei" charset="-122"/>
                <a:cs typeface="Microsoft YaHei" charset="-122"/>
              </a:rPr>
              <a:t>计算机系统支持</a:t>
            </a:r>
            <a:endParaRPr lang="zh-CN" altLang="zh-CN" sz="2000">
              <a:effectLst/>
              <a:latin typeface="Microsoft YaHei" charset="-122"/>
              <a:ea typeface="Microsoft YaHei" charset="-122"/>
              <a:cs typeface="Microsoft YaHei" charset="-122"/>
            </a:endParaRPr>
          </a:p>
        </p:txBody>
      </p:sp>
      <p:sp>
        <p:nvSpPr>
          <p:cNvPr id="5" name="矩形 4"/>
          <p:cNvSpPr/>
          <p:nvPr/>
        </p:nvSpPr>
        <p:spPr>
          <a:xfrm>
            <a:off x="3766457" y="2278384"/>
            <a:ext cx="6096000" cy="2862322"/>
          </a:xfrm>
          <a:prstGeom prst="rect">
            <a:avLst/>
          </a:prstGeom>
        </p:spPr>
        <p:txBody>
          <a:bodyPr>
            <a:spAutoFit/>
          </a:bodyPr>
          <a:lstStyle/>
          <a:p>
            <a:pPr indent="304800" algn="just">
              <a:spcAft>
                <a:spcPts val="0"/>
              </a:spcAft>
            </a:pPr>
            <a:r>
              <a:rPr lang="zh-CN" altLang="zh-CN" dirty="0">
                <a:latin typeface="Microsoft YaHei" charset="-122"/>
                <a:ea typeface="Microsoft YaHei" charset="-122"/>
                <a:cs typeface="Microsoft YaHei" charset="-122"/>
              </a:rPr>
              <a:t>装有：</a:t>
            </a:r>
          </a:p>
          <a:p>
            <a:pPr indent="304800" algn="just">
              <a:spcAft>
                <a:spcPts val="0"/>
              </a:spcAft>
            </a:pPr>
            <a:r>
              <a:rPr lang="en-US" altLang="zh-CN" dirty="0">
                <a:latin typeface="Microsoft YaHei" charset="-122"/>
                <a:ea typeface="Microsoft YaHei" charset="-122"/>
                <a:cs typeface="Microsoft YaHei" charset="-122"/>
              </a:rPr>
              <a:t>Microsoft Project 2013</a:t>
            </a:r>
            <a:r>
              <a:rPr lang="zh-CN" altLang="zh-CN" dirty="0">
                <a:latin typeface="Microsoft YaHei" charset="-122"/>
                <a:ea typeface="Microsoft YaHei" charset="-122"/>
                <a:cs typeface="Microsoft YaHei" charset="-122"/>
              </a:rPr>
              <a:t>：绘制甘特图</a:t>
            </a:r>
          </a:p>
          <a:p>
            <a:pPr indent="304800" algn="just">
              <a:spcAft>
                <a:spcPts val="0"/>
              </a:spcAft>
            </a:pPr>
            <a:r>
              <a:rPr lang="en-US" altLang="zh-CN" dirty="0">
                <a:latin typeface="Microsoft YaHei" charset="-122"/>
                <a:ea typeface="Microsoft YaHei" charset="-122"/>
                <a:cs typeface="Microsoft YaHei" charset="-122"/>
              </a:rPr>
              <a:t>Microsoft Word 2013 </a:t>
            </a:r>
            <a:r>
              <a:rPr lang="zh-CN" altLang="zh-CN" dirty="0">
                <a:latin typeface="Microsoft YaHei" charset="-122"/>
                <a:ea typeface="Microsoft YaHei" charset="-122"/>
                <a:cs typeface="Microsoft YaHei" charset="-122"/>
              </a:rPr>
              <a:t>：编写文档</a:t>
            </a:r>
          </a:p>
          <a:p>
            <a:pPr indent="304800" algn="just">
              <a:spcAft>
                <a:spcPts val="0"/>
              </a:spcAft>
            </a:pPr>
            <a:r>
              <a:rPr lang="en-US" altLang="zh-CN" dirty="0" err="1" smtClean="0">
                <a:latin typeface="Microsoft YaHei" charset="-122"/>
                <a:ea typeface="Microsoft YaHei" charset="-122"/>
                <a:cs typeface="Microsoft YaHei" charset="-122"/>
              </a:rPr>
              <a:t>Github</a:t>
            </a:r>
            <a:r>
              <a:rPr lang="en-US" altLang="zh-CN" dirty="0" smtClean="0">
                <a:latin typeface="Microsoft YaHei" charset="-122"/>
                <a:ea typeface="Microsoft YaHei" charset="-122"/>
                <a:cs typeface="Microsoft YaHei" charset="-122"/>
              </a:rPr>
              <a:t>/</a:t>
            </a:r>
            <a:r>
              <a:rPr lang="en-US" altLang="zh-CN" dirty="0" err="1" smtClean="0">
                <a:latin typeface="Microsoft YaHei" charset="-122"/>
                <a:ea typeface="Microsoft YaHei" charset="-122"/>
                <a:cs typeface="Microsoft YaHei" charset="-122"/>
              </a:rPr>
              <a:t>Github</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desktop </a:t>
            </a:r>
            <a:r>
              <a:rPr lang="zh-CN" altLang="zh-CN" dirty="0">
                <a:latin typeface="Microsoft YaHei" charset="-122"/>
                <a:ea typeface="Microsoft YaHei" charset="-122"/>
                <a:cs typeface="Microsoft YaHei" charset="-122"/>
              </a:rPr>
              <a:t>：配置管理工具</a:t>
            </a:r>
          </a:p>
          <a:p>
            <a:pPr indent="304800" algn="just">
              <a:spcAft>
                <a:spcPts val="0"/>
              </a:spcAft>
            </a:pPr>
            <a:r>
              <a:rPr lang="en-US" altLang="zh-CN" dirty="0" err="1">
                <a:latin typeface="Microsoft YaHei" charset="-122"/>
                <a:ea typeface="Microsoft YaHei" charset="-122"/>
                <a:cs typeface="Microsoft YaHei" charset="-122"/>
              </a:rPr>
              <a:t>ProcessOn</a:t>
            </a:r>
            <a:r>
              <a:rPr lang="en-US" altLang="zh-CN"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：在线</a:t>
            </a:r>
            <a:r>
              <a:rPr lang="en-US" altLang="zh-CN" dirty="0" err="1">
                <a:latin typeface="Microsoft YaHei" charset="-122"/>
                <a:ea typeface="Microsoft YaHei" charset="-122"/>
                <a:cs typeface="Microsoft YaHei" charset="-122"/>
              </a:rPr>
              <a:t>uml</a:t>
            </a:r>
            <a:r>
              <a:rPr lang="zh-CN" altLang="zh-CN" dirty="0">
                <a:latin typeface="Microsoft YaHei" charset="-122"/>
                <a:ea typeface="Microsoft YaHei" charset="-122"/>
                <a:cs typeface="Microsoft YaHei" charset="-122"/>
              </a:rPr>
              <a:t>建模工具</a:t>
            </a:r>
          </a:p>
          <a:p>
            <a:pPr indent="304800" algn="just">
              <a:spcAft>
                <a:spcPts val="0"/>
              </a:spcAft>
            </a:pPr>
            <a:r>
              <a:rPr lang="zh-CN" altLang="en-US" dirty="0" smtClean="0">
                <a:latin typeface="Microsoft YaHei" charset="-122"/>
                <a:ea typeface="Microsoft YaHei" charset="-122"/>
                <a:cs typeface="Microsoft YaHei" charset="-122"/>
              </a:rPr>
              <a:t>墨刀</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在线</a:t>
            </a:r>
            <a:r>
              <a:rPr lang="zh-CN" altLang="zh-CN" dirty="0" smtClean="0">
                <a:latin typeface="Microsoft YaHei" charset="-122"/>
                <a:ea typeface="Microsoft YaHei" charset="-122"/>
                <a:cs typeface="Microsoft YaHei" charset="-122"/>
              </a:rPr>
              <a:t>界面</a:t>
            </a:r>
            <a:r>
              <a:rPr lang="zh-CN" altLang="zh-CN" dirty="0">
                <a:latin typeface="Microsoft YaHei" charset="-122"/>
                <a:ea typeface="Microsoft YaHei" charset="-122"/>
                <a:cs typeface="Microsoft YaHei" charset="-122"/>
              </a:rPr>
              <a:t>原型制作工具 </a:t>
            </a:r>
          </a:p>
          <a:p>
            <a:pPr marL="304800">
              <a:spcAft>
                <a:spcPts val="0"/>
              </a:spcAft>
            </a:pPr>
            <a:r>
              <a:rPr lang="en-US" altLang="zh-CN" dirty="0" err="1">
                <a:latin typeface="Microsoft YaHei" charset="-122"/>
                <a:ea typeface="Microsoft YaHei" charset="-122"/>
                <a:cs typeface="Microsoft YaHei" charset="-122"/>
              </a:rPr>
              <a:t>Navicat</a:t>
            </a:r>
            <a:r>
              <a:rPr lang="en-US" altLang="zh-CN" dirty="0">
                <a:latin typeface="Microsoft YaHei" charset="-122"/>
                <a:ea typeface="Microsoft YaHei" charset="-122"/>
                <a:cs typeface="Microsoft YaHei" charset="-122"/>
              </a:rPr>
              <a:t> for MySQL:</a:t>
            </a:r>
            <a:r>
              <a:rPr lang="zh-CN" altLang="zh-CN" dirty="0">
                <a:latin typeface="Microsoft YaHei" charset="-122"/>
                <a:ea typeface="Microsoft YaHei" charset="-122"/>
                <a:cs typeface="Microsoft YaHei" charset="-122"/>
              </a:rPr>
              <a:t>数据库软件</a:t>
            </a:r>
          </a:p>
          <a:p>
            <a:pPr marL="304800">
              <a:spcAft>
                <a:spcPts val="0"/>
              </a:spcAft>
            </a:pPr>
            <a:r>
              <a:rPr lang="en-US" altLang="zh-CN" dirty="0">
                <a:latin typeface="Microsoft YaHei" charset="-122"/>
                <a:ea typeface="Microsoft YaHei" charset="-122"/>
                <a:cs typeface="Microsoft YaHei" charset="-122"/>
              </a:rPr>
              <a:t>PowerDesigner16</a:t>
            </a:r>
            <a:r>
              <a:rPr lang="zh-CN" altLang="zh-CN"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E-R</a:t>
            </a:r>
            <a:r>
              <a:rPr lang="zh-CN" altLang="zh-CN" dirty="0">
                <a:latin typeface="Microsoft YaHei" charset="-122"/>
                <a:ea typeface="Microsoft YaHei" charset="-122"/>
                <a:cs typeface="Microsoft YaHei" charset="-122"/>
              </a:rPr>
              <a:t>图绘制工具 </a:t>
            </a:r>
          </a:p>
          <a:p>
            <a:pPr marL="304800">
              <a:spcAft>
                <a:spcPts val="0"/>
              </a:spcAft>
            </a:pPr>
            <a:r>
              <a:rPr lang="en-US" altLang="zh-CN" dirty="0">
                <a:latin typeface="Microsoft YaHei" charset="-122"/>
                <a:ea typeface="Microsoft YaHei" charset="-122"/>
                <a:cs typeface="Microsoft YaHei" charset="-122"/>
              </a:rPr>
              <a:t>Photo shop 2017</a:t>
            </a:r>
            <a:r>
              <a:rPr lang="zh-CN" altLang="zh-CN" dirty="0">
                <a:latin typeface="Microsoft YaHei" charset="-122"/>
                <a:ea typeface="Microsoft YaHei" charset="-122"/>
                <a:cs typeface="Microsoft YaHei" charset="-122"/>
              </a:rPr>
              <a:t>：绘图工具 ，操作系统</a:t>
            </a:r>
            <a:r>
              <a:rPr lang="zh-CN" altLang="zh-CN" dirty="0" smtClean="0">
                <a:latin typeface="Microsoft YaHei" charset="-122"/>
                <a:ea typeface="Microsoft YaHei" charset="-122"/>
                <a:cs typeface="Microsoft YaHei" charset="-122"/>
              </a:rPr>
              <a:t>为</a:t>
            </a:r>
            <a:r>
              <a:rPr lang="en-US" altLang="zh-CN" dirty="0" smtClean="0">
                <a:latin typeface="Microsoft YaHei" charset="-122"/>
                <a:ea typeface="Microsoft YaHei" charset="-122"/>
                <a:cs typeface="Microsoft YaHei" charset="-122"/>
              </a:rPr>
              <a:t>Win10/</a:t>
            </a:r>
            <a:r>
              <a:rPr lang="en-US" altLang="zh-CN" dirty="0" err="1" smtClean="0">
                <a:latin typeface="Microsoft YaHei" charset="-122"/>
                <a:ea typeface="Microsoft YaHei" charset="-122"/>
                <a:cs typeface="Microsoft YaHei" charset="-122"/>
              </a:rPr>
              <a:t>macOS</a:t>
            </a:r>
            <a:r>
              <a:rPr lang="zh-CN" altLang="zh-CN" dirty="0" smtClean="0">
                <a:latin typeface="Microsoft YaHei" charset="-122"/>
                <a:ea typeface="Microsoft YaHei" charset="-122"/>
                <a:cs typeface="Microsoft YaHei" charset="-122"/>
              </a:rPr>
              <a:t>的</a:t>
            </a:r>
            <a:r>
              <a:rPr lang="en-US" altLang="zh-CN" dirty="0" smtClean="0">
                <a:latin typeface="Microsoft YaHei" charset="-122"/>
                <a:ea typeface="Microsoft YaHei" charset="-122"/>
                <a:cs typeface="Microsoft YaHei" charset="-122"/>
              </a:rPr>
              <a:t>PC</a:t>
            </a:r>
            <a:r>
              <a:rPr lang="zh-CN" altLang="en-US" dirty="0" smtClean="0">
                <a:latin typeface="Microsoft YaHei" charset="-122"/>
                <a:ea typeface="Microsoft YaHei" charset="-122"/>
                <a:cs typeface="Microsoft YaHei" charset="-122"/>
              </a:rPr>
              <a:t>或</a:t>
            </a:r>
            <a:r>
              <a:rPr lang="en-US" altLang="zh-CN" dirty="0" smtClean="0">
                <a:latin typeface="Microsoft YaHei" charset="-122"/>
                <a:ea typeface="Microsoft YaHei" charset="-122"/>
                <a:cs typeface="Microsoft YaHei" charset="-122"/>
              </a:rPr>
              <a:t>Mac</a:t>
            </a:r>
            <a:endParaRPr lang="zh-CN" altLang="zh-CN" dirty="0">
              <a:latin typeface="Microsoft YaHei" charset="-122"/>
              <a:ea typeface="Microsoft YaHei" charset="-122"/>
              <a:cs typeface="Microsoft YaHei" charset="-122"/>
            </a:endParaRPr>
          </a:p>
        </p:txBody>
      </p:sp>
      <p:sp>
        <p:nvSpPr>
          <p:cNvPr id="13" name="矩形 12"/>
          <p:cNvSpPr/>
          <p:nvPr/>
        </p:nvSpPr>
        <p:spPr>
          <a:xfrm>
            <a:off x="1642284" y="5412559"/>
            <a:ext cx="1107996" cy="358881"/>
          </a:xfrm>
          <a:prstGeom prst="rect">
            <a:avLst/>
          </a:prstGeom>
        </p:spPr>
        <p:txBody>
          <a:bodyPr wrap="none">
            <a:spAutoFit/>
          </a:bodyPr>
          <a:lstStyle/>
          <a:p>
            <a:pPr>
              <a:lnSpc>
                <a:spcPts val="2200"/>
              </a:lnSpc>
              <a:spcBef>
                <a:spcPts val="600"/>
              </a:spcBef>
              <a:spcAft>
                <a:spcPts val="600"/>
              </a:spcAft>
            </a:pPr>
            <a:r>
              <a:rPr lang="zh-CN" altLang="en-US" dirty="0" smtClean="0">
                <a:latin typeface="Microsoft YaHei" charset="-122"/>
                <a:ea typeface="Microsoft YaHei" charset="-122"/>
                <a:cs typeface="Microsoft YaHei" charset="-122"/>
              </a:rPr>
              <a:t>用户</a:t>
            </a:r>
            <a:r>
              <a:rPr lang="zh-CN" altLang="zh-CN" dirty="0" smtClean="0">
                <a:latin typeface="Microsoft YaHei" charset="-122"/>
                <a:ea typeface="Microsoft YaHei" charset="-122"/>
                <a:cs typeface="Microsoft YaHei" charset="-122"/>
              </a:rPr>
              <a:t>支持</a:t>
            </a:r>
            <a:endParaRPr lang="zh-CN" altLang="zh-CN" sz="2000" dirty="0">
              <a:effectLst/>
              <a:latin typeface="Microsoft YaHei" charset="-122"/>
              <a:ea typeface="Microsoft YaHei" charset="-122"/>
              <a:cs typeface="Microsoft YaHei" charset="-122"/>
            </a:endParaRPr>
          </a:p>
        </p:txBody>
      </p:sp>
      <p:sp>
        <p:nvSpPr>
          <p:cNvPr id="14" name="矩形 13"/>
          <p:cNvSpPr/>
          <p:nvPr/>
        </p:nvSpPr>
        <p:spPr>
          <a:xfrm>
            <a:off x="3766457" y="5412559"/>
            <a:ext cx="6096000" cy="646331"/>
          </a:xfrm>
          <a:prstGeom prst="rect">
            <a:avLst/>
          </a:prstGeom>
        </p:spPr>
        <p:txBody>
          <a:bodyPr>
            <a:spAutoFit/>
          </a:bodyPr>
          <a:lstStyle/>
          <a:p>
            <a:pPr indent="304800" algn="just">
              <a:spcAft>
                <a:spcPts val="0"/>
              </a:spcAft>
            </a:pPr>
            <a:r>
              <a:rPr lang="zh-CN" altLang="en-US" dirty="0" smtClean="0">
                <a:latin typeface="Microsoft YaHei" charset="-122"/>
                <a:ea typeface="Microsoft YaHei" charset="-122"/>
                <a:cs typeface="Microsoft YaHei" charset="-122"/>
              </a:rPr>
              <a:t>定期</a:t>
            </a:r>
            <a:r>
              <a:rPr lang="zh-CN" altLang="en-US" dirty="0">
                <a:latin typeface="Microsoft YaHei" charset="-122"/>
                <a:ea typeface="Microsoft YaHei" charset="-122"/>
                <a:cs typeface="Microsoft YaHei" charset="-122"/>
              </a:rPr>
              <a:t>请项目下达者杨枨老师，侯宏仑老师与其他用户</a:t>
            </a:r>
            <a:r>
              <a:rPr lang="zh-CN" altLang="en-US" dirty="0" smtClean="0">
                <a:latin typeface="Microsoft YaHei" charset="-122"/>
                <a:ea typeface="Microsoft YaHei" charset="-122"/>
                <a:cs typeface="Microsoft YaHei" charset="-122"/>
              </a:rPr>
              <a:t>代表</a:t>
            </a:r>
            <a:r>
              <a:rPr lang="zh-CN" altLang="en-US" dirty="0">
                <a:latin typeface="Microsoft YaHei" charset="-122"/>
                <a:ea typeface="Microsoft YaHei" charset="-122"/>
                <a:cs typeface="Microsoft YaHei" charset="-122"/>
              </a:rPr>
              <a:t>对原型界面进行评测，获取修改意见。</a:t>
            </a:r>
          </a:p>
        </p:txBody>
      </p:sp>
    </p:spTree>
    <p:extLst>
      <p:ext uri="{BB962C8B-B14F-4D97-AF65-F5344CB8AC3E}">
        <p14:creationId xmlns:p14="http://schemas.microsoft.com/office/powerpoint/2010/main" val="2103579068"/>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04</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范围管理计划</a:t>
                </a: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SCOPE MANAGEMENT PLAN</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sp>
        <p:nvSpPr>
          <p:cNvPr id="22" name="矩形 21"/>
          <p:cNvSpPr/>
          <p:nvPr/>
        </p:nvSpPr>
        <p:spPr>
          <a:xfrm>
            <a:off x="9395721" y="2963976"/>
            <a:ext cx="553357" cy="261610"/>
          </a:xfrm>
          <a:prstGeom prst="rect">
            <a:avLst/>
          </a:prstGeom>
        </p:spPr>
        <p:txBody>
          <a:bodyPr wrap="none">
            <a:spAutoFit/>
          </a:bodyPr>
          <a:lstStyle/>
          <a:p>
            <a:r>
              <a:rPr lang="en-US" altLang="zh-CN" sz="1100" b="1" smtClean="0">
                <a:latin typeface="微软雅黑" panose="020B0503020204020204" pitchFamily="34" charset="-122"/>
                <a:ea typeface="微软雅黑" panose="020B0503020204020204" pitchFamily="34" charset="-122"/>
              </a:rPr>
              <a:t>【2】</a:t>
            </a:r>
            <a:endParaRPr lang="zh-CN" altLang="en-US" sz="1100" dirty="0"/>
          </a:p>
        </p:txBody>
      </p:sp>
    </p:spTree>
    <p:extLst>
      <p:ext uri="{BB962C8B-B14F-4D97-AF65-F5344CB8AC3E}">
        <p14:creationId xmlns:p14="http://schemas.microsoft.com/office/powerpoint/2010/main" val="8301153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500"/>
                                        <p:tgtEl>
                                          <p:spTgt spid="1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范围管理计划</a:t>
            </a:r>
          </a:p>
        </p:txBody>
      </p:sp>
      <p:grpSp>
        <p:nvGrpSpPr>
          <p:cNvPr id="18435"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aphicFrame>
        <p:nvGraphicFramePr>
          <p:cNvPr id="12" name="表格 11"/>
          <p:cNvGraphicFramePr>
            <a:graphicFrameLocks noGrp="1"/>
          </p:cNvGraphicFramePr>
          <p:nvPr>
            <p:extLst>
              <p:ext uri="{D42A27DB-BD31-4B8C-83A1-F6EECF244321}">
                <p14:modId xmlns:p14="http://schemas.microsoft.com/office/powerpoint/2010/main" val="666588438"/>
              </p:ext>
            </p:extLst>
          </p:nvPr>
        </p:nvGraphicFramePr>
        <p:xfrm>
          <a:off x="1907627" y="1455274"/>
          <a:ext cx="7718833" cy="5118251"/>
        </p:xfrm>
        <a:graphic>
          <a:graphicData uri="http://schemas.openxmlformats.org/drawingml/2006/table">
            <a:tbl>
              <a:tblPr firstRow="1">
                <a:tableStyleId>{2D5ABB26-0587-4C30-8999-92F81FD0307C}</a:tableStyleId>
              </a:tblPr>
              <a:tblGrid>
                <a:gridCol w="7718833"/>
              </a:tblGrid>
              <a:tr h="1132038">
                <a:tc>
                  <a:txBody>
                    <a:bodyPr/>
                    <a:lstStyle/>
                    <a:p>
                      <a:pPr marL="0" algn="l" defTabSz="914400" rtl="0" eaLnBrk="1" latinLnBrk="0" hangingPunct="1">
                        <a:lnSpc>
                          <a:spcPct val="150000"/>
                        </a:lnSpc>
                        <a:spcAft>
                          <a:spcPts val="0"/>
                        </a:spcAft>
                      </a:pPr>
                      <a:r>
                        <a:rPr lang="zh-CN" altLang="en-US" sz="1600" kern="100" dirty="0" smtClean="0">
                          <a:solidFill>
                            <a:schemeClr val="tx1"/>
                          </a:solidFill>
                          <a:effectLst/>
                          <a:latin typeface="+mn-lt"/>
                          <a:ea typeface="+mn-ea"/>
                          <a:cs typeface="+mn-cs"/>
                        </a:rPr>
                        <a:t>项目名称：软件工程系列课程教学辅助网站的需求工程子项目</a:t>
                      </a:r>
                      <a:endParaRPr lang="en-US" altLang="zh-CN" sz="1600" kern="100" dirty="0" smtClean="0">
                        <a:solidFill>
                          <a:schemeClr val="tx1"/>
                        </a:solidFill>
                        <a:effectLst/>
                        <a:latin typeface="+mn-lt"/>
                        <a:ea typeface="+mn-ea"/>
                        <a:cs typeface="+mn-cs"/>
                      </a:endParaRPr>
                    </a:p>
                    <a:p>
                      <a:pPr marL="0" algn="l" defTabSz="914400" rtl="0" eaLnBrk="1" latinLnBrk="0" hangingPunct="1">
                        <a:lnSpc>
                          <a:spcPct val="150000"/>
                        </a:lnSpc>
                        <a:spcAft>
                          <a:spcPts val="0"/>
                        </a:spcAft>
                      </a:pPr>
                      <a:r>
                        <a:rPr lang="zh-CN" altLang="en-US" sz="1600" kern="100" dirty="0" smtClean="0">
                          <a:solidFill>
                            <a:schemeClr val="tx1"/>
                          </a:solidFill>
                          <a:effectLst/>
                          <a:latin typeface="+mn-lt"/>
                          <a:ea typeface="+mn-ea"/>
                          <a:cs typeface="+mn-cs"/>
                        </a:rPr>
                        <a:t>项目开始日期：</a:t>
                      </a:r>
                      <a:r>
                        <a:rPr lang="en-US" altLang="zh-CN" sz="1600" kern="100" dirty="0" smtClean="0">
                          <a:solidFill>
                            <a:schemeClr val="tx1"/>
                          </a:solidFill>
                          <a:effectLst/>
                          <a:latin typeface="+mn-lt"/>
                          <a:ea typeface="+mn-ea"/>
                          <a:cs typeface="+mn-cs"/>
                        </a:rPr>
                        <a:t>2018</a:t>
                      </a:r>
                      <a:r>
                        <a:rPr lang="zh-CN" altLang="en-US" sz="1600" kern="100" dirty="0" smtClean="0">
                          <a:solidFill>
                            <a:schemeClr val="tx1"/>
                          </a:solidFill>
                          <a:effectLst/>
                          <a:latin typeface="+mn-lt"/>
                          <a:ea typeface="+mn-ea"/>
                          <a:cs typeface="+mn-cs"/>
                        </a:rPr>
                        <a:t>年</a:t>
                      </a:r>
                      <a:r>
                        <a:rPr lang="en-US" altLang="zh-CN" sz="1600" kern="100" dirty="0" smtClean="0">
                          <a:solidFill>
                            <a:schemeClr val="tx1"/>
                          </a:solidFill>
                          <a:effectLst/>
                          <a:latin typeface="+mn-lt"/>
                          <a:ea typeface="+mn-ea"/>
                          <a:cs typeface="+mn-cs"/>
                        </a:rPr>
                        <a:t>9</a:t>
                      </a:r>
                      <a:r>
                        <a:rPr lang="zh-CN" altLang="en-US" sz="1600" kern="100" dirty="0" smtClean="0">
                          <a:solidFill>
                            <a:schemeClr val="tx1"/>
                          </a:solidFill>
                          <a:effectLst/>
                          <a:latin typeface="+mn-lt"/>
                          <a:ea typeface="+mn-ea"/>
                          <a:cs typeface="+mn-cs"/>
                        </a:rPr>
                        <a:t>月</a:t>
                      </a:r>
                      <a:r>
                        <a:rPr lang="en-US" altLang="zh-CN" sz="1600" kern="100" dirty="0" smtClean="0">
                          <a:solidFill>
                            <a:schemeClr val="tx1"/>
                          </a:solidFill>
                          <a:effectLst/>
                          <a:latin typeface="+mn-lt"/>
                          <a:ea typeface="+mn-ea"/>
                          <a:cs typeface="+mn-cs"/>
                        </a:rPr>
                        <a:t>21</a:t>
                      </a:r>
                      <a:r>
                        <a:rPr lang="zh-CN" altLang="en-US" sz="1600" kern="100" dirty="0" smtClean="0">
                          <a:solidFill>
                            <a:schemeClr val="tx1"/>
                          </a:solidFill>
                          <a:effectLst/>
                          <a:latin typeface="+mn-lt"/>
                          <a:ea typeface="+mn-ea"/>
                          <a:cs typeface="+mn-cs"/>
                        </a:rPr>
                        <a:t>日</a:t>
                      </a:r>
                      <a:r>
                        <a:rPr lang="en-US" altLang="zh-CN" sz="1600" kern="100" dirty="0" smtClean="0">
                          <a:solidFill>
                            <a:schemeClr val="tx1"/>
                          </a:solidFill>
                          <a:effectLst/>
                          <a:latin typeface="+mn-lt"/>
                          <a:ea typeface="+mn-ea"/>
                          <a:cs typeface="+mn-cs"/>
                        </a:rPr>
                        <a:t>	</a:t>
                      </a:r>
                      <a:r>
                        <a:rPr lang="zh-CN" altLang="en-US" sz="1600" kern="100" dirty="0" smtClean="0">
                          <a:solidFill>
                            <a:schemeClr val="tx1"/>
                          </a:solidFill>
                          <a:effectLst/>
                          <a:latin typeface="+mn-lt"/>
                          <a:ea typeface="+mn-ea"/>
                          <a:cs typeface="+mn-cs"/>
                        </a:rPr>
                        <a:t>项目完成日期：</a:t>
                      </a:r>
                      <a:r>
                        <a:rPr lang="en-US" altLang="zh-CN" sz="1600" kern="100" dirty="0" smtClean="0">
                          <a:solidFill>
                            <a:schemeClr val="tx1"/>
                          </a:solidFill>
                          <a:effectLst/>
                          <a:latin typeface="+mn-lt"/>
                          <a:ea typeface="+mn-ea"/>
                          <a:cs typeface="+mn-cs"/>
                        </a:rPr>
                        <a:t>2019</a:t>
                      </a:r>
                      <a:r>
                        <a:rPr lang="zh-CN" altLang="en-US" sz="1600" kern="100" dirty="0" smtClean="0">
                          <a:solidFill>
                            <a:schemeClr val="tx1"/>
                          </a:solidFill>
                          <a:effectLst/>
                          <a:latin typeface="+mn-lt"/>
                          <a:ea typeface="+mn-ea"/>
                          <a:cs typeface="+mn-cs"/>
                        </a:rPr>
                        <a:t>年</a:t>
                      </a:r>
                      <a:r>
                        <a:rPr lang="en-US" altLang="zh-CN" sz="1600" kern="100" dirty="0" smtClean="0">
                          <a:solidFill>
                            <a:schemeClr val="tx1"/>
                          </a:solidFill>
                          <a:effectLst/>
                          <a:latin typeface="+mn-lt"/>
                          <a:ea typeface="+mn-ea"/>
                          <a:cs typeface="+mn-cs"/>
                        </a:rPr>
                        <a:t>1</a:t>
                      </a:r>
                      <a:r>
                        <a:rPr lang="zh-CN" altLang="en-US" sz="1600" kern="100" dirty="0" smtClean="0">
                          <a:solidFill>
                            <a:schemeClr val="tx1"/>
                          </a:solidFill>
                          <a:effectLst/>
                          <a:latin typeface="+mn-lt"/>
                          <a:ea typeface="+mn-ea"/>
                          <a:cs typeface="+mn-cs"/>
                        </a:rPr>
                        <a:t>月</a:t>
                      </a:r>
                      <a:r>
                        <a:rPr lang="en-US" altLang="zh-CN" sz="1600" kern="100" dirty="0" smtClean="0">
                          <a:solidFill>
                            <a:schemeClr val="tx1"/>
                          </a:solidFill>
                          <a:effectLst/>
                          <a:latin typeface="+mn-lt"/>
                          <a:ea typeface="+mn-ea"/>
                          <a:cs typeface="+mn-cs"/>
                        </a:rPr>
                        <a:t>13</a:t>
                      </a:r>
                      <a:r>
                        <a:rPr lang="zh-CN" altLang="en-US" sz="1600" kern="100" dirty="0" smtClean="0">
                          <a:solidFill>
                            <a:schemeClr val="tx1"/>
                          </a:solidFill>
                          <a:effectLst/>
                          <a:latin typeface="+mn-lt"/>
                          <a:ea typeface="+mn-ea"/>
                          <a:cs typeface="+mn-cs"/>
                        </a:rPr>
                        <a:t>日</a:t>
                      </a:r>
                      <a:endParaRPr lang="en-US" altLang="zh-CN" sz="1600" kern="100" dirty="0" smtClean="0">
                        <a:solidFill>
                          <a:schemeClr val="tx1"/>
                        </a:solidFill>
                        <a:effectLst/>
                        <a:latin typeface="+mn-lt"/>
                        <a:ea typeface="+mn-ea"/>
                        <a:cs typeface="+mn-cs"/>
                      </a:endParaRPr>
                    </a:p>
                    <a:p>
                      <a:pPr>
                        <a:lnSpc>
                          <a:spcPct val="150000"/>
                        </a:lnSpc>
                        <a:spcAft>
                          <a:spcPts val="0"/>
                        </a:spcAft>
                      </a:pPr>
                      <a:r>
                        <a:rPr lang="zh-CN" altLang="en-US" sz="1600" kern="100" dirty="0" smtClean="0">
                          <a:solidFill>
                            <a:schemeClr val="tx1"/>
                          </a:solidFill>
                          <a:effectLst/>
                          <a:latin typeface="+mn-lt"/>
                          <a:ea typeface="+mn-ea"/>
                          <a:cs typeface="+mn-cs"/>
                        </a:rPr>
                        <a:t>产品的特性和需求：</a:t>
                      </a:r>
                      <a:endParaRPr lang="zh-CN" sz="1600" kern="100" dirty="0">
                        <a:solidFill>
                          <a:schemeClr val="tx1"/>
                        </a:solidFill>
                        <a:effectLst/>
                        <a:latin typeface="+mn-lt"/>
                        <a:ea typeface="+mn-ea"/>
                        <a:cs typeface="+mn-cs"/>
                      </a:endParaRPr>
                    </a:p>
                  </a:txBody>
                  <a:tcPr marL="68580" marR="68580" marT="0" marB="0">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065112">
                <a:tc>
                  <a:txBody>
                    <a:bodyPr/>
                    <a:lstStyle/>
                    <a:p>
                      <a:pPr lvl="0">
                        <a:lnSpc>
                          <a:spcPct val="150000"/>
                        </a:lnSpc>
                      </a:pPr>
                      <a:r>
                        <a:rPr lang="zh-CN" altLang="zh-CN" sz="1600" kern="100" dirty="0" smtClean="0">
                          <a:solidFill>
                            <a:schemeClr val="tx1"/>
                          </a:solidFill>
                          <a:effectLst/>
                          <a:latin typeface="+mn-lt"/>
                          <a:ea typeface="+mn-ea"/>
                          <a:cs typeface="+mn-cs"/>
                        </a:rPr>
                        <a:t>1.</a:t>
                      </a:r>
                      <a:r>
                        <a:rPr lang="zh-CN" altLang="zh-CN" sz="1600" b="1" kern="100" dirty="0" smtClean="0">
                          <a:solidFill>
                            <a:schemeClr val="tx1"/>
                          </a:solidFill>
                          <a:effectLst/>
                          <a:latin typeface="+mn-lt"/>
                          <a:ea typeface="+mn-ea"/>
                          <a:cs typeface="+mn-cs"/>
                        </a:rPr>
                        <a:t>信息发布</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教师消息发布栏用于老师发布作业点评、临时课程变更等通知</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最新信息公布老师最近的一些教学或外出交流的心得，以及网站一些最近更新信息的介绍。</a:t>
                      </a:r>
                      <a:endParaRPr lang="en-US" altLang="zh-CN" sz="1600" kern="100" dirty="0" smtClean="0">
                        <a:solidFill>
                          <a:schemeClr val="tx1"/>
                        </a:solidFill>
                        <a:effectLst/>
                        <a:latin typeface="+mn-lt"/>
                        <a:ea typeface="+mn-ea"/>
                        <a:cs typeface="+mn-cs"/>
                      </a:endParaRPr>
                    </a:p>
                    <a:p>
                      <a:pPr>
                        <a:lnSpc>
                          <a:spcPct val="150000"/>
                        </a:lnSpc>
                        <a:spcAft>
                          <a:spcPts val="0"/>
                        </a:spcAft>
                      </a:pPr>
                      <a:r>
                        <a:rPr lang="zh-CN" altLang="zh-CN" sz="1600" kern="100" dirty="0" smtClean="0">
                          <a:solidFill>
                            <a:schemeClr val="tx1"/>
                          </a:solidFill>
                          <a:effectLst/>
                          <a:latin typeface="+mn-lt"/>
                          <a:ea typeface="+mn-ea"/>
                          <a:cs typeface="+mn-cs"/>
                        </a:rPr>
                        <a:t>2.</a:t>
                      </a:r>
                      <a:r>
                        <a:rPr lang="zh-CN" altLang="zh-CN" sz="1600" b="1" kern="100" dirty="0" smtClean="0">
                          <a:solidFill>
                            <a:schemeClr val="tx1"/>
                          </a:solidFill>
                          <a:effectLst/>
                          <a:latin typeface="+mn-lt"/>
                          <a:ea typeface="+mn-ea"/>
                          <a:cs typeface="+mn-cs"/>
                        </a:rPr>
                        <a:t>资料下载</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课件、模板、参考资料、以往优秀作业、教学视频、音频资料下载，可以及时更新</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本班老师同学可以通过账号下载，其他用户可以在线浏览简化版课件。 </a:t>
                      </a:r>
                      <a:endParaRPr lang="en-US" altLang="zh-CN" sz="1600" kern="100" dirty="0" smtClean="0">
                        <a:solidFill>
                          <a:schemeClr val="tx1"/>
                        </a:solidFill>
                        <a:effectLst/>
                        <a:latin typeface="+mn-lt"/>
                        <a:ea typeface="+mn-ea"/>
                        <a:cs typeface="+mn-cs"/>
                      </a:endParaRPr>
                    </a:p>
                    <a:p>
                      <a:pPr lvl="0">
                        <a:lnSpc>
                          <a:spcPct val="150000"/>
                        </a:lnSpc>
                      </a:pPr>
                      <a:r>
                        <a:rPr lang="zh-CN" altLang="zh-CN" sz="1600" kern="100" dirty="0" smtClean="0">
                          <a:solidFill>
                            <a:schemeClr val="tx1"/>
                          </a:solidFill>
                          <a:effectLst/>
                          <a:latin typeface="+mn-lt"/>
                          <a:ea typeface="+mn-ea"/>
                          <a:cs typeface="+mn-cs"/>
                        </a:rPr>
                        <a:t>3.</a:t>
                      </a:r>
                      <a:r>
                        <a:rPr lang="zh-CN" altLang="zh-CN" sz="1600" b="1" kern="100" dirty="0" smtClean="0">
                          <a:solidFill>
                            <a:schemeClr val="tx1"/>
                          </a:solidFill>
                          <a:effectLst/>
                          <a:latin typeface="+mn-lt"/>
                          <a:ea typeface="+mn-ea"/>
                          <a:cs typeface="+mn-cs"/>
                        </a:rPr>
                        <a:t>交流互动</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提供专门的作业点评,作业完成情况跟踪的功能,对学生的作业,和课后作业讨论进行点评</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网站能提供让分组的各个团队能有团队内部的交流工具(如论坛，不同团队可以申请认证板块，非团队成员不能浏览使用，但希望教师可以进入各个板块进行一定的指导，而网站管理人员也可管理认证板块)</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网站能提供一定资料共享功能(如论坛有上传下载附件功能、但对附件大小有限制，不得大于2M)</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网站允许游客可以针对网站内容留言(如提供留言板的功能，留言者有EMAIL可选项，用于信息反馈)。</a:t>
                      </a: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zh-CN" sz="1600" kern="100" dirty="0" smtClean="0">
                        <a:solidFill>
                          <a:schemeClr val="tx1"/>
                        </a:solidFill>
                        <a:effectLst/>
                        <a:latin typeface="+mn-lt"/>
                        <a:ea typeface="+mn-ea"/>
                        <a:cs typeface="+mn-cs"/>
                      </a:endParaRPr>
                    </a:p>
                  </a:txBody>
                  <a:tcPr marL="68580" marR="68580"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矩形 3"/>
          <p:cNvSpPr/>
          <p:nvPr/>
        </p:nvSpPr>
        <p:spPr>
          <a:xfrm>
            <a:off x="4632868" y="707585"/>
            <a:ext cx="2262158" cy="369332"/>
          </a:xfrm>
          <a:prstGeom prst="rect">
            <a:avLst/>
          </a:prstGeom>
        </p:spPr>
        <p:txBody>
          <a:bodyPr wrap="none">
            <a:spAutoFit/>
          </a:bodyPr>
          <a:lstStyle/>
          <a:p>
            <a:r>
              <a:rPr kumimoji="1" lang="zh-CN" altLang="en-US" b="1" dirty="0" smtClean="0">
                <a:latin typeface="Microsoft YaHei" charset="-122"/>
                <a:ea typeface="Microsoft YaHei" charset="-122"/>
                <a:cs typeface="Microsoft YaHei" charset="-122"/>
              </a:rPr>
              <a:t>范围说明书（草稿）</a:t>
            </a:r>
            <a:endParaRPr kumimoji="1" lang="zh-CN" altLang="en-US"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94328293"/>
      </p:ext>
    </p:extLst>
  </p:cSld>
  <p:clrMapOvr>
    <a:masterClrMapping/>
  </p:clrMapOvr>
  <p:transition spd="med">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218" y="81606"/>
            <a:ext cx="3374344" cy="6683797"/>
          </a:xfrm>
          <a:prstGeom prst="rect">
            <a:avLst/>
          </a:prstGeom>
        </p:spPr>
      </p:pic>
      <p:sp>
        <p:nvSpPr>
          <p:cNvPr id="35" name="文本框 34">
            <a:extLst>
              <a:ext uri="{FF2B5EF4-FFF2-40B4-BE49-F238E27FC236}">
                <a16:creationId xmlns:a16="http://schemas.microsoft.com/office/drawing/2014/main" xmlns="" id="{650AABB2-42CF-4449-9294-842C3B5611F8}"/>
              </a:ext>
            </a:extLst>
          </p:cNvPr>
          <p:cNvSpPr txBox="1">
            <a:spLocks noChangeArrowheads="1"/>
          </p:cNvSpPr>
          <p:nvPr/>
        </p:nvSpPr>
        <p:spPr bwMode="auto">
          <a:xfrm>
            <a:off x="8691867" y="610510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详见工作分解结构图</a:t>
            </a:r>
            <a:endParaRPr lang="en-US" altLang="zh-CN" sz="2400" b="1" dirty="0" smtClean="0">
              <a:solidFill>
                <a:srgbClr val="F77258"/>
              </a:solidFill>
              <a:latin typeface="微软雅黑" panose="020B0503020204020204" pitchFamily="34" charset="-122"/>
              <a:ea typeface="微软雅黑" panose="020B0503020204020204" pitchFamily="34" charset="-122"/>
            </a:endParaRPr>
          </a:p>
        </p:txBody>
      </p:sp>
      <p:sp>
        <p:nvSpPr>
          <p:cNvPr id="2" name="矩形 1"/>
          <p:cNvSpPr/>
          <p:nvPr/>
        </p:nvSpPr>
        <p:spPr>
          <a:xfrm>
            <a:off x="1296547" y="1719361"/>
            <a:ext cx="6096000" cy="923330"/>
          </a:xfrm>
          <a:prstGeom prst="rect">
            <a:avLst/>
          </a:prstGeom>
        </p:spPr>
        <p:txBody>
          <a:bodyPr>
            <a:spAutoFit/>
          </a:bodyPr>
          <a:lstStyle/>
          <a:p>
            <a:pPr>
              <a:lnSpc>
                <a:spcPct val="150000"/>
              </a:lnSpc>
              <a:spcAft>
                <a:spcPts val="0"/>
              </a:spcAft>
            </a:pPr>
            <a:r>
              <a:rPr lang="zh-CN" altLang="zh-CN" dirty="0" smtClean="0">
                <a:latin typeface="Microsoft YaHei" charset="-122"/>
                <a:ea typeface="Microsoft YaHei" charset="-122"/>
                <a:cs typeface="Microsoft YaHei" charset="-122"/>
              </a:rPr>
              <a:t>对于</a:t>
            </a:r>
            <a:r>
              <a:rPr lang="zh-CN" altLang="zh-CN" dirty="0">
                <a:latin typeface="Microsoft YaHei" charset="-122"/>
                <a:ea typeface="Microsoft YaHei" charset="-122"/>
                <a:cs typeface="Microsoft YaHei" charset="-122"/>
              </a:rPr>
              <a:t>网站的需求工程</a:t>
            </a:r>
            <a:r>
              <a:rPr lang="zh-CN" altLang="zh-CN" dirty="0" smtClean="0">
                <a:latin typeface="Microsoft YaHei" charset="-122"/>
                <a:ea typeface="Microsoft YaHei" charset="-122"/>
                <a:cs typeface="Microsoft YaHei" charset="-122"/>
              </a:rPr>
              <a:t>分为五</a:t>
            </a:r>
            <a:r>
              <a:rPr lang="zh-CN" altLang="zh-CN" dirty="0">
                <a:latin typeface="Microsoft YaHei" charset="-122"/>
                <a:ea typeface="Microsoft YaHei" charset="-122"/>
                <a:cs typeface="Microsoft YaHei" charset="-122"/>
              </a:rPr>
              <a:t>个</a:t>
            </a:r>
            <a:r>
              <a:rPr lang="zh-CN" altLang="zh-CN" dirty="0" smtClean="0">
                <a:latin typeface="Microsoft YaHei" charset="-122"/>
                <a:ea typeface="Microsoft YaHei" charset="-122"/>
                <a:cs typeface="Microsoft YaHei" charset="-122"/>
              </a:rPr>
              <a:t>阶段</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a:lnSpc>
                <a:spcPct val="150000"/>
              </a:lnSpc>
              <a:spcAft>
                <a:spcPts val="0"/>
              </a:spcAft>
            </a:pP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en-US" altLang="zh-CN" dirty="0">
                <a:latin typeface="Microsoft YaHei" charset="-122"/>
                <a:ea typeface="Microsoft YaHei" charset="-122"/>
                <a:cs typeface="Microsoft YaHei" charset="-122"/>
              </a:rPr>
              <a:t> </a:t>
            </a:r>
            <a:endParaRPr lang="zh-CN" altLang="zh-CN" dirty="0">
              <a:latin typeface="Microsoft YaHei" charset="-122"/>
              <a:ea typeface="Microsoft YaHei" charset="-122"/>
              <a:cs typeface="Microsoft YaHei" charset="-122"/>
            </a:endParaRPr>
          </a:p>
        </p:txBody>
      </p:sp>
      <p:sp>
        <p:nvSpPr>
          <p:cNvPr id="18434"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范围管理计划</a:t>
            </a:r>
          </a:p>
        </p:txBody>
      </p:sp>
      <p:grpSp>
        <p:nvGrpSpPr>
          <p:cNvPr id="18435"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 name="矩形 3"/>
          <p:cNvSpPr/>
          <p:nvPr/>
        </p:nvSpPr>
        <p:spPr>
          <a:xfrm>
            <a:off x="2773363" y="2578579"/>
            <a:ext cx="6096000" cy="2400657"/>
          </a:xfrm>
          <a:prstGeom prst="rect">
            <a:avLst/>
          </a:prstGeom>
        </p:spPr>
        <p:txBody>
          <a:bodyPr>
            <a:spAutoFit/>
          </a:bodyPr>
          <a:lstStyle/>
          <a:p>
            <a:pPr marL="342900" indent="-342900">
              <a:lnSpc>
                <a:spcPct val="150000"/>
              </a:lnSpc>
              <a:spcAft>
                <a:spcPts val="0"/>
              </a:spcAft>
              <a:buFont typeface="Arial" charset="0"/>
              <a:buChar char="•"/>
            </a:pPr>
            <a:r>
              <a:rPr lang="zh-CN" altLang="zh-CN" sz="2000" dirty="0" smtClean="0">
                <a:latin typeface="Microsoft YaHei" charset="-122"/>
                <a:ea typeface="Microsoft YaHei" charset="-122"/>
                <a:cs typeface="Microsoft YaHei" charset="-122"/>
              </a:rPr>
              <a:t>项目启动</a:t>
            </a:r>
            <a:endParaRPr lang="en-US" altLang="zh-CN" sz="2000" dirty="0" smtClean="0">
              <a:latin typeface="Microsoft YaHei" charset="-122"/>
              <a:ea typeface="Microsoft YaHei" charset="-122"/>
              <a:cs typeface="Microsoft YaHei" charset="-122"/>
            </a:endParaRPr>
          </a:p>
          <a:p>
            <a:pPr marL="342900" indent="-342900">
              <a:lnSpc>
                <a:spcPct val="150000"/>
              </a:lnSpc>
              <a:spcAft>
                <a:spcPts val="0"/>
              </a:spcAft>
              <a:buFont typeface="Arial" charset="0"/>
              <a:buChar char="•"/>
            </a:pPr>
            <a:r>
              <a:rPr lang="zh-CN" altLang="zh-CN" sz="2000" dirty="0" smtClean="0">
                <a:latin typeface="Microsoft YaHei" charset="-122"/>
                <a:ea typeface="Microsoft YaHei" charset="-122"/>
                <a:cs typeface="Microsoft YaHei" charset="-122"/>
              </a:rPr>
              <a:t>项目</a:t>
            </a:r>
            <a:r>
              <a:rPr lang="zh-CN" altLang="zh-CN" sz="2000" dirty="0">
                <a:latin typeface="Microsoft YaHei" charset="-122"/>
                <a:ea typeface="Microsoft YaHei" charset="-122"/>
                <a:cs typeface="Microsoft YaHei" charset="-122"/>
              </a:rPr>
              <a:t>计划</a:t>
            </a:r>
            <a:endParaRPr lang="en-US" altLang="zh-CN" sz="2000" dirty="0">
              <a:latin typeface="Microsoft YaHei" charset="-122"/>
              <a:ea typeface="Microsoft YaHei" charset="-122"/>
              <a:cs typeface="Microsoft YaHei" charset="-122"/>
            </a:endParaRPr>
          </a:p>
          <a:p>
            <a:pPr marL="342900" indent="-342900">
              <a:lnSpc>
                <a:spcPct val="150000"/>
              </a:lnSpc>
              <a:spcAft>
                <a:spcPts val="0"/>
              </a:spcAft>
              <a:buFont typeface="Arial" charset="0"/>
              <a:buChar char="•"/>
            </a:pPr>
            <a:r>
              <a:rPr lang="zh-CN" altLang="zh-CN" sz="2000" dirty="0" smtClean="0">
                <a:latin typeface="Microsoft YaHei" charset="-122"/>
                <a:ea typeface="Microsoft YaHei" charset="-122"/>
                <a:cs typeface="Microsoft YaHei" charset="-122"/>
              </a:rPr>
              <a:t>项目</a:t>
            </a:r>
            <a:r>
              <a:rPr lang="zh-CN" altLang="zh-CN" sz="2000" dirty="0">
                <a:latin typeface="Microsoft YaHei" charset="-122"/>
                <a:ea typeface="Microsoft YaHei" charset="-122"/>
                <a:cs typeface="Microsoft YaHei" charset="-122"/>
              </a:rPr>
              <a:t>执行</a:t>
            </a:r>
            <a:endParaRPr lang="en-US" altLang="zh-CN" sz="2000" dirty="0">
              <a:latin typeface="Microsoft YaHei" charset="-122"/>
              <a:ea typeface="Microsoft YaHei" charset="-122"/>
              <a:cs typeface="Microsoft YaHei" charset="-122"/>
            </a:endParaRPr>
          </a:p>
          <a:p>
            <a:pPr marL="342900" indent="-342900">
              <a:lnSpc>
                <a:spcPct val="150000"/>
              </a:lnSpc>
              <a:spcAft>
                <a:spcPts val="0"/>
              </a:spcAft>
              <a:buFont typeface="Arial" charset="0"/>
              <a:buChar char="•"/>
            </a:pPr>
            <a:r>
              <a:rPr lang="zh-CN" altLang="zh-CN" sz="2000" dirty="0" smtClean="0">
                <a:latin typeface="Microsoft YaHei" charset="-122"/>
                <a:ea typeface="Microsoft YaHei" charset="-122"/>
                <a:cs typeface="Microsoft YaHei" charset="-122"/>
              </a:rPr>
              <a:t>项目</a:t>
            </a:r>
            <a:r>
              <a:rPr lang="zh-CN" altLang="zh-CN" sz="2000" dirty="0">
                <a:latin typeface="Microsoft YaHei" charset="-122"/>
                <a:ea typeface="Microsoft YaHei" charset="-122"/>
                <a:cs typeface="Microsoft YaHei" charset="-122"/>
              </a:rPr>
              <a:t>控制</a:t>
            </a:r>
            <a:endParaRPr lang="en-US" altLang="zh-CN" sz="2000" dirty="0">
              <a:latin typeface="Microsoft YaHei" charset="-122"/>
              <a:ea typeface="Microsoft YaHei" charset="-122"/>
              <a:cs typeface="Microsoft YaHei" charset="-122"/>
            </a:endParaRPr>
          </a:p>
          <a:p>
            <a:pPr marL="342900" indent="-342900">
              <a:lnSpc>
                <a:spcPct val="150000"/>
              </a:lnSpc>
              <a:spcAft>
                <a:spcPts val="0"/>
              </a:spcAft>
              <a:buFont typeface="Arial" charset="0"/>
              <a:buChar char="•"/>
            </a:pPr>
            <a:r>
              <a:rPr lang="zh-CN" altLang="zh-CN" sz="2000" dirty="0" smtClean="0">
                <a:latin typeface="Microsoft YaHei" charset="-122"/>
                <a:ea typeface="Microsoft YaHei" charset="-122"/>
                <a:cs typeface="Microsoft YaHei" charset="-122"/>
              </a:rPr>
              <a:t>项目收尾</a:t>
            </a:r>
            <a:endParaRPr lang="zh-CN" altLang="zh-CN"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49602371"/>
      </p:ext>
    </p:extLst>
  </p:cSld>
  <p:clrMapOvr>
    <a:masterClrMapping/>
  </p:clrMapOvr>
  <p:transition spd="med">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范围管理计划</a:t>
            </a:r>
          </a:p>
        </p:txBody>
      </p:sp>
      <p:grpSp>
        <p:nvGrpSpPr>
          <p:cNvPr id="18435"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81" name="组合 8">
            <a:extLst>
              <a:ext uri="{FF2B5EF4-FFF2-40B4-BE49-F238E27FC236}">
                <a16:creationId xmlns:a16="http://schemas.microsoft.com/office/drawing/2014/main" xmlns="" id="{6B5A4991-7FBC-4D78-BA47-7AF00AFB6981}"/>
              </a:ext>
            </a:extLst>
          </p:cNvPr>
          <p:cNvGrpSpPr/>
          <p:nvPr/>
        </p:nvGrpSpPr>
        <p:grpSpPr bwMode="auto">
          <a:xfrm>
            <a:off x="1119827" y="1435423"/>
            <a:ext cx="3083932" cy="4011497"/>
            <a:chOff x="1667100" y="2535735"/>
            <a:chExt cx="3084044" cy="4011293"/>
          </a:xfrm>
        </p:grpSpPr>
        <p:sp>
          <p:nvSpPr>
            <p:cNvPr id="82" name="TextBox 9">
              <a:extLst>
                <a:ext uri="{FF2B5EF4-FFF2-40B4-BE49-F238E27FC236}">
                  <a16:creationId xmlns:a16="http://schemas.microsoft.com/office/drawing/2014/main" xmlns="" id="{4E3BB102-ECA9-43E0-8D3B-3355F0BAF39D}"/>
                </a:ext>
              </a:extLst>
            </p:cNvPr>
            <p:cNvSpPr txBox="1">
              <a:spLocks noChangeArrowheads="1"/>
            </p:cNvSpPr>
            <p:nvPr/>
          </p:nvSpPr>
          <p:spPr bwMode="auto">
            <a:xfrm>
              <a:off x="1667100" y="2535735"/>
              <a:ext cx="1285976" cy="400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r" fontAlgn="base">
                <a:spcBef>
                  <a:spcPct val="0"/>
                </a:spcBef>
                <a:spcAft>
                  <a:spcPct val="0"/>
                </a:spcAft>
                <a:defRPr/>
              </a:pPr>
              <a:r>
                <a:rPr lang="zh-CN" altLang="en-US" sz="2000" dirty="0">
                  <a:solidFill>
                    <a:srgbClr val="FF0000"/>
                  </a:solidFill>
                  <a:latin typeface="Microsoft YaHei" charset="-122"/>
                  <a:ea typeface="Microsoft YaHei" charset="-122"/>
                  <a:cs typeface="Microsoft YaHei" charset="-122"/>
                </a:rPr>
                <a:t>需求获取 </a:t>
              </a:r>
              <a:endParaRPr kumimoji="0" lang="id-ID" altLang="zh-CN" sz="2000" u="none" strike="noStrike" kern="1200" cap="none" spc="0" normalizeH="0" baseline="0" noProof="0" dirty="0">
                <a:ln>
                  <a:noFill/>
                </a:ln>
                <a:solidFill>
                  <a:srgbClr val="FF0000"/>
                </a:solidFill>
                <a:effectLst/>
                <a:uLnTx/>
                <a:uFillTx/>
                <a:latin typeface="Microsoft YaHei" charset="-122"/>
                <a:ea typeface="Microsoft YaHei" charset="-122"/>
                <a:cs typeface="Microsoft YaHei" charset="-122"/>
              </a:endParaRPr>
            </a:p>
          </p:txBody>
        </p:sp>
        <p:sp>
          <p:nvSpPr>
            <p:cNvPr id="83" name="Rectangle 10">
              <a:extLst>
                <a:ext uri="{FF2B5EF4-FFF2-40B4-BE49-F238E27FC236}">
                  <a16:creationId xmlns:a16="http://schemas.microsoft.com/office/drawing/2014/main" xmlns="" id="{C16B7589-0293-4A04-BB6B-E59740C38B56}"/>
                </a:ext>
              </a:extLst>
            </p:cNvPr>
            <p:cNvSpPr>
              <a:spLocks noChangeArrowheads="1"/>
            </p:cNvSpPr>
            <p:nvPr/>
          </p:nvSpPr>
          <p:spPr bwMode="auto">
            <a:xfrm>
              <a:off x="1995144" y="2576912"/>
              <a:ext cx="2756000" cy="397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en-US" dirty="0">
                  <a:latin typeface="Microsoft YaHei" charset="-122"/>
                  <a:ea typeface="Microsoft YaHei" charset="-122"/>
                  <a:cs typeface="Microsoft YaHei" charset="-122"/>
                </a:rPr>
                <a:t>定义愿景和范围</a:t>
              </a:r>
            </a:p>
            <a:p>
              <a:pPr algn="r"/>
              <a:r>
                <a:rPr lang="zh-CN" altLang="en-US" dirty="0">
                  <a:latin typeface="Microsoft YaHei" charset="-122"/>
                  <a:ea typeface="Microsoft YaHei" charset="-122"/>
                  <a:cs typeface="Microsoft YaHei" charset="-122"/>
                </a:rPr>
                <a:t>识别用户群</a:t>
              </a:r>
            </a:p>
            <a:p>
              <a:pPr algn="r"/>
              <a:r>
                <a:rPr lang="zh-CN" altLang="en-US" dirty="0">
                  <a:latin typeface="Microsoft YaHei" charset="-122"/>
                  <a:ea typeface="Microsoft YaHei" charset="-122"/>
                  <a:cs typeface="Microsoft YaHei" charset="-122"/>
                </a:rPr>
                <a:t>选择产品代言人</a:t>
              </a:r>
            </a:p>
            <a:p>
              <a:pPr algn="r"/>
              <a:r>
                <a:rPr lang="zh-CN" altLang="en-US" dirty="0">
                  <a:latin typeface="Microsoft YaHei" charset="-122"/>
                  <a:ea typeface="Microsoft YaHei" charset="-122"/>
                  <a:cs typeface="Microsoft YaHei" charset="-122"/>
                </a:rPr>
                <a:t>组织焦点小组</a:t>
              </a:r>
            </a:p>
            <a:p>
              <a:pPr algn="r"/>
              <a:r>
                <a:rPr lang="zh-CN" altLang="en-US" dirty="0">
                  <a:latin typeface="Microsoft YaHei" charset="-122"/>
                  <a:ea typeface="Microsoft YaHei" charset="-122"/>
                  <a:cs typeface="Microsoft YaHei" charset="-122"/>
                </a:rPr>
                <a:t>识别用户需求</a:t>
              </a:r>
            </a:p>
            <a:p>
              <a:pPr algn="r"/>
              <a:r>
                <a:rPr lang="zh-CN" altLang="en-US" dirty="0">
                  <a:latin typeface="Microsoft YaHei" charset="-122"/>
                  <a:ea typeface="Microsoft YaHei" charset="-122"/>
                  <a:cs typeface="Microsoft YaHei" charset="-122"/>
                </a:rPr>
                <a:t>识别系统事件和响应</a:t>
              </a:r>
            </a:p>
            <a:p>
              <a:pPr algn="r"/>
              <a:r>
                <a:rPr lang="zh-CN" altLang="en-US" dirty="0">
                  <a:latin typeface="Microsoft YaHei" charset="-122"/>
                  <a:ea typeface="Microsoft YaHei" charset="-122"/>
                  <a:cs typeface="Microsoft YaHei" charset="-122"/>
                </a:rPr>
                <a:t>需求获取访谈</a:t>
              </a:r>
            </a:p>
            <a:p>
              <a:pPr algn="r"/>
              <a:r>
                <a:rPr lang="zh-CN" altLang="en-US" dirty="0">
                  <a:latin typeface="Microsoft YaHei" charset="-122"/>
                  <a:ea typeface="Microsoft YaHei" charset="-122"/>
                  <a:cs typeface="Microsoft YaHei" charset="-122"/>
                </a:rPr>
                <a:t>举行引导式需求获取访谈会</a:t>
              </a:r>
            </a:p>
            <a:p>
              <a:pPr algn="r"/>
              <a:r>
                <a:rPr lang="zh-CN" altLang="en-US" dirty="0">
                  <a:latin typeface="Microsoft YaHei" charset="-122"/>
                  <a:ea typeface="Microsoft YaHei" charset="-122"/>
                  <a:cs typeface="Microsoft YaHei" charset="-122"/>
                </a:rPr>
                <a:t>观察用户如何完成工作</a:t>
              </a:r>
            </a:p>
            <a:p>
              <a:pPr algn="r"/>
              <a:r>
                <a:rPr lang="zh-CN" altLang="en-US" dirty="0">
                  <a:latin typeface="Microsoft YaHei" charset="-122"/>
                  <a:ea typeface="Microsoft YaHei" charset="-122"/>
                  <a:cs typeface="Microsoft YaHei" charset="-122"/>
                </a:rPr>
                <a:t>发放问卷调查</a:t>
              </a:r>
            </a:p>
            <a:p>
              <a:pPr algn="r"/>
              <a:r>
                <a:rPr lang="zh-CN" altLang="en-US" dirty="0">
                  <a:latin typeface="Microsoft YaHei" charset="-122"/>
                  <a:ea typeface="Microsoft YaHei" charset="-122"/>
                  <a:cs typeface="Microsoft YaHei" charset="-122"/>
                </a:rPr>
                <a:t>分析文档</a:t>
              </a:r>
            </a:p>
            <a:p>
              <a:pPr algn="r"/>
              <a:r>
                <a:rPr lang="zh-CN" altLang="en-US" dirty="0">
                  <a:latin typeface="Microsoft YaHei" charset="-122"/>
                  <a:ea typeface="Microsoft YaHei" charset="-122"/>
                  <a:cs typeface="Microsoft YaHei" charset="-122"/>
                </a:rPr>
                <a:t>检查问题报告</a:t>
              </a:r>
            </a:p>
            <a:p>
              <a:pPr algn="r"/>
              <a:r>
                <a:rPr lang="zh-CN" altLang="en-US" dirty="0">
                  <a:latin typeface="Microsoft YaHei" charset="-122"/>
                  <a:ea typeface="Microsoft YaHei" charset="-122"/>
                  <a:cs typeface="Microsoft YaHei" charset="-122"/>
                </a:rPr>
                <a:t>重用已有的需求 </a:t>
              </a:r>
              <a:endParaRPr kumimoji="0" lang="en-US" altLang="zh-CN" sz="1400" u="none" strike="noStrike" kern="1200" cap="none" spc="0" normalizeH="0" baseline="0" noProof="0" dirty="0">
                <a:ln>
                  <a:noFill/>
                </a:ln>
                <a:solidFill>
                  <a:srgbClr val="262626"/>
                </a:solidFill>
                <a:effectLst/>
                <a:uLnTx/>
                <a:uFillTx/>
                <a:latin typeface="Microsoft YaHei" charset="-122"/>
                <a:ea typeface="Microsoft YaHei" charset="-122"/>
                <a:cs typeface="Microsoft YaHei" charset="-122"/>
              </a:endParaRPr>
            </a:p>
          </p:txBody>
        </p:sp>
      </p:grpSp>
      <p:sp>
        <p:nvSpPr>
          <p:cNvPr id="90" name="Freeform 3">
            <a:extLst>
              <a:ext uri="{FF2B5EF4-FFF2-40B4-BE49-F238E27FC236}">
                <a16:creationId xmlns:a16="http://schemas.microsoft.com/office/drawing/2014/main" xmlns="" id="{97148BAA-1DDE-44E2-8795-1D451DE3C530}"/>
              </a:ext>
            </a:extLst>
          </p:cNvPr>
          <p:cNvSpPr>
            <a:spLocks noEditPoints="1"/>
          </p:cNvSpPr>
          <p:nvPr/>
        </p:nvSpPr>
        <p:spPr bwMode="auto">
          <a:xfrm>
            <a:off x="6059488" y="2497138"/>
            <a:ext cx="1771650" cy="1768475"/>
          </a:xfrm>
          <a:custGeom>
            <a:avLst/>
            <a:gdLst>
              <a:gd name="T0" fmla="*/ 2147483647 w 360"/>
              <a:gd name="T1" fmla="*/ 2147483647 h 360"/>
              <a:gd name="T2" fmla="*/ 2147483647 w 360"/>
              <a:gd name="T3" fmla="*/ 2147483647 h 360"/>
              <a:gd name="T4" fmla="*/ 2147483647 w 360"/>
              <a:gd name="T5" fmla="*/ 2147483647 h 360"/>
              <a:gd name="T6" fmla="*/ 2147483647 w 360"/>
              <a:gd name="T7" fmla="*/ 2147483647 h 360"/>
              <a:gd name="T8" fmla="*/ 2147483647 w 360"/>
              <a:gd name="T9" fmla="*/ 2147483647 h 360"/>
              <a:gd name="T10" fmla="*/ 2147483647 w 360"/>
              <a:gd name="T11" fmla="*/ 2147483647 h 360"/>
              <a:gd name="T12" fmla="*/ 2147483647 w 360"/>
              <a:gd name="T13" fmla="*/ 2147483647 h 360"/>
              <a:gd name="T14" fmla="*/ 2147483647 w 360"/>
              <a:gd name="T15" fmla="*/ 2147483647 h 360"/>
              <a:gd name="T16" fmla="*/ 2147483647 w 360"/>
              <a:gd name="T17" fmla="*/ 2147483647 h 360"/>
              <a:gd name="T18" fmla="*/ 2147483647 w 360"/>
              <a:gd name="T19" fmla="*/ 2147483647 h 360"/>
              <a:gd name="T20" fmla="*/ 2147483647 w 360"/>
              <a:gd name="T21" fmla="*/ 2147483647 h 360"/>
              <a:gd name="T22" fmla="*/ 2147483647 w 360"/>
              <a:gd name="T23" fmla="*/ 2147483647 h 360"/>
              <a:gd name="T24" fmla="*/ 2147483647 w 360"/>
              <a:gd name="T25" fmla="*/ 2147483647 h 360"/>
              <a:gd name="T26" fmla="*/ 2147483647 w 360"/>
              <a:gd name="T27" fmla="*/ 2147483647 h 360"/>
              <a:gd name="T28" fmla="*/ 2147483647 w 360"/>
              <a:gd name="T29" fmla="*/ 2147483647 h 360"/>
              <a:gd name="T30" fmla="*/ 2147483647 w 360"/>
              <a:gd name="T31" fmla="*/ 2147483647 h 360"/>
              <a:gd name="T32" fmla="*/ 2147483647 w 360"/>
              <a:gd name="T33" fmla="*/ 2147483647 h 360"/>
              <a:gd name="T34" fmla="*/ 2147483647 w 360"/>
              <a:gd name="T35" fmla="*/ 2147483647 h 360"/>
              <a:gd name="T36" fmla="*/ 2147483647 w 360"/>
              <a:gd name="T37" fmla="*/ 2147483647 h 360"/>
              <a:gd name="T38" fmla="*/ 2147483647 w 360"/>
              <a:gd name="T39" fmla="*/ 2147483647 h 360"/>
              <a:gd name="T40" fmla="*/ 2147483647 w 360"/>
              <a:gd name="T41" fmla="*/ 2147483647 h 360"/>
              <a:gd name="T42" fmla="*/ 2147483647 w 360"/>
              <a:gd name="T43" fmla="*/ 2147483647 h 360"/>
              <a:gd name="T44" fmla="*/ 2147483647 w 360"/>
              <a:gd name="T45" fmla="*/ 2147483647 h 360"/>
              <a:gd name="T46" fmla="*/ 2147483647 w 360"/>
              <a:gd name="T47" fmla="*/ 2147483647 h 360"/>
              <a:gd name="T48" fmla="*/ 2147483647 w 360"/>
              <a:gd name="T49" fmla="*/ 2147483647 h 360"/>
              <a:gd name="T50" fmla="*/ 2147483647 w 360"/>
              <a:gd name="T51" fmla="*/ 2147483647 h 360"/>
              <a:gd name="T52" fmla="*/ 2147483647 w 360"/>
              <a:gd name="T53" fmla="*/ 2147483647 h 360"/>
              <a:gd name="T54" fmla="*/ 2147483647 w 360"/>
              <a:gd name="T55" fmla="*/ 2147483647 h 360"/>
              <a:gd name="T56" fmla="*/ 2147483647 w 360"/>
              <a:gd name="T57" fmla="*/ 2147483647 h 360"/>
              <a:gd name="T58" fmla="*/ 2147483647 w 360"/>
              <a:gd name="T59" fmla="*/ 2147483647 h 360"/>
              <a:gd name="T60" fmla="*/ 2147483647 w 360"/>
              <a:gd name="T61" fmla="*/ 2147483647 h 360"/>
              <a:gd name="T62" fmla="*/ 2147483647 w 360"/>
              <a:gd name="T63" fmla="*/ 2147483647 h 360"/>
              <a:gd name="T64" fmla="*/ 2147483647 w 360"/>
              <a:gd name="T65" fmla="*/ 2147483647 h 360"/>
              <a:gd name="T66" fmla="*/ 2147483647 w 360"/>
              <a:gd name="T67" fmla="*/ 2147483647 h 360"/>
              <a:gd name="T68" fmla="*/ 2147483647 w 360"/>
              <a:gd name="T69" fmla="*/ 2147483647 h 360"/>
              <a:gd name="T70" fmla="*/ 2147483647 w 360"/>
              <a:gd name="T71" fmla="*/ 2147483647 h 360"/>
              <a:gd name="T72" fmla="*/ 2147483647 w 360"/>
              <a:gd name="T73" fmla="*/ 2147483647 h 360"/>
              <a:gd name="T74" fmla="*/ 2147483647 w 360"/>
              <a:gd name="T75" fmla="*/ 2147483647 h 360"/>
              <a:gd name="T76" fmla="*/ 2147483647 w 360"/>
              <a:gd name="T77" fmla="*/ 2147483647 h 360"/>
              <a:gd name="T78" fmla="*/ 2147483647 w 360"/>
              <a:gd name="T79" fmla="*/ 2147483647 h 360"/>
              <a:gd name="T80" fmla="*/ 2147483647 w 360"/>
              <a:gd name="T81" fmla="*/ 2147483647 h 360"/>
              <a:gd name="T82" fmla="*/ 2147483647 w 360"/>
              <a:gd name="T83" fmla="*/ 2147483647 h 360"/>
              <a:gd name="T84" fmla="*/ 2147483647 w 360"/>
              <a:gd name="T85" fmla="*/ 2147483647 h 360"/>
              <a:gd name="T86" fmla="*/ 2147483647 w 360"/>
              <a:gd name="T87" fmla="*/ 2147483647 h 360"/>
              <a:gd name="T88" fmla="*/ 2147483647 w 360"/>
              <a:gd name="T89" fmla="*/ 2147483647 h 360"/>
              <a:gd name="T90" fmla="*/ 2147483647 w 360"/>
              <a:gd name="T91" fmla="*/ 2147483647 h 360"/>
              <a:gd name="T92" fmla="*/ 2147483647 w 360"/>
              <a:gd name="T93" fmla="*/ 2147483647 h 360"/>
              <a:gd name="T94" fmla="*/ 2147483647 w 360"/>
              <a:gd name="T95" fmla="*/ 2147483647 h 360"/>
              <a:gd name="T96" fmla="*/ 2147483647 w 360"/>
              <a:gd name="T97" fmla="*/ 2147483647 h 360"/>
              <a:gd name="T98" fmla="*/ 2147483647 w 360"/>
              <a:gd name="T99" fmla="*/ 2147483647 h 360"/>
              <a:gd name="T100" fmla="*/ 2147483647 w 360"/>
              <a:gd name="T101" fmla="*/ 2147483647 h 360"/>
              <a:gd name="T102" fmla="*/ 2147483647 w 360"/>
              <a:gd name="T103" fmla="*/ 2147483647 h 360"/>
              <a:gd name="T104" fmla="*/ 2147483647 w 360"/>
              <a:gd name="T105" fmla="*/ 2147483647 h 360"/>
              <a:gd name="T106" fmla="*/ 2147483647 w 360"/>
              <a:gd name="T107" fmla="*/ 2147483647 h 360"/>
              <a:gd name="T108" fmla="*/ 2147483647 w 360"/>
              <a:gd name="T109" fmla="*/ 2147483647 h 360"/>
              <a:gd name="T110" fmla="*/ 2147483647 w 360"/>
              <a:gd name="T111" fmla="*/ 2147483647 h 3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60" h="360">
                <a:moveTo>
                  <a:pt x="0" y="190"/>
                </a:moveTo>
                <a:cubicBezTo>
                  <a:pt x="0" y="189"/>
                  <a:pt x="0" y="188"/>
                  <a:pt x="0" y="188"/>
                </a:cubicBezTo>
                <a:cubicBezTo>
                  <a:pt x="1" y="187"/>
                  <a:pt x="5" y="186"/>
                  <a:pt x="13" y="184"/>
                </a:cubicBezTo>
                <a:cubicBezTo>
                  <a:pt x="15" y="183"/>
                  <a:pt x="17" y="182"/>
                  <a:pt x="19" y="182"/>
                </a:cubicBezTo>
                <a:cubicBezTo>
                  <a:pt x="26" y="180"/>
                  <a:pt x="26" y="180"/>
                  <a:pt x="27" y="179"/>
                </a:cubicBezTo>
                <a:cubicBezTo>
                  <a:pt x="28" y="178"/>
                  <a:pt x="28" y="177"/>
                  <a:pt x="28" y="173"/>
                </a:cubicBezTo>
                <a:cubicBezTo>
                  <a:pt x="28" y="172"/>
                  <a:pt x="28" y="172"/>
                  <a:pt x="28" y="172"/>
                </a:cubicBezTo>
                <a:cubicBezTo>
                  <a:pt x="28" y="172"/>
                  <a:pt x="28" y="172"/>
                  <a:pt x="28" y="172"/>
                </a:cubicBezTo>
                <a:cubicBezTo>
                  <a:pt x="28" y="172"/>
                  <a:pt x="29" y="170"/>
                  <a:pt x="29" y="169"/>
                </a:cubicBezTo>
                <a:cubicBezTo>
                  <a:pt x="29" y="167"/>
                  <a:pt x="28" y="166"/>
                  <a:pt x="28" y="165"/>
                </a:cubicBezTo>
                <a:cubicBezTo>
                  <a:pt x="27" y="165"/>
                  <a:pt x="26" y="164"/>
                  <a:pt x="21" y="162"/>
                </a:cubicBezTo>
                <a:cubicBezTo>
                  <a:pt x="19" y="161"/>
                  <a:pt x="16" y="160"/>
                  <a:pt x="14" y="159"/>
                </a:cubicBezTo>
                <a:cubicBezTo>
                  <a:pt x="7" y="156"/>
                  <a:pt x="3" y="154"/>
                  <a:pt x="2" y="153"/>
                </a:cubicBezTo>
                <a:cubicBezTo>
                  <a:pt x="2" y="153"/>
                  <a:pt x="2" y="152"/>
                  <a:pt x="2" y="152"/>
                </a:cubicBezTo>
                <a:cubicBezTo>
                  <a:pt x="2" y="149"/>
                  <a:pt x="3" y="147"/>
                  <a:pt x="3" y="146"/>
                </a:cubicBezTo>
                <a:cubicBezTo>
                  <a:pt x="4" y="146"/>
                  <a:pt x="9" y="145"/>
                  <a:pt x="16" y="145"/>
                </a:cubicBezTo>
                <a:cubicBezTo>
                  <a:pt x="19" y="145"/>
                  <a:pt x="21" y="145"/>
                  <a:pt x="23" y="145"/>
                </a:cubicBezTo>
                <a:cubicBezTo>
                  <a:pt x="30" y="144"/>
                  <a:pt x="31" y="144"/>
                  <a:pt x="31" y="144"/>
                </a:cubicBezTo>
                <a:cubicBezTo>
                  <a:pt x="32" y="143"/>
                  <a:pt x="33" y="142"/>
                  <a:pt x="34" y="138"/>
                </a:cubicBezTo>
                <a:cubicBezTo>
                  <a:pt x="34" y="138"/>
                  <a:pt x="34" y="138"/>
                  <a:pt x="34" y="138"/>
                </a:cubicBezTo>
                <a:cubicBezTo>
                  <a:pt x="34" y="137"/>
                  <a:pt x="34" y="137"/>
                  <a:pt x="34" y="137"/>
                </a:cubicBezTo>
                <a:cubicBezTo>
                  <a:pt x="35" y="135"/>
                  <a:pt x="36" y="134"/>
                  <a:pt x="36" y="132"/>
                </a:cubicBezTo>
                <a:cubicBezTo>
                  <a:pt x="36" y="132"/>
                  <a:pt x="35" y="131"/>
                  <a:pt x="35" y="131"/>
                </a:cubicBezTo>
                <a:cubicBezTo>
                  <a:pt x="35" y="130"/>
                  <a:pt x="34" y="129"/>
                  <a:pt x="30" y="126"/>
                </a:cubicBezTo>
                <a:cubicBezTo>
                  <a:pt x="28" y="125"/>
                  <a:pt x="25" y="123"/>
                  <a:pt x="23" y="121"/>
                </a:cubicBezTo>
                <a:cubicBezTo>
                  <a:pt x="18" y="117"/>
                  <a:pt x="14" y="114"/>
                  <a:pt x="13" y="113"/>
                </a:cubicBezTo>
                <a:cubicBezTo>
                  <a:pt x="13" y="111"/>
                  <a:pt x="15" y="107"/>
                  <a:pt x="16" y="106"/>
                </a:cubicBezTo>
                <a:cubicBezTo>
                  <a:pt x="17" y="106"/>
                  <a:pt x="22" y="107"/>
                  <a:pt x="29" y="108"/>
                </a:cubicBezTo>
                <a:cubicBezTo>
                  <a:pt x="31" y="109"/>
                  <a:pt x="34" y="109"/>
                  <a:pt x="36" y="110"/>
                </a:cubicBezTo>
                <a:cubicBezTo>
                  <a:pt x="42" y="111"/>
                  <a:pt x="43" y="111"/>
                  <a:pt x="44" y="111"/>
                </a:cubicBezTo>
                <a:cubicBezTo>
                  <a:pt x="45" y="110"/>
                  <a:pt x="46" y="110"/>
                  <a:pt x="48" y="106"/>
                </a:cubicBezTo>
                <a:cubicBezTo>
                  <a:pt x="48" y="105"/>
                  <a:pt x="48" y="105"/>
                  <a:pt x="48" y="105"/>
                </a:cubicBezTo>
                <a:cubicBezTo>
                  <a:pt x="48" y="105"/>
                  <a:pt x="48" y="105"/>
                  <a:pt x="48" y="105"/>
                </a:cubicBezTo>
                <a:cubicBezTo>
                  <a:pt x="51" y="101"/>
                  <a:pt x="51" y="100"/>
                  <a:pt x="51" y="99"/>
                </a:cubicBezTo>
                <a:cubicBezTo>
                  <a:pt x="51" y="99"/>
                  <a:pt x="51" y="99"/>
                  <a:pt x="51" y="99"/>
                </a:cubicBezTo>
                <a:cubicBezTo>
                  <a:pt x="50" y="98"/>
                  <a:pt x="50" y="97"/>
                  <a:pt x="46" y="93"/>
                </a:cubicBezTo>
                <a:cubicBezTo>
                  <a:pt x="45" y="91"/>
                  <a:pt x="43" y="89"/>
                  <a:pt x="41" y="87"/>
                </a:cubicBezTo>
                <a:cubicBezTo>
                  <a:pt x="37" y="81"/>
                  <a:pt x="34" y="77"/>
                  <a:pt x="33" y="76"/>
                </a:cubicBezTo>
                <a:cubicBezTo>
                  <a:pt x="34" y="75"/>
                  <a:pt x="36" y="71"/>
                  <a:pt x="37" y="71"/>
                </a:cubicBezTo>
                <a:cubicBezTo>
                  <a:pt x="39" y="71"/>
                  <a:pt x="43" y="72"/>
                  <a:pt x="50" y="75"/>
                </a:cubicBezTo>
                <a:cubicBezTo>
                  <a:pt x="52" y="76"/>
                  <a:pt x="54" y="77"/>
                  <a:pt x="56" y="78"/>
                </a:cubicBezTo>
                <a:cubicBezTo>
                  <a:pt x="62" y="81"/>
                  <a:pt x="63" y="81"/>
                  <a:pt x="64" y="81"/>
                </a:cubicBezTo>
                <a:cubicBezTo>
                  <a:pt x="65" y="81"/>
                  <a:pt x="66" y="80"/>
                  <a:pt x="69" y="77"/>
                </a:cubicBezTo>
                <a:cubicBezTo>
                  <a:pt x="70" y="77"/>
                  <a:pt x="70" y="77"/>
                  <a:pt x="70" y="77"/>
                </a:cubicBezTo>
                <a:cubicBezTo>
                  <a:pt x="70" y="76"/>
                  <a:pt x="70" y="76"/>
                  <a:pt x="70" y="76"/>
                </a:cubicBezTo>
                <a:cubicBezTo>
                  <a:pt x="72" y="74"/>
                  <a:pt x="73" y="73"/>
                  <a:pt x="73" y="71"/>
                </a:cubicBezTo>
                <a:cubicBezTo>
                  <a:pt x="73" y="70"/>
                  <a:pt x="73" y="69"/>
                  <a:pt x="70" y="64"/>
                </a:cubicBezTo>
                <a:cubicBezTo>
                  <a:pt x="69" y="62"/>
                  <a:pt x="68" y="60"/>
                  <a:pt x="67" y="57"/>
                </a:cubicBezTo>
                <a:cubicBezTo>
                  <a:pt x="63" y="51"/>
                  <a:pt x="62" y="46"/>
                  <a:pt x="61" y="45"/>
                </a:cubicBezTo>
                <a:cubicBezTo>
                  <a:pt x="62" y="44"/>
                  <a:pt x="65" y="41"/>
                  <a:pt x="67" y="41"/>
                </a:cubicBezTo>
                <a:cubicBezTo>
                  <a:pt x="68" y="41"/>
                  <a:pt x="71" y="43"/>
                  <a:pt x="77" y="48"/>
                </a:cubicBezTo>
                <a:cubicBezTo>
                  <a:pt x="79" y="50"/>
                  <a:pt x="81" y="51"/>
                  <a:pt x="83" y="52"/>
                </a:cubicBezTo>
                <a:cubicBezTo>
                  <a:pt x="88" y="56"/>
                  <a:pt x="89" y="57"/>
                  <a:pt x="90" y="57"/>
                </a:cubicBezTo>
                <a:cubicBezTo>
                  <a:pt x="91" y="57"/>
                  <a:pt x="92" y="57"/>
                  <a:pt x="95" y="54"/>
                </a:cubicBezTo>
                <a:cubicBezTo>
                  <a:pt x="97" y="54"/>
                  <a:pt x="97" y="54"/>
                  <a:pt x="97" y="54"/>
                </a:cubicBezTo>
                <a:cubicBezTo>
                  <a:pt x="97" y="53"/>
                  <a:pt x="97" y="53"/>
                  <a:pt x="97" y="53"/>
                </a:cubicBezTo>
                <a:cubicBezTo>
                  <a:pt x="100" y="52"/>
                  <a:pt x="101" y="50"/>
                  <a:pt x="101" y="49"/>
                </a:cubicBezTo>
                <a:cubicBezTo>
                  <a:pt x="101" y="49"/>
                  <a:pt x="101" y="49"/>
                  <a:pt x="101" y="49"/>
                </a:cubicBezTo>
                <a:cubicBezTo>
                  <a:pt x="101" y="49"/>
                  <a:pt x="101" y="49"/>
                  <a:pt x="101" y="49"/>
                </a:cubicBezTo>
                <a:cubicBezTo>
                  <a:pt x="101" y="48"/>
                  <a:pt x="101" y="46"/>
                  <a:pt x="100" y="42"/>
                </a:cubicBezTo>
                <a:cubicBezTo>
                  <a:pt x="99" y="40"/>
                  <a:pt x="99" y="37"/>
                  <a:pt x="98" y="35"/>
                </a:cubicBezTo>
                <a:cubicBezTo>
                  <a:pt x="97" y="29"/>
                  <a:pt x="96" y="24"/>
                  <a:pt x="96" y="22"/>
                </a:cubicBezTo>
                <a:cubicBezTo>
                  <a:pt x="96" y="22"/>
                  <a:pt x="96" y="22"/>
                  <a:pt x="96" y="22"/>
                </a:cubicBezTo>
                <a:cubicBezTo>
                  <a:pt x="97" y="20"/>
                  <a:pt x="100" y="18"/>
                  <a:pt x="102" y="18"/>
                </a:cubicBezTo>
                <a:cubicBezTo>
                  <a:pt x="103" y="19"/>
                  <a:pt x="106" y="22"/>
                  <a:pt x="111" y="28"/>
                </a:cubicBezTo>
                <a:cubicBezTo>
                  <a:pt x="112" y="30"/>
                  <a:pt x="114" y="32"/>
                  <a:pt x="115" y="34"/>
                </a:cubicBezTo>
                <a:cubicBezTo>
                  <a:pt x="119" y="39"/>
                  <a:pt x="120" y="39"/>
                  <a:pt x="121" y="40"/>
                </a:cubicBezTo>
                <a:cubicBezTo>
                  <a:pt x="122" y="40"/>
                  <a:pt x="123" y="40"/>
                  <a:pt x="127" y="38"/>
                </a:cubicBezTo>
                <a:cubicBezTo>
                  <a:pt x="129" y="39"/>
                  <a:pt x="129" y="39"/>
                  <a:pt x="129" y="39"/>
                </a:cubicBezTo>
                <a:cubicBezTo>
                  <a:pt x="129" y="38"/>
                  <a:pt x="129" y="38"/>
                  <a:pt x="129" y="38"/>
                </a:cubicBezTo>
                <a:cubicBezTo>
                  <a:pt x="131" y="37"/>
                  <a:pt x="133" y="36"/>
                  <a:pt x="133" y="35"/>
                </a:cubicBezTo>
                <a:cubicBezTo>
                  <a:pt x="134" y="34"/>
                  <a:pt x="134" y="33"/>
                  <a:pt x="134" y="29"/>
                </a:cubicBezTo>
                <a:cubicBezTo>
                  <a:pt x="134" y="25"/>
                  <a:pt x="134" y="25"/>
                  <a:pt x="134" y="25"/>
                </a:cubicBezTo>
                <a:cubicBezTo>
                  <a:pt x="134" y="24"/>
                  <a:pt x="134" y="22"/>
                  <a:pt x="134" y="20"/>
                </a:cubicBezTo>
                <a:cubicBezTo>
                  <a:pt x="134" y="12"/>
                  <a:pt x="134" y="8"/>
                  <a:pt x="135" y="6"/>
                </a:cubicBezTo>
                <a:cubicBezTo>
                  <a:pt x="136" y="5"/>
                  <a:pt x="140" y="4"/>
                  <a:pt x="141" y="5"/>
                </a:cubicBezTo>
                <a:cubicBezTo>
                  <a:pt x="142" y="6"/>
                  <a:pt x="144" y="10"/>
                  <a:pt x="148" y="16"/>
                </a:cubicBezTo>
                <a:cubicBezTo>
                  <a:pt x="149" y="19"/>
                  <a:pt x="150" y="21"/>
                  <a:pt x="151" y="23"/>
                </a:cubicBezTo>
                <a:cubicBezTo>
                  <a:pt x="153" y="29"/>
                  <a:pt x="154" y="29"/>
                  <a:pt x="155" y="30"/>
                </a:cubicBezTo>
                <a:cubicBezTo>
                  <a:pt x="156" y="30"/>
                  <a:pt x="157" y="31"/>
                  <a:pt x="161" y="30"/>
                </a:cubicBezTo>
                <a:cubicBezTo>
                  <a:pt x="162" y="30"/>
                  <a:pt x="162" y="30"/>
                  <a:pt x="162" y="30"/>
                </a:cubicBezTo>
                <a:cubicBezTo>
                  <a:pt x="162" y="30"/>
                  <a:pt x="162" y="30"/>
                  <a:pt x="162" y="30"/>
                </a:cubicBezTo>
                <a:cubicBezTo>
                  <a:pt x="167" y="30"/>
                  <a:pt x="168" y="28"/>
                  <a:pt x="168" y="28"/>
                </a:cubicBezTo>
                <a:cubicBezTo>
                  <a:pt x="169" y="27"/>
                  <a:pt x="169" y="26"/>
                  <a:pt x="170" y="21"/>
                </a:cubicBezTo>
                <a:cubicBezTo>
                  <a:pt x="171" y="19"/>
                  <a:pt x="171" y="16"/>
                  <a:pt x="172" y="13"/>
                </a:cubicBezTo>
                <a:cubicBezTo>
                  <a:pt x="174" y="6"/>
                  <a:pt x="176" y="2"/>
                  <a:pt x="176" y="1"/>
                </a:cubicBezTo>
                <a:cubicBezTo>
                  <a:pt x="177" y="0"/>
                  <a:pt x="182" y="0"/>
                  <a:pt x="183" y="1"/>
                </a:cubicBezTo>
                <a:cubicBezTo>
                  <a:pt x="183" y="2"/>
                  <a:pt x="185" y="6"/>
                  <a:pt x="186" y="13"/>
                </a:cubicBezTo>
                <a:cubicBezTo>
                  <a:pt x="187" y="16"/>
                  <a:pt x="187" y="18"/>
                  <a:pt x="188" y="20"/>
                </a:cubicBezTo>
                <a:cubicBezTo>
                  <a:pt x="189" y="27"/>
                  <a:pt x="189" y="27"/>
                  <a:pt x="190" y="28"/>
                </a:cubicBezTo>
                <a:cubicBezTo>
                  <a:pt x="191" y="29"/>
                  <a:pt x="192" y="29"/>
                  <a:pt x="196" y="30"/>
                </a:cubicBezTo>
                <a:cubicBezTo>
                  <a:pt x="197" y="30"/>
                  <a:pt x="197" y="30"/>
                  <a:pt x="197" y="30"/>
                </a:cubicBezTo>
                <a:cubicBezTo>
                  <a:pt x="198" y="30"/>
                  <a:pt x="198" y="30"/>
                  <a:pt x="198" y="30"/>
                </a:cubicBezTo>
                <a:cubicBezTo>
                  <a:pt x="202" y="31"/>
                  <a:pt x="203" y="30"/>
                  <a:pt x="204" y="29"/>
                </a:cubicBezTo>
                <a:cubicBezTo>
                  <a:pt x="205" y="29"/>
                  <a:pt x="205" y="28"/>
                  <a:pt x="207" y="23"/>
                </a:cubicBezTo>
                <a:cubicBezTo>
                  <a:pt x="208" y="21"/>
                  <a:pt x="210" y="19"/>
                  <a:pt x="211" y="16"/>
                </a:cubicBezTo>
                <a:cubicBezTo>
                  <a:pt x="214" y="10"/>
                  <a:pt x="217" y="6"/>
                  <a:pt x="218" y="5"/>
                </a:cubicBezTo>
                <a:cubicBezTo>
                  <a:pt x="219" y="4"/>
                  <a:pt x="223" y="5"/>
                  <a:pt x="224" y="6"/>
                </a:cubicBezTo>
                <a:cubicBezTo>
                  <a:pt x="224" y="7"/>
                  <a:pt x="225" y="11"/>
                  <a:pt x="225" y="17"/>
                </a:cubicBezTo>
                <a:cubicBezTo>
                  <a:pt x="225" y="18"/>
                  <a:pt x="225" y="19"/>
                  <a:pt x="225" y="19"/>
                </a:cubicBezTo>
                <a:cubicBezTo>
                  <a:pt x="225" y="22"/>
                  <a:pt x="225" y="24"/>
                  <a:pt x="225" y="26"/>
                </a:cubicBezTo>
                <a:cubicBezTo>
                  <a:pt x="225" y="28"/>
                  <a:pt x="225" y="30"/>
                  <a:pt x="225" y="31"/>
                </a:cubicBezTo>
                <a:cubicBezTo>
                  <a:pt x="225" y="33"/>
                  <a:pt x="225" y="34"/>
                  <a:pt x="225" y="35"/>
                </a:cubicBezTo>
                <a:cubicBezTo>
                  <a:pt x="226" y="35"/>
                  <a:pt x="227" y="36"/>
                  <a:pt x="231" y="37"/>
                </a:cubicBezTo>
                <a:cubicBezTo>
                  <a:pt x="232" y="39"/>
                  <a:pt x="232" y="39"/>
                  <a:pt x="232" y="39"/>
                </a:cubicBezTo>
                <a:cubicBezTo>
                  <a:pt x="232" y="38"/>
                  <a:pt x="232" y="38"/>
                  <a:pt x="232" y="38"/>
                </a:cubicBezTo>
                <a:cubicBezTo>
                  <a:pt x="236" y="40"/>
                  <a:pt x="237" y="39"/>
                  <a:pt x="238" y="39"/>
                </a:cubicBezTo>
                <a:cubicBezTo>
                  <a:pt x="239" y="39"/>
                  <a:pt x="239" y="38"/>
                  <a:pt x="243" y="34"/>
                </a:cubicBezTo>
                <a:cubicBezTo>
                  <a:pt x="244" y="32"/>
                  <a:pt x="246" y="30"/>
                  <a:pt x="248" y="28"/>
                </a:cubicBezTo>
                <a:cubicBezTo>
                  <a:pt x="253" y="22"/>
                  <a:pt x="256" y="19"/>
                  <a:pt x="257" y="18"/>
                </a:cubicBezTo>
                <a:cubicBezTo>
                  <a:pt x="259" y="18"/>
                  <a:pt x="262" y="20"/>
                  <a:pt x="263" y="21"/>
                </a:cubicBezTo>
                <a:cubicBezTo>
                  <a:pt x="263" y="23"/>
                  <a:pt x="262" y="28"/>
                  <a:pt x="261" y="34"/>
                </a:cubicBezTo>
                <a:cubicBezTo>
                  <a:pt x="260" y="37"/>
                  <a:pt x="260" y="39"/>
                  <a:pt x="259" y="41"/>
                </a:cubicBezTo>
                <a:cubicBezTo>
                  <a:pt x="258" y="45"/>
                  <a:pt x="257" y="47"/>
                  <a:pt x="257" y="48"/>
                </a:cubicBezTo>
                <a:cubicBezTo>
                  <a:pt x="257" y="48"/>
                  <a:pt x="257" y="48"/>
                  <a:pt x="257" y="48"/>
                </a:cubicBezTo>
                <a:cubicBezTo>
                  <a:pt x="258" y="49"/>
                  <a:pt x="258" y="49"/>
                  <a:pt x="258" y="49"/>
                </a:cubicBezTo>
                <a:cubicBezTo>
                  <a:pt x="258" y="50"/>
                  <a:pt x="259" y="51"/>
                  <a:pt x="262" y="53"/>
                </a:cubicBezTo>
                <a:cubicBezTo>
                  <a:pt x="263" y="55"/>
                  <a:pt x="263" y="55"/>
                  <a:pt x="263" y="55"/>
                </a:cubicBezTo>
                <a:cubicBezTo>
                  <a:pt x="264" y="54"/>
                  <a:pt x="264" y="54"/>
                  <a:pt x="264" y="54"/>
                </a:cubicBezTo>
                <a:cubicBezTo>
                  <a:pt x="267" y="56"/>
                  <a:pt x="268" y="56"/>
                  <a:pt x="269" y="56"/>
                </a:cubicBezTo>
                <a:cubicBezTo>
                  <a:pt x="270" y="56"/>
                  <a:pt x="271" y="56"/>
                  <a:pt x="275" y="52"/>
                </a:cubicBezTo>
                <a:cubicBezTo>
                  <a:pt x="277" y="51"/>
                  <a:pt x="279" y="49"/>
                  <a:pt x="281" y="48"/>
                </a:cubicBezTo>
                <a:cubicBezTo>
                  <a:pt x="287" y="43"/>
                  <a:pt x="291" y="41"/>
                  <a:pt x="293" y="40"/>
                </a:cubicBezTo>
                <a:cubicBezTo>
                  <a:pt x="294" y="41"/>
                  <a:pt x="297" y="43"/>
                  <a:pt x="298" y="45"/>
                </a:cubicBezTo>
                <a:cubicBezTo>
                  <a:pt x="297" y="46"/>
                  <a:pt x="296" y="50"/>
                  <a:pt x="292" y="57"/>
                </a:cubicBezTo>
                <a:cubicBezTo>
                  <a:pt x="291" y="59"/>
                  <a:pt x="290" y="61"/>
                  <a:pt x="289" y="63"/>
                </a:cubicBezTo>
                <a:cubicBezTo>
                  <a:pt x="286" y="68"/>
                  <a:pt x="286" y="69"/>
                  <a:pt x="286" y="70"/>
                </a:cubicBezTo>
                <a:cubicBezTo>
                  <a:pt x="286" y="70"/>
                  <a:pt x="286" y="70"/>
                  <a:pt x="286" y="70"/>
                </a:cubicBezTo>
                <a:cubicBezTo>
                  <a:pt x="286" y="70"/>
                  <a:pt x="286" y="70"/>
                  <a:pt x="286" y="70"/>
                </a:cubicBezTo>
                <a:cubicBezTo>
                  <a:pt x="286" y="72"/>
                  <a:pt x="287" y="73"/>
                  <a:pt x="289" y="75"/>
                </a:cubicBezTo>
                <a:cubicBezTo>
                  <a:pt x="290" y="78"/>
                  <a:pt x="290" y="78"/>
                  <a:pt x="290" y="78"/>
                </a:cubicBezTo>
                <a:cubicBezTo>
                  <a:pt x="291" y="77"/>
                  <a:pt x="291" y="77"/>
                  <a:pt x="291" y="77"/>
                </a:cubicBezTo>
                <a:cubicBezTo>
                  <a:pt x="293" y="79"/>
                  <a:pt x="294" y="80"/>
                  <a:pt x="295" y="80"/>
                </a:cubicBezTo>
                <a:cubicBezTo>
                  <a:pt x="296" y="80"/>
                  <a:pt x="297" y="80"/>
                  <a:pt x="302" y="78"/>
                </a:cubicBezTo>
                <a:cubicBezTo>
                  <a:pt x="304" y="77"/>
                  <a:pt x="307" y="76"/>
                  <a:pt x="309" y="75"/>
                </a:cubicBezTo>
                <a:cubicBezTo>
                  <a:pt x="316" y="72"/>
                  <a:pt x="321" y="70"/>
                  <a:pt x="322" y="70"/>
                </a:cubicBezTo>
                <a:cubicBezTo>
                  <a:pt x="323" y="71"/>
                  <a:pt x="326" y="74"/>
                  <a:pt x="326" y="76"/>
                </a:cubicBezTo>
                <a:cubicBezTo>
                  <a:pt x="325" y="77"/>
                  <a:pt x="323" y="80"/>
                  <a:pt x="318" y="86"/>
                </a:cubicBezTo>
                <a:cubicBezTo>
                  <a:pt x="316" y="88"/>
                  <a:pt x="315" y="90"/>
                  <a:pt x="313" y="91"/>
                </a:cubicBezTo>
                <a:cubicBezTo>
                  <a:pt x="309" y="96"/>
                  <a:pt x="308" y="97"/>
                  <a:pt x="308" y="98"/>
                </a:cubicBezTo>
                <a:cubicBezTo>
                  <a:pt x="308" y="98"/>
                  <a:pt x="308" y="98"/>
                  <a:pt x="308" y="98"/>
                </a:cubicBezTo>
                <a:cubicBezTo>
                  <a:pt x="308" y="99"/>
                  <a:pt x="309" y="101"/>
                  <a:pt x="311" y="104"/>
                </a:cubicBezTo>
                <a:cubicBezTo>
                  <a:pt x="311" y="106"/>
                  <a:pt x="311" y="106"/>
                  <a:pt x="311" y="106"/>
                </a:cubicBezTo>
                <a:cubicBezTo>
                  <a:pt x="312" y="106"/>
                  <a:pt x="312" y="106"/>
                  <a:pt x="312" y="106"/>
                </a:cubicBezTo>
                <a:cubicBezTo>
                  <a:pt x="313" y="109"/>
                  <a:pt x="314" y="109"/>
                  <a:pt x="315" y="110"/>
                </a:cubicBezTo>
                <a:cubicBezTo>
                  <a:pt x="316" y="110"/>
                  <a:pt x="317" y="110"/>
                  <a:pt x="323" y="109"/>
                </a:cubicBezTo>
                <a:cubicBezTo>
                  <a:pt x="325" y="108"/>
                  <a:pt x="328" y="108"/>
                  <a:pt x="330" y="107"/>
                </a:cubicBezTo>
                <a:cubicBezTo>
                  <a:pt x="337" y="106"/>
                  <a:pt x="342" y="106"/>
                  <a:pt x="343" y="106"/>
                </a:cubicBezTo>
                <a:cubicBezTo>
                  <a:pt x="344" y="107"/>
                  <a:pt x="346" y="110"/>
                  <a:pt x="346" y="112"/>
                </a:cubicBezTo>
                <a:cubicBezTo>
                  <a:pt x="346" y="112"/>
                  <a:pt x="346" y="112"/>
                  <a:pt x="346" y="112"/>
                </a:cubicBezTo>
                <a:cubicBezTo>
                  <a:pt x="345" y="113"/>
                  <a:pt x="342" y="116"/>
                  <a:pt x="336" y="120"/>
                </a:cubicBezTo>
                <a:cubicBezTo>
                  <a:pt x="334" y="122"/>
                  <a:pt x="332" y="123"/>
                  <a:pt x="330" y="124"/>
                </a:cubicBezTo>
                <a:cubicBezTo>
                  <a:pt x="325" y="128"/>
                  <a:pt x="324" y="129"/>
                  <a:pt x="324" y="130"/>
                </a:cubicBezTo>
                <a:cubicBezTo>
                  <a:pt x="324" y="130"/>
                  <a:pt x="324" y="131"/>
                  <a:pt x="324" y="131"/>
                </a:cubicBezTo>
                <a:cubicBezTo>
                  <a:pt x="324" y="132"/>
                  <a:pt x="324" y="134"/>
                  <a:pt x="325" y="136"/>
                </a:cubicBezTo>
                <a:cubicBezTo>
                  <a:pt x="324" y="138"/>
                  <a:pt x="324" y="138"/>
                  <a:pt x="324" y="138"/>
                </a:cubicBezTo>
                <a:cubicBezTo>
                  <a:pt x="325" y="138"/>
                  <a:pt x="325" y="138"/>
                  <a:pt x="325" y="138"/>
                </a:cubicBezTo>
                <a:cubicBezTo>
                  <a:pt x="326" y="141"/>
                  <a:pt x="327" y="142"/>
                  <a:pt x="328" y="143"/>
                </a:cubicBezTo>
                <a:cubicBezTo>
                  <a:pt x="329" y="143"/>
                  <a:pt x="330" y="143"/>
                  <a:pt x="335" y="144"/>
                </a:cubicBezTo>
                <a:cubicBezTo>
                  <a:pt x="338" y="144"/>
                  <a:pt x="340" y="144"/>
                  <a:pt x="343" y="144"/>
                </a:cubicBezTo>
                <a:cubicBezTo>
                  <a:pt x="350" y="145"/>
                  <a:pt x="355" y="145"/>
                  <a:pt x="356" y="146"/>
                </a:cubicBezTo>
                <a:cubicBezTo>
                  <a:pt x="357" y="146"/>
                  <a:pt x="357" y="149"/>
                  <a:pt x="358" y="151"/>
                </a:cubicBezTo>
                <a:cubicBezTo>
                  <a:pt x="358" y="152"/>
                  <a:pt x="357" y="152"/>
                  <a:pt x="357" y="152"/>
                </a:cubicBezTo>
                <a:cubicBezTo>
                  <a:pt x="356" y="153"/>
                  <a:pt x="352" y="155"/>
                  <a:pt x="345" y="158"/>
                </a:cubicBezTo>
                <a:cubicBezTo>
                  <a:pt x="343" y="159"/>
                  <a:pt x="341" y="160"/>
                  <a:pt x="339" y="161"/>
                </a:cubicBezTo>
                <a:cubicBezTo>
                  <a:pt x="333" y="163"/>
                  <a:pt x="332" y="163"/>
                  <a:pt x="332" y="164"/>
                </a:cubicBezTo>
                <a:cubicBezTo>
                  <a:pt x="331" y="165"/>
                  <a:pt x="331" y="166"/>
                  <a:pt x="331" y="168"/>
                </a:cubicBezTo>
                <a:cubicBezTo>
                  <a:pt x="331" y="169"/>
                  <a:pt x="331" y="170"/>
                  <a:pt x="331" y="170"/>
                </a:cubicBezTo>
                <a:cubicBezTo>
                  <a:pt x="330" y="173"/>
                  <a:pt x="330" y="173"/>
                  <a:pt x="330" y="173"/>
                </a:cubicBezTo>
                <a:cubicBezTo>
                  <a:pt x="331" y="173"/>
                  <a:pt x="331" y="173"/>
                  <a:pt x="331" y="173"/>
                </a:cubicBezTo>
                <a:cubicBezTo>
                  <a:pt x="331" y="175"/>
                  <a:pt x="332" y="177"/>
                  <a:pt x="333" y="178"/>
                </a:cubicBezTo>
                <a:cubicBezTo>
                  <a:pt x="333" y="179"/>
                  <a:pt x="334" y="179"/>
                  <a:pt x="340" y="180"/>
                </a:cubicBezTo>
                <a:cubicBezTo>
                  <a:pt x="342" y="181"/>
                  <a:pt x="344" y="182"/>
                  <a:pt x="347" y="183"/>
                </a:cubicBezTo>
                <a:cubicBezTo>
                  <a:pt x="354" y="185"/>
                  <a:pt x="358" y="187"/>
                  <a:pt x="359" y="187"/>
                </a:cubicBezTo>
                <a:cubicBezTo>
                  <a:pt x="360" y="188"/>
                  <a:pt x="360" y="189"/>
                  <a:pt x="360" y="190"/>
                </a:cubicBezTo>
                <a:cubicBezTo>
                  <a:pt x="360" y="192"/>
                  <a:pt x="359" y="193"/>
                  <a:pt x="359" y="194"/>
                </a:cubicBezTo>
                <a:cubicBezTo>
                  <a:pt x="358" y="194"/>
                  <a:pt x="354" y="196"/>
                  <a:pt x="346" y="197"/>
                </a:cubicBezTo>
                <a:cubicBezTo>
                  <a:pt x="344" y="197"/>
                  <a:pt x="341" y="198"/>
                  <a:pt x="339" y="198"/>
                </a:cubicBezTo>
                <a:cubicBezTo>
                  <a:pt x="333" y="199"/>
                  <a:pt x="332" y="199"/>
                  <a:pt x="331" y="200"/>
                </a:cubicBezTo>
                <a:cubicBezTo>
                  <a:pt x="331" y="201"/>
                  <a:pt x="330" y="202"/>
                  <a:pt x="329" y="206"/>
                </a:cubicBezTo>
                <a:cubicBezTo>
                  <a:pt x="329" y="206"/>
                  <a:pt x="329" y="206"/>
                  <a:pt x="329" y="206"/>
                </a:cubicBezTo>
                <a:cubicBezTo>
                  <a:pt x="329" y="206"/>
                  <a:pt x="329" y="206"/>
                  <a:pt x="329" y="206"/>
                </a:cubicBezTo>
                <a:cubicBezTo>
                  <a:pt x="329" y="208"/>
                  <a:pt x="329" y="210"/>
                  <a:pt x="329" y="211"/>
                </a:cubicBezTo>
                <a:cubicBezTo>
                  <a:pt x="329" y="212"/>
                  <a:pt x="329" y="213"/>
                  <a:pt x="329" y="213"/>
                </a:cubicBezTo>
                <a:cubicBezTo>
                  <a:pt x="330" y="214"/>
                  <a:pt x="331" y="215"/>
                  <a:pt x="335" y="217"/>
                </a:cubicBezTo>
                <a:cubicBezTo>
                  <a:pt x="337" y="218"/>
                  <a:pt x="340" y="220"/>
                  <a:pt x="342" y="221"/>
                </a:cubicBezTo>
                <a:cubicBezTo>
                  <a:pt x="348" y="225"/>
                  <a:pt x="352" y="228"/>
                  <a:pt x="353" y="229"/>
                </a:cubicBezTo>
                <a:cubicBezTo>
                  <a:pt x="353" y="229"/>
                  <a:pt x="353" y="229"/>
                  <a:pt x="353" y="229"/>
                </a:cubicBezTo>
                <a:cubicBezTo>
                  <a:pt x="353" y="231"/>
                  <a:pt x="352" y="234"/>
                  <a:pt x="351" y="235"/>
                </a:cubicBezTo>
                <a:cubicBezTo>
                  <a:pt x="350" y="235"/>
                  <a:pt x="345" y="235"/>
                  <a:pt x="338" y="235"/>
                </a:cubicBezTo>
                <a:cubicBezTo>
                  <a:pt x="335" y="235"/>
                  <a:pt x="333" y="234"/>
                  <a:pt x="331" y="234"/>
                </a:cubicBezTo>
                <a:cubicBezTo>
                  <a:pt x="325" y="234"/>
                  <a:pt x="324" y="234"/>
                  <a:pt x="323" y="234"/>
                </a:cubicBezTo>
                <a:cubicBezTo>
                  <a:pt x="322" y="235"/>
                  <a:pt x="321" y="236"/>
                  <a:pt x="320" y="239"/>
                </a:cubicBezTo>
                <a:cubicBezTo>
                  <a:pt x="319" y="240"/>
                  <a:pt x="319" y="240"/>
                  <a:pt x="319" y="240"/>
                </a:cubicBezTo>
                <a:cubicBezTo>
                  <a:pt x="319" y="240"/>
                  <a:pt x="319" y="240"/>
                  <a:pt x="319" y="240"/>
                </a:cubicBezTo>
                <a:cubicBezTo>
                  <a:pt x="318" y="243"/>
                  <a:pt x="317" y="244"/>
                  <a:pt x="317" y="246"/>
                </a:cubicBezTo>
                <a:cubicBezTo>
                  <a:pt x="317" y="246"/>
                  <a:pt x="317" y="246"/>
                  <a:pt x="318" y="247"/>
                </a:cubicBezTo>
                <a:cubicBezTo>
                  <a:pt x="318" y="248"/>
                  <a:pt x="319" y="248"/>
                  <a:pt x="323" y="252"/>
                </a:cubicBezTo>
                <a:cubicBezTo>
                  <a:pt x="324" y="254"/>
                  <a:pt x="326" y="256"/>
                  <a:pt x="328" y="258"/>
                </a:cubicBezTo>
                <a:cubicBezTo>
                  <a:pt x="334" y="263"/>
                  <a:pt x="337" y="266"/>
                  <a:pt x="337" y="267"/>
                </a:cubicBezTo>
                <a:cubicBezTo>
                  <a:pt x="337" y="269"/>
                  <a:pt x="335" y="272"/>
                  <a:pt x="334" y="273"/>
                </a:cubicBezTo>
                <a:cubicBezTo>
                  <a:pt x="333" y="273"/>
                  <a:pt x="328" y="272"/>
                  <a:pt x="321" y="270"/>
                </a:cubicBezTo>
                <a:cubicBezTo>
                  <a:pt x="319" y="269"/>
                  <a:pt x="317" y="268"/>
                  <a:pt x="315" y="268"/>
                </a:cubicBezTo>
                <a:cubicBezTo>
                  <a:pt x="308" y="266"/>
                  <a:pt x="308" y="265"/>
                  <a:pt x="307" y="266"/>
                </a:cubicBezTo>
                <a:cubicBezTo>
                  <a:pt x="306" y="266"/>
                  <a:pt x="304" y="267"/>
                  <a:pt x="302" y="270"/>
                </a:cubicBezTo>
                <a:cubicBezTo>
                  <a:pt x="301" y="270"/>
                  <a:pt x="301" y="270"/>
                  <a:pt x="301" y="270"/>
                </a:cubicBezTo>
                <a:cubicBezTo>
                  <a:pt x="301" y="271"/>
                  <a:pt x="301" y="271"/>
                  <a:pt x="301" y="271"/>
                </a:cubicBezTo>
                <a:cubicBezTo>
                  <a:pt x="299" y="274"/>
                  <a:pt x="299" y="276"/>
                  <a:pt x="299" y="276"/>
                </a:cubicBezTo>
                <a:cubicBezTo>
                  <a:pt x="299" y="277"/>
                  <a:pt x="299" y="277"/>
                  <a:pt x="299" y="277"/>
                </a:cubicBezTo>
                <a:cubicBezTo>
                  <a:pt x="299" y="278"/>
                  <a:pt x="299" y="279"/>
                  <a:pt x="302" y="283"/>
                </a:cubicBezTo>
                <a:cubicBezTo>
                  <a:pt x="304" y="285"/>
                  <a:pt x="305" y="287"/>
                  <a:pt x="307" y="290"/>
                </a:cubicBezTo>
                <a:cubicBezTo>
                  <a:pt x="310" y="296"/>
                  <a:pt x="313" y="300"/>
                  <a:pt x="313" y="301"/>
                </a:cubicBezTo>
                <a:cubicBezTo>
                  <a:pt x="313" y="303"/>
                  <a:pt x="310" y="306"/>
                  <a:pt x="308" y="306"/>
                </a:cubicBezTo>
                <a:cubicBezTo>
                  <a:pt x="307" y="306"/>
                  <a:pt x="303" y="304"/>
                  <a:pt x="297" y="300"/>
                </a:cubicBezTo>
                <a:cubicBezTo>
                  <a:pt x="295" y="299"/>
                  <a:pt x="293" y="298"/>
                  <a:pt x="291" y="296"/>
                </a:cubicBezTo>
                <a:cubicBezTo>
                  <a:pt x="285" y="293"/>
                  <a:pt x="284" y="293"/>
                  <a:pt x="283" y="293"/>
                </a:cubicBezTo>
                <a:cubicBezTo>
                  <a:pt x="282" y="293"/>
                  <a:pt x="281" y="293"/>
                  <a:pt x="278" y="296"/>
                </a:cubicBezTo>
                <a:cubicBezTo>
                  <a:pt x="277" y="296"/>
                  <a:pt x="277" y="296"/>
                  <a:pt x="277" y="296"/>
                </a:cubicBezTo>
                <a:cubicBezTo>
                  <a:pt x="277" y="297"/>
                  <a:pt x="277" y="297"/>
                  <a:pt x="277" y="297"/>
                </a:cubicBezTo>
                <a:cubicBezTo>
                  <a:pt x="274" y="299"/>
                  <a:pt x="273" y="301"/>
                  <a:pt x="273" y="302"/>
                </a:cubicBezTo>
                <a:cubicBezTo>
                  <a:pt x="273" y="302"/>
                  <a:pt x="273" y="302"/>
                  <a:pt x="273" y="302"/>
                </a:cubicBezTo>
                <a:cubicBezTo>
                  <a:pt x="273" y="302"/>
                  <a:pt x="273" y="302"/>
                  <a:pt x="273" y="302"/>
                </a:cubicBezTo>
                <a:cubicBezTo>
                  <a:pt x="273" y="303"/>
                  <a:pt x="274" y="304"/>
                  <a:pt x="275" y="309"/>
                </a:cubicBezTo>
                <a:cubicBezTo>
                  <a:pt x="276" y="311"/>
                  <a:pt x="277" y="313"/>
                  <a:pt x="278" y="316"/>
                </a:cubicBezTo>
                <a:cubicBezTo>
                  <a:pt x="280" y="322"/>
                  <a:pt x="282" y="327"/>
                  <a:pt x="282" y="329"/>
                </a:cubicBezTo>
                <a:cubicBezTo>
                  <a:pt x="281" y="330"/>
                  <a:pt x="277" y="332"/>
                  <a:pt x="276" y="332"/>
                </a:cubicBezTo>
                <a:cubicBezTo>
                  <a:pt x="275" y="332"/>
                  <a:pt x="271" y="329"/>
                  <a:pt x="266" y="324"/>
                </a:cubicBezTo>
                <a:cubicBezTo>
                  <a:pt x="264" y="322"/>
                  <a:pt x="263" y="320"/>
                  <a:pt x="261" y="319"/>
                </a:cubicBezTo>
                <a:cubicBezTo>
                  <a:pt x="256" y="314"/>
                  <a:pt x="256" y="314"/>
                  <a:pt x="255" y="314"/>
                </a:cubicBezTo>
                <a:cubicBezTo>
                  <a:pt x="254" y="313"/>
                  <a:pt x="252" y="314"/>
                  <a:pt x="249" y="316"/>
                </a:cubicBezTo>
                <a:cubicBezTo>
                  <a:pt x="247" y="315"/>
                  <a:pt x="247" y="315"/>
                  <a:pt x="247" y="315"/>
                </a:cubicBezTo>
                <a:cubicBezTo>
                  <a:pt x="247" y="316"/>
                  <a:pt x="247" y="316"/>
                  <a:pt x="247" y="316"/>
                </a:cubicBezTo>
                <a:cubicBezTo>
                  <a:pt x="245" y="317"/>
                  <a:pt x="243" y="319"/>
                  <a:pt x="243" y="320"/>
                </a:cubicBezTo>
                <a:cubicBezTo>
                  <a:pt x="243" y="320"/>
                  <a:pt x="243" y="321"/>
                  <a:pt x="243" y="321"/>
                </a:cubicBezTo>
                <a:cubicBezTo>
                  <a:pt x="243" y="322"/>
                  <a:pt x="243" y="324"/>
                  <a:pt x="243" y="327"/>
                </a:cubicBezTo>
                <a:cubicBezTo>
                  <a:pt x="243" y="329"/>
                  <a:pt x="244" y="332"/>
                  <a:pt x="244" y="335"/>
                </a:cubicBezTo>
                <a:cubicBezTo>
                  <a:pt x="245" y="339"/>
                  <a:pt x="245" y="343"/>
                  <a:pt x="245" y="346"/>
                </a:cubicBezTo>
                <a:cubicBezTo>
                  <a:pt x="245" y="347"/>
                  <a:pt x="245" y="348"/>
                  <a:pt x="245" y="348"/>
                </a:cubicBezTo>
                <a:cubicBezTo>
                  <a:pt x="244" y="349"/>
                  <a:pt x="240" y="351"/>
                  <a:pt x="238" y="351"/>
                </a:cubicBezTo>
                <a:cubicBezTo>
                  <a:pt x="238" y="350"/>
                  <a:pt x="235" y="346"/>
                  <a:pt x="231" y="340"/>
                </a:cubicBezTo>
                <a:cubicBezTo>
                  <a:pt x="229" y="338"/>
                  <a:pt x="228" y="336"/>
                  <a:pt x="227" y="334"/>
                </a:cubicBezTo>
                <a:cubicBezTo>
                  <a:pt x="224" y="328"/>
                  <a:pt x="223" y="328"/>
                  <a:pt x="222" y="327"/>
                </a:cubicBezTo>
                <a:cubicBezTo>
                  <a:pt x="221" y="327"/>
                  <a:pt x="220" y="327"/>
                  <a:pt x="216" y="328"/>
                </a:cubicBezTo>
                <a:cubicBezTo>
                  <a:pt x="214" y="327"/>
                  <a:pt x="214" y="327"/>
                  <a:pt x="214" y="327"/>
                </a:cubicBezTo>
                <a:cubicBezTo>
                  <a:pt x="214" y="328"/>
                  <a:pt x="214" y="328"/>
                  <a:pt x="214" y="328"/>
                </a:cubicBezTo>
                <a:cubicBezTo>
                  <a:pt x="211" y="329"/>
                  <a:pt x="210" y="330"/>
                  <a:pt x="209" y="331"/>
                </a:cubicBezTo>
                <a:cubicBezTo>
                  <a:pt x="208" y="331"/>
                  <a:pt x="208" y="332"/>
                  <a:pt x="208" y="338"/>
                </a:cubicBezTo>
                <a:cubicBezTo>
                  <a:pt x="207" y="340"/>
                  <a:pt x="207" y="343"/>
                  <a:pt x="207" y="346"/>
                </a:cubicBezTo>
                <a:cubicBezTo>
                  <a:pt x="206" y="353"/>
                  <a:pt x="205" y="357"/>
                  <a:pt x="204" y="359"/>
                </a:cubicBezTo>
                <a:cubicBezTo>
                  <a:pt x="203" y="359"/>
                  <a:pt x="199" y="360"/>
                  <a:pt x="198" y="359"/>
                </a:cubicBezTo>
                <a:cubicBezTo>
                  <a:pt x="197" y="358"/>
                  <a:pt x="195" y="354"/>
                  <a:pt x="193" y="347"/>
                </a:cubicBezTo>
                <a:cubicBezTo>
                  <a:pt x="192" y="345"/>
                  <a:pt x="191" y="343"/>
                  <a:pt x="190" y="341"/>
                </a:cubicBezTo>
                <a:cubicBezTo>
                  <a:pt x="188" y="335"/>
                  <a:pt x="188" y="334"/>
                  <a:pt x="187" y="333"/>
                </a:cubicBezTo>
                <a:cubicBezTo>
                  <a:pt x="187" y="333"/>
                  <a:pt x="185" y="332"/>
                  <a:pt x="181" y="332"/>
                </a:cubicBezTo>
                <a:cubicBezTo>
                  <a:pt x="180" y="331"/>
                  <a:pt x="180" y="331"/>
                  <a:pt x="180" y="331"/>
                </a:cubicBezTo>
                <a:cubicBezTo>
                  <a:pt x="179" y="332"/>
                  <a:pt x="179" y="332"/>
                  <a:pt x="179" y="332"/>
                </a:cubicBezTo>
                <a:cubicBezTo>
                  <a:pt x="175" y="332"/>
                  <a:pt x="174" y="333"/>
                  <a:pt x="173" y="333"/>
                </a:cubicBezTo>
                <a:cubicBezTo>
                  <a:pt x="173" y="334"/>
                  <a:pt x="172" y="335"/>
                  <a:pt x="171" y="340"/>
                </a:cubicBezTo>
                <a:cubicBezTo>
                  <a:pt x="170" y="342"/>
                  <a:pt x="169" y="345"/>
                  <a:pt x="168" y="347"/>
                </a:cubicBezTo>
                <a:cubicBezTo>
                  <a:pt x="165" y="354"/>
                  <a:pt x="163" y="358"/>
                  <a:pt x="163" y="359"/>
                </a:cubicBezTo>
                <a:cubicBezTo>
                  <a:pt x="161" y="360"/>
                  <a:pt x="157" y="360"/>
                  <a:pt x="156" y="359"/>
                </a:cubicBezTo>
                <a:cubicBezTo>
                  <a:pt x="155" y="358"/>
                  <a:pt x="155" y="353"/>
                  <a:pt x="154" y="346"/>
                </a:cubicBezTo>
                <a:cubicBezTo>
                  <a:pt x="153" y="343"/>
                  <a:pt x="153" y="341"/>
                  <a:pt x="153" y="339"/>
                </a:cubicBezTo>
                <a:cubicBezTo>
                  <a:pt x="152" y="332"/>
                  <a:pt x="152" y="331"/>
                  <a:pt x="152" y="331"/>
                </a:cubicBezTo>
                <a:cubicBezTo>
                  <a:pt x="151" y="330"/>
                  <a:pt x="149" y="329"/>
                  <a:pt x="146" y="329"/>
                </a:cubicBezTo>
                <a:cubicBezTo>
                  <a:pt x="145" y="327"/>
                  <a:pt x="145" y="327"/>
                  <a:pt x="145" y="327"/>
                </a:cubicBezTo>
                <a:cubicBezTo>
                  <a:pt x="144" y="328"/>
                  <a:pt x="144" y="328"/>
                  <a:pt x="144" y="328"/>
                </a:cubicBezTo>
                <a:cubicBezTo>
                  <a:pt x="141" y="327"/>
                  <a:pt x="139" y="327"/>
                  <a:pt x="138" y="328"/>
                </a:cubicBezTo>
                <a:cubicBezTo>
                  <a:pt x="138" y="328"/>
                  <a:pt x="137" y="329"/>
                  <a:pt x="134" y="334"/>
                </a:cubicBezTo>
                <a:cubicBezTo>
                  <a:pt x="133" y="336"/>
                  <a:pt x="131" y="338"/>
                  <a:pt x="130" y="340"/>
                </a:cubicBezTo>
                <a:cubicBezTo>
                  <a:pt x="126" y="346"/>
                  <a:pt x="123" y="350"/>
                  <a:pt x="122" y="351"/>
                </a:cubicBezTo>
                <a:cubicBezTo>
                  <a:pt x="120" y="351"/>
                  <a:pt x="116" y="349"/>
                  <a:pt x="115" y="348"/>
                </a:cubicBezTo>
                <a:cubicBezTo>
                  <a:pt x="115" y="348"/>
                  <a:pt x="115" y="348"/>
                  <a:pt x="115" y="347"/>
                </a:cubicBezTo>
                <a:cubicBezTo>
                  <a:pt x="115" y="347"/>
                  <a:pt x="115" y="347"/>
                  <a:pt x="115" y="347"/>
                </a:cubicBezTo>
                <a:cubicBezTo>
                  <a:pt x="115" y="345"/>
                  <a:pt x="116" y="340"/>
                  <a:pt x="116" y="335"/>
                </a:cubicBezTo>
                <a:cubicBezTo>
                  <a:pt x="117" y="333"/>
                  <a:pt x="117" y="330"/>
                  <a:pt x="117" y="328"/>
                </a:cubicBezTo>
                <a:cubicBezTo>
                  <a:pt x="118" y="325"/>
                  <a:pt x="118" y="323"/>
                  <a:pt x="118" y="322"/>
                </a:cubicBezTo>
                <a:cubicBezTo>
                  <a:pt x="118" y="321"/>
                  <a:pt x="118" y="321"/>
                  <a:pt x="118" y="320"/>
                </a:cubicBezTo>
                <a:cubicBezTo>
                  <a:pt x="117" y="319"/>
                  <a:pt x="116" y="318"/>
                  <a:pt x="113" y="317"/>
                </a:cubicBezTo>
                <a:cubicBezTo>
                  <a:pt x="112" y="314"/>
                  <a:pt x="112" y="314"/>
                  <a:pt x="112" y="314"/>
                </a:cubicBezTo>
                <a:cubicBezTo>
                  <a:pt x="111" y="316"/>
                  <a:pt x="111" y="316"/>
                  <a:pt x="111" y="316"/>
                </a:cubicBezTo>
                <a:cubicBezTo>
                  <a:pt x="108" y="314"/>
                  <a:pt x="107" y="314"/>
                  <a:pt x="106" y="314"/>
                </a:cubicBezTo>
                <a:cubicBezTo>
                  <a:pt x="105" y="315"/>
                  <a:pt x="104" y="315"/>
                  <a:pt x="100" y="319"/>
                </a:cubicBezTo>
                <a:cubicBezTo>
                  <a:pt x="98" y="321"/>
                  <a:pt x="96" y="322"/>
                  <a:pt x="94" y="324"/>
                </a:cubicBezTo>
                <a:cubicBezTo>
                  <a:pt x="89" y="329"/>
                  <a:pt x="85" y="332"/>
                  <a:pt x="84" y="333"/>
                </a:cubicBezTo>
                <a:cubicBezTo>
                  <a:pt x="83" y="333"/>
                  <a:pt x="79" y="330"/>
                  <a:pt x="78" y="329"/>
                </a:cubicBezTo>
                <a:cubicBezTo>
                  <a:pt x="79" y="328"/>
                  <a:pt x="80" y="323"/>
                  <a:pt x="82" y="316"/>
                </a:cubicBezTo>
                <a:cubicBezTo>
                  <a:pt x="83" y="314"/>
                  <a:pt x="84" y="312"/>
                  <a:pt x="85" y="310"/>
                </a:cubicBezTo>
                <a:cubicBezTo>
                  <a:pt x="87" y="305"/>
                  <a:pt x="87" y="304"/>
                  <a:pt x="87" y="303"/>
                </a:cubicBezTo>
                <a:cubicBezTo>
                  <a:pt x="87" y="302"/>
                  <a:pt x="87" y="302"/>
                  <a:pt x="87" y="302"/>
                </a:cubicBezTo>
                <a:cubicBezTo>
                  <a:pt x="87" y="302"/>
                  <a:pt x="87" y="302"/>
                  <a:pt x="87" y="302"/>
                </a:cubicBezTo>
                <a:cubicBezTo>
                  <a:pt x="87" y="301"/>
                  <a:pt x="86" y="300"/>
                  <a:pt x="83" y="298"/>
                </a:cubicBezTo>
                <a:cubicBezTo>
                  <a:pt x="83" y="296"/>
                  <a:pt x="83" y="296"/>
                  <a:pt x="83" y="296"/>
                </a:cubicBezTo>
                <a:cubicBezTo>
                  <a:pt x="82" y="296"/>
                  <a:pt x="82" y="296"/>
                  <a:pt x="82" y="296"/>
                </a:cubicBezTo>
                <a:cubicBezTo>
                  <a:pt x="79" y="294"/>
                  <a:pt x="78" y="293"/>
                  <a:pt x="77" y="294"/>
                </a:cubicBezTo>
                <a:cubicBezTo>
                  <a:pt x="76" y="294"/>
                  <a:pt x="75" y="294"/>
                  <a:pt x="70" y="297"/>
                </a:cubicBezTo>
                <a:cubicBezTo>
                  <a:pt x="68" y="298"/>
                  <a:pt x="66" y="299"/>
                  <a:pt x="63" y="301"/>
                </a:cubicBezTo>
                <a:cubicBezTo>
                  <a:pt x="57" y="304"/>
                  <a:pt x="53" y="306"/>
                  <a:pt x="52" y="307"/>
                </a:cubicBezTo>
                <a:cubicBezTo>
                  <a:pt x="50" y="306"/>
                  <a:pt x="47" y="303"/>
                  <a:pt x="47" y="302"/>
                </a:cubicBezTo>
                <a:cubicBezTo>
                  <a:pt x="47" y="301"/>
                  <a:pt x="50" y="296"/>
                  <a:pt x="54" y="290"/>
                </a:cubicBezTo>
                <a:cubicBezTo>
                  <a:pt x="55" y="288"/>
                  <a:pt x="56" y="286"/>
                  <a:pt x="58" y="285"/>
                </a:cubicBezTo>
                <a:cubicBezTo>
                  <a:pt x="61" y="279"/>
                  <a:pt x="62" y="279"/>
                  <a:pt x="62" y="277"/>
                </a:cubicBezTo>
                <a:cubicBezTo>
                  <a:pt x="62" y="276"/>
                  <a:pt x="61" y="275"/>
                  <a:pt x="59" y="272"/>
                </a:cubicBezTo>
                <a:cubicBezTo>
                  <a:pt x="59" y="270"/>
                  <a:pt x="59" y="270"/>
                  <a:pt x="59" y="270"/>
                </a:cubicBezTo>
                <a:cubicBezTo>
                  <a:pt x="58" y="270"/>
                  <a:pt x="58" y="270"/>
                  <a:pt x="58" y="270"/>
                </a:cubicBezTo>
                <a:cubicBezTo>
                  <a:pt x="56" y="267"/>
                  <a:pt x="54" y="267"/>
                  <a:pt x="53" y="267"/>
                </a:cubicBezTo>
                <a:cubicBezTo>
                  <a:pt x="53" y="267"/>
                  <a:pt x="52" y="267"/>
                  <a:pt x="46" y="268"/>
                </a:cubicBezTo>
                <a:cubicBezTo>
                  <a:pt x="44" y="269"/>
                  <a:pt x="41" y="270"/>
                  <a:pt x="39" y="271"/>
                </a:cubicBezTo>
                <a:cubicBezTo>
                  <a:pt x="32" y="273"/>
                  <a:pt x="27" y="274"/>
                  <a:pt x="26" y="274"/>
                </a:cubicBezTo>
                <a:cubicBezTo>
                  <a:pt x="25" y="273"/>
                  <a:pt x="23" y="269"/>
                  <a:pt x="23" y="268"/>
                </a:cubicBezTo>
                <a:cubicBezTo>
                  <a:pt x="23" y="267"/>
                  <a:pt x="26" y="263"/>
                  <a:pt x="32" y="258"/>
                </a:cubicBezTo>
                <a:cubicBezTo>
                  <a:pt x="34" y="257"/>
                  <a:pt x="35" y="255"/>
                  <a:pt x="37" y="254"/>
                </a:cubicBezTo>
                <a:cubicBezTo>
                  <a:pt x="42" y="249"/>
                  <a:pt x="42" y="249"/>
                  <a:pt x="43" y="248"/>
                </a:cubicBezTo>
                <a:cubicBezTo>
                  <a:pt x="43" y="247"/>
                  <a:pt x="43" y="247"/>
                  <a:pt x="43" y="247"/>
                </a:cubicBezTo>
                <a:cubicBezTo>
                  <a:pt x="43" y="246"/>
                  <a:pt x="42" y="244"/>
                  <a:pt x="41" y="242"/>
                </a:cubicBezTo>
                <a:cubicBezTo>
                  <a:pt x="41" y="240"/>
                  <a:pt x="41" y="240"/>
                  <a:pt x="41" y="240"/>
                </a:cubicBezTo>
                <a:cubicBezTo>
                  <a:pt x="40" y="240"/>
                  <a:pt x="40" y="240"/>
                  <a:pt x="40" y="240"/>
                </a:cubicBezTo>
                <a:cubicBezTo>
                  <a:pt x="39" y="237"/>
                  <a:pt x="38" y="236"/>
                  <a:pt x="37" y="235"/>
                </a:cubicBezTo>
                <a:cubicBezTo>
                  <a:pt x="36" y="235"/>
                  <a:pt x="35" y="235"/>
                  <a:pt x="30" y="235"/>
                </a:cubicBezTo>
                <a:cubicBezTo>
                  <a:pt x="27" y="235"/>
                  <a:pt x="25" y="236"/>
                  <a:pt x="22" y="236"/>
                </a:cubicBezTo>
                <a:cubicBezTo>
                  <a:pt x="15" y="236"/>
                  <a:pt x="10" y="236"/>
                  <a:pt x="9" y="236"/>
                </a:cubicBezTo>
                <a:cubicBezTo>
                  <a:pt x="8" y="235"/>
                  <a:pt x="7" y="232"/>
                  <a:pt x="7" y="230"/>
                </a:cubicBezTo>
                <a:cubicBezTo>
                  <a:pt x="7" y="229"/>
                  <a:pt x="7" y="229"/>
                  <a:pt x="7" y="229"/>
                </a:cubicBezTo>
                <a:cubicBezTo>
                  <a:pt x="8" y="228"/>
                  <a:pt x="11" y="226"/>
                  <a:pt x="18" y="222"/>
                </a:cubicBezTo>
                <a:cubicBezTo>
                  <a:pt x="20" y="221"/>
                  <a:pt x="22" y="220"/>
                  <a:pt x="24" y="219"/>
                </a:cubicBezTo>
                <a:cubicBezTo>
                  <a:pt x="30" y="216"/>
                  <a:pt x="30" y="215"/>
                  <a:pt x="31" y="214"/>
                </a:cubicBezTo>
                <a:cubicBezTo>
                  <a:pt x="31" y="214"/>
                  <a:pt x="31" y="213"/>
                  <a:pt x="31" y="212"/>
                </a:cubicBezTo>
                <a:cubicBezTo>
                  <a:pt x="31" y="211"/>
                  <a:pt x="31" y="209"/>
                  <a:pt x="30" y="208"/>
                </a:cubicBezTo>
                <a:cubicBezTo>
                  <a:pt x="31" y="206"/>
                  <a:pt x="31" y="206"/>
                  <a:pt x="31" y="206"/>
                </a:cubicBezTo>
                <a:cubicBezTo>
                  <a:pt x="30" y="206"/>
                  <a:pt x="30" y="206"/>
                  <a:pt x="30" y="206"/>
                </a:cubicBezTo>
                <a:cubicBezTo>
                  <a:pt x="30" y="203"/>
                  <a:pt x="29" y="201"/>
                  <a:pt x="28" y="201"/>
                </a:cubicBezTo>
                <a:cubicBezTo>
                  <a:pt x="27" y="200"/>
                  <a:pt x="27" y="200"/>
                  <a:pt x="21" y="199"/>
                </a:cubicBezTo>
                <a:cubicBezTo>
                  <a:pt x="19" y="199"/>
                  <a:pt x="16" y="198"/>
                  <a:pt x="13" y="198"/>
                </a:cubicBezTo>
                <a:cubicBezTo>
                  <a:pt x="6" y="196"/>
                  <a:pt x="2" y="195"/>
                  <a:pt x="1" y="195"/>
                </a:cubicBezTo>
                <a:cubicBezTo>
                  <a:pt x="0" y="194"/>
                  <a:pt x="0" y="192"/>
                  <a:pt x="0" y="190"/>
                </a:cubicBezTo>
                <a:close/>
                <a:moveTo>
                  <a:pt x="288" y="180"/>
                </a:moveTo>
                <a:cubicBezTo>
                  <a:pt x="288" y="120"/>
                  <a:pt x="239" y="71"/>
                  <a:pt x="179" y="71"/>
                </a:cubicBezTo>
                <a:cubicBezTo>
                  <a:pt x="120" y="72"/>
                  <a:pt x="71" y="121"/>
                  <a:pt x="71" y="180"/>
                </a:cubicBezTo>
                <a:cubicBezTo>
                  <a:pt x="71" y="240"/>
                  <a:pt x="120" y="289"/>
                  <a:pt x="180" y="289"/>
                </a:cubicBezTo>
                <a:cubicBezTo>
                  <a:pt x="240" y="288"/>
                  <a:pt x="289" y="239"/>
                  <a:pt x="288" y="180"/>
                </a:cubicBezTo>
                <a:close/>
              </a:path>
            </a:pathLst>
          </a:custGeom>
          <a:solidFill>
            <a:srgbClr val="F8D84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A0204" pitchFamily="34" charset="0"/>
              <a:ea typeface="宋体" panose="02010600030101010101" pitchFamily="2" charset="-122"/>
              <a:cs typeface="+mn-cs"/>
            </a:endParaRPr>
          </a:p>
        </p:txBody>
      </p:sp>
      <p:sp>
        <p:nvSpPr>
          <p:cNvPr id="91" name="Freeform 4">
            <a:extLst>
              <a:ext uri="{FF2B5EF4-FFF2-40B4-BE49-F238E27FC236}">
                <a16:creationId xmlns:a16="http://schemas.microsoft.com/office/drawing/2014/main" xmlns="" id="{5CC71B8F-5D61-4761-80A3-EA1508986346}"/>
              </a:ext>
            </a:extLst>
          </p:cNvPr>
          <p:cNvSpPr>
            <a:spLocks noEditPoints="1"/>
          </p:cNvSpPr>
          <p:nvPr/>
        </p:nvSpPr>
        <p:spPr bwMode="auto">
          <a:xfrm>
            <a:off x="4635500" y="3060700"/>
            <a:ext cx="1546225" cy="1544638"/>
          </a:xfrm>
          <a:custGeom>
            <a:avLst/>
            <a:gdLst>
              <a:gd name="T0" fmla="*/ 2147483647 w 314"/>
              <a:gd name="T1" fmla="*/ 2147483647 h 314"/>
              <a:gd name="T2" fmla="*/ 2147483647 w 314"/>
              <a:gd name="T3" fmla="*/ 2147483647 h 314"/>
              <a:gd name="T4" fmla="*/ 2147483647 w 314"/>
              <a:gd name="T5" fmla="*/ 2147483647 h 314"/>
              <a:gd name="T6" fmla="*/ 2147483647 w 314"/>
              <a:gd name="T7" fmla="*/ 2147483647 h 314"/>
              <a:gd name="T8" fmla="*/ 2147483647 w 314"/>
              <a:gd name="T9" fmla="*/ 2147483647 h 314"/>
              <a:gd name="T10" fmla="*/ 2147483647 w 314"/>
              <a:gd name="T11" fmla="*/ 2147483647 h 314"/>
              <a:gd name="T12" fmla="*/ 2147483647 w 314"/>
              <a:gd name="T13" fmla="*/ 2147483647 h 314"/>
              <a:gd name="T14" fmla="*/ 2147483647 w 314"/>
              <a:gd name="T15" fmla="*/ 2147483647 h 314"/>
              <a:gd name="T16" fmla="*/ 2147483647 w 314"/>
              <a:gd name="T17" fmla="*/ 2147483647 h 314"/>
              <a:gd name="T18" fmla="*/ 2147483647 w 314"/>
              <a:gd name="T19" fmla="*/ 2147483647 h 314"/>
              <a:gd name="T20" fmla="*/ 2147483647 w 314"/>
              <a:gd name="T21" fmla="*/ 2147483647 h 314"/>
              <a:gd name="T22" fmla="*/ 2147483647 w 314"/>
              <a:gd name="T23" fmla="*/ 2147483647 h 314"/>
              <a:gd name="T24" fmla="*/ 2147483647 w 314"/>
              <a:gd name="T25" fmla="*/ 2147483647 h 314"/>
              <a:gd name="T26" fmla="*/ 2147483647 w 314"/>
              <a:gd name="T27" fmla="*/ 2147483647 h 314"/>
              <a:gd name="T28" fmla="*/ 2147483647 w 314"/>
              <a:gd name="T29" fmla="*/ 2147483647 h 314"/>
              <a:gd name="T30" fmla="*/ 2147483647 w 314"/>
              <a:gd name="T31" fmla="*/ 2147483647 h 314"/>
              <a:gd name="T32" fmla="*/ 2147483647 w 314"/>
              <a:gd name="T33" fmla="*/ 2147483647 h 314"/>
              <a:gd name="T34" fmla="*/ 2147483647 w 314"/>
              <a:gd name="T35" fmla="*/ 2147483647 h 314"/>
              <a:gd name="T36" fmla="*/ 2147483647 w 314"/>
              <a:gd name="T37" fmla="*/ 2147483647 h 314"/>
              <a:gd name="T38" fmla="*/ 2147483647 w 314"/>
              <a:gd name="T39" fmla="*/ 2147483647 h 314"/>
              <a:gd name="T40" fmla="*/ 2147483647 w 314"/>
              <a:gd name="T41" fmla="*/ 2147483647 h 314"/>
              <a:gd name="T42" fmla="*/ 2147483647 w 314"/>
              <a:gd name="T43" fmla="*/ 2147483647 h 314"/>
              <a:gd name="T44" fmla="*/ 2147483647 w 314"/>
              <a:gd name="T45" fmla="*/ 2147483647 h 314"/>
              <a:gd name="T46" fmla="*/ 2147483647 w 314"/>
              <a:gd name="T47" fmla="*/ 2147483647 h 314"/>
              <a:gd name="T48" fmla="*/ 2147483647 w 314"/>
              <a:gd name="T49" fmla="*/ 2147483647 h 314"/>
              <a:gd name="T50" fmla="*/ 2147483647 w 314"/>
              <a:gd name="T51" fmla="*/ 2147483647 h 314"/>
              <a:gd name="T52" fmla="*/ 2147483647 w 314"/>
              <a:gd name="T53" fmla="*/ 2147483647 h 314"/>
              <a:gd name="T54" fmla="*/ 2147483647 w 314"/>
              <a:gd name="T55" fmla="*/ 2147483647 h 314"/>
              <a:gd name="T56" fmla="*/ 2147483647 w 314"/>
              <a:gd name="T57" fmla="*/ 2147483647 h 314"/>
              <a:gd name="T58" fmla="*/ 2147483647 w 314"/>
              <a:gd name="T59" fmla="*/ 2147483647 h 314"/>
              <a:gd name="T60" fmla="*/ 2147483647 w 314"/>
              <a:gd name="T61" fmla="*/ 2147483647 h 314"/>
              <a:gd name="T62" fmla="*/ 2147483647 w 314"/>
              <a:gd name="T63" fmla="*/ 2147483647 h 314"/>
              <a:gd name="T64" fmla="*/ 2147483647 w 314"/>
              <a:gd name="T65" fmla="*/ 2147483647 h 314"/>
              <a:gd name="T66" fmla="*/ 2147483647 w 314"/>
              <a:gd name="T67" fmla="*/ 2147483647 h 314"/>
              <a:gd name="T68" fmla="*/ 2147483647 w 314"/>
              <a:gd name="T69" fmla="*/ 2147483647 h 314"/>
              <a:gd name="T70" fmla="*/ 2147483647 w 314"/>
              <a:gd name="T71" fmla="*/ 2147483647 h 314"/>
              <a:gd name="T72" fmla="*/ 2147483647 w 314"/>
              <a:gd name="T73" fmla="*/ 2147483647 h 314"/>
              <a:gd name="T74" fmla="*/ 2147483647 w 314"/>
              <a:gd name="T75" fmla="*/ 2147483647 h 314"/>
              <a:gd name="T76" fmla="*/ 2147483647 w 314"/>
              <a:gd name="T77" fmla="*/ 2147483647 h 314"/>
              <a:gd name="T78" fmla="*/ 2147483647 w 314"/>
              <a:gd name="T79" fmla="*/ 2147483647 h 314"/>
              <a:gd name="T80" fmla="*/ 2147483647 w 314"/>
              <a:gd name="T81" fmla="*/ 2147483647 h 314"/>
              <a:gd name="T82" fmla="*/ 2147483647 w 314"/>
              <a:gd name="T83" fmla="*/ 2147483647 h 314"/>
              <a:gd name="T84" fmla="*/ 2147483647 w 314"/>
              <a:gd name="T85" fmla="*/ 2147483647 h 314"/>
              <a:gd name="T86" fmla="*/ 2147483647 w 314"/>
              <a:gd name="T87" fmla="*/ 2147483647 h 314"/>
              <a:gd name="T88" fmla="*/ 2147483647 w 314"/>
              <a:gd name="T89" fmla="*/ 2147483647 h 314"/>
              <a:gd name="T90" fmla="*/ 2147483647 w 314"/>
              <a:gd name="T91" fmla="*/ 2147483647 h 314"/>
              <a:gd name="T92" fmla="*/ 2147483647 w 314"/>
              <a:gd name="T93" fmla="*/ 2147483647 h 314"/>
              <a:gd name="T94" fmla="*/ 2147483647 w 314"/>
              <a:gd name="T95" fmla="*/ 2147483647 h 314"/>
              <a:gd name="T96" fmla="*/ 2147483647 w 314"/>
              <a:gd name="T97" fmla="*/ 2147483647 h 314"/>
              <a:gd name="T98" fmla="*/ 2147483647 w 314"/>
              <a:gd name="T99" fmla="*/ 2147483647 h 314"/>
              <a:gd name="T100" fmla="*/ 2147483647 w 314"/>
              <a:gd name="T101" fmla="*/ 2147483647 h 314"/>
              <a:gd name="T102" fmla="*/ 2147483647 w 314"/>
              <a:gd name="T103" fmla="*/ 2147483647 h 314"/>
              <a:gd name="T104" fmla="*/ 2147483647 w 314"/>
              <a:gd name="T105" fmla="*/ 2147483647 h 314"/>
              <a:gd name="T106" fmla="*/ 2147483647 w 314"/>
              <a:gd name="T107" fmla="*/ 2147483647 h 314"/>
              <a:gd name="T108" fmla="*/ 2147483647 w 314"/>
              <a:gd name="T109" fmla="*/ 2147483647 h 314"/>
              <a:gd name="T110" fmla="*/ 2147483647 w 314"/>
              <a:gd name="T111" fmla="*/ 2147483647 h 31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4" h="314">
                <a:moveTo>
                  <a:pt x="0" y="165"/>
                </a:moveTo>
                <a:cubicBezTo>
                  <a:pt x="0" y="164"/>
                  <a:pt x="0" y="163"/>
                  <a:pt x="0" y="163"/>
                </a:cubicBezTo>
                <a:cubicBezTo>
                  <a:pt x="1" y="162"/>
                  <a:pt x="5" y="161"/>
                  <a:pt x="11" y="159"/>
                </a:cubicBezTo>
                <a:cubicBezTo>
                  <a:pt x="13" y="159"/>
                  <a:pt x="15" y="158"/>
                  <a:pt x="17" y="157"/>
                </a:cubicBezTo>
                <a:cubicBezTo>
                  <a:pt x="22" y="156"/>
                  <a:pt x="23" y="156"/>
                  <a:pt x="24" y="155"/>
                </a:cubicBezTo>
                <a:cubicBezTo>
                  <a:pt x="24" y="154"/>
                  <a:pt x="25" y="153"/>
                  <a:pt x="25" y="150"/>
                </a:cubicBezTo>
                <a:cubicBezTo>
                  <a:pt x="25" y="149"/>
                  <a:pt x="25" y="149"/>
                  <a:pt x="25" y="149"/>
                </a:cubicBezTo>
                <a:cubicBezTo>
                  <a:pt x="25" y="149"/>
                  <a:pt x="25" y="149"/>
                  <a:pt x="25" y="149"/>
                </a:cubicBezTo>
                <a:cubicBezTo>
                  <a:pt x="25" y="149"/>
                  <a:pt x="25" y="148"/>
                  <a:pt x="25" y="146"/>
                </a:cubicBezTo>
                <a:cubicBezTo>
                  <a:pt x="25" y="145"/>
                  <a:pt x="25" y="144"/>
                  <a:pt x="24" y="143"/>
                </a:cubicBezTo>
                <a:cubicBezTo>
                  <a:pt x="24" y="143"/>
                  <a:pt x="23" y="142"/>
                  <a:pt x="18" y="140"/>
                </a:cubicBezTo>
                <a:cubicBezTo>
                  <a:pt x="17" y="140"/>
                  <a:pt x="14" y="139"/>
                  <a:pt x="12" y="138"/>
                </a:cubicBezTo>
                <a:cubicBezTo>
                  <a:pt x="7" y="135"/>
                  <a:pt x="3" y="133"/>
                  <a:pt x="2" y="132"/>
                </a:cubicBezTo>
                <a:cubicBezTo>
                  <a:pt x="2" y="132"/>
                  <a:pt x="2" y="132"/>
                  <a:pt x="2" y="131"/>
                </a:cubicBezTo>
                <a:cubicBezTo>
                  <a:pt x="2" y="129"/>
                  <a:pt x="3" y="127"/>
                  <a:pt x="3" y="127"/>
                </a:cubicBezTo>
                <a:cubicBezTo>
                  <a:pt x="4" y="126"/>
                  <a:pt x="8" y="126"/>
                  <a:pt x="15" y="125"/>
                </a:cubicBezTo>
                <a:cubicBezTo>
                  <a:pt x="17" y="125"/>
                  <a:pt x="19" y="125"/>
                  <a:pt x="21" y="125"/>
                </a:cubicBezTo>
                <a:cubicBezTo>
                  <a:pt x="26" y="125"/>
                  <a:pt x="27" y="125"/>
                  <a:pt x="28" y="124"/>
                </a:cubicBezTo>
                <a:cubicBezTo>
                  <a:pt x="28" y="124"/>
                  <a:pt x="29" y="123"/>
                  <a:pt x="30" y="120"/>
                </a:cubicBezTo>
                <a:cubicBezTo>
                  <a:pt x="30" y="119"/>
                  <a:pt x="30" y="119"/>
                  <a:pt x="30" y="119"/>
                </a:cubicBezTo>
                <a:cubicBezTo>
                  <a:pt x="30" y="119"/>
                  <a:pt x="30" y="119"/>
                  <a:pt x="30" y="119"/>
                </a:cubicBezTo>
                <a:cubicBezTo>
                  <a:pt x="31" y="117"/>
                  <a:pt x="31" y="116"/>
                  <a:pt x="31" y="115"/>
                </a:cubicBezTo>
                <a:cubicBezTo>
                  <a:pt x="31" y="114"/>
                  <a:pt x="31" y="113"/>
                  <a:pt x="31" y="113"/>
                </a:cubicBezTo>
                <a:cubicBezTo>
                  <a:pt x="31" y="112"/>
                  <a:pt x="30" y="112"/>
                  <a:pt x="26" y="109"/>
                </a:cubicBezTo>
                <a:cubicBezTo>
                  <a:pt x="24" y="108"/>
                  <a:pt x="22" y="106"/>
                  <a:pt x="21" y="105"/>
                </a:cubicBezTo>
                <a:cubicBezTo>
                  <a:pt x="16" y="101"/>
                  <a:pt x="13" y="98"/>
                  <a:pt x="12" y="97"/>
                </a:cubicBezTo>
                <a:cubicBezTo>
                  <a:pt x="12" y="96"/>
                  <a:pt x="13" y="93"/>
                  <a:pt x="14" y="92"/>
                </a:cubicBezTo>
                <a:cubicBezTo>
                  <a:pt x="15" y="92"/>
                  <a:pt x="19" y="92"/>
                  <a:pt x="26" y="93"/>
                </a:cubicBezTo>
                <a:cubicBezTo>
                  <a:pt x="28" y="94"/>
                  <a:pt x="30" y="94"/>
                  <a:pt x="32" y="95"/>
                </a:cubicBezTo>
                <a:cubicBezTo>
                  <a:pt x="37" y="96"/>
                  <a:pt x="38" y="96"/>
                  <a:pt x="39" y="95"/>
                </a:cubicBezTo>
                <a:cubicBezTo>
                  <a:pt x="39" y="95"/>
                  <a:pt x="40" y="95"/>
                  <a:pt x="42" y="91"/>
                </a:cubicBezTo>
                <a:cubicBezTo>
                  <a:pt x="42" y="91"/>
                  <a:pt x="42" y="91"/>
                  <a:pt x="42" y="91"/>
                </a:cubicBezTo>
                <a:cubicBezTo>
                  <a:pt x="42" y="90"/>
                  <a:pt x="42" y="90"/>
                  <a:pt x="42" y="90"/>
                </a:cubicBezTo>
                <a:cubicBezTo>
                  <a:pt x="45" y="88"/>
                  <a:pt x="45" y="86"/>
                  <a:pt x="45" y="86"/>
                </a:cubicBezTo>
                <a:cubicBezTo>
                  <a:pt x="45" y="86"/>
                  <a:pt x="45" y="85"/>
                  <a:pt x="44" y="85"/>
                </a:cubicBezTo>
                <a:cubicBezTo>
                  <a:pt x="44" y="84"/>
                  <a:pt x="44" y="84"/>
                  <a:pt x="41" y="80"/>
                </a:cubicBezTo>
                <a:cubicBezTo>
                  <a:pt x="39" y="78"/>
                  <a:pt x="38" y="77"/>
                  <a:pt x="36" y="75"/>
                </a:cubicBezTo>
                <a:cubicBezTo>
                  <a:pt x="32" y="70"/>
                  <a:pt x="30" y="66"/>
                  <a:pt x="30" y="65"/>
                </a:cubicBezTo>
                <a:cubicBezTo>
                  <a:pt x="30" y="64"/>
                  <a:pt x="32" y="61"/>
                  <a:pt x="33" y="61"/>
                </a:cubicBezTo>
                <a:cubicBezTo>
                  <a:pt x="34" y="61"/>
                  <a:pt x="38" y="62"/>
                  <a:pt x="44" y="65"/>
                </a:cubicBezTo>
                <a:cubicBezTo>
                  <a:pt x="46" y="66"/>
                  <a:pt x="48" y="67"/>
                  <a:pt x="49" y="67"/>
                </a:cubicBezTo>
                <a:cubicBezTo>
                  <a:pt x="54" y="70"/>
                  <a:pt x="55" y="70"/>
                  <a:pt x="56" y="70"/>
                </a:cubicBezTo>
                <a:cubicBezTo>
                  <a:pt x="57" y="70"/>
                  <a:pt x="58" y="69"/>
                  <a:pt x="60" y="67"/>
                </a:cubicBezTo>
                <a:cubicBezTo>
                  <a:pt x="61" y="66"/>
                  <a:pt x="61" y="66"/>
                  <a:pt x="61" y="66"/>
                </a:cubicBezTo>
                <a:cubicBezTo>
                  <a:pt x="61" y="66"/>
                  <a:pt x="61" y="66"/>
                  <a:pt x="61" y="66"/>
                </a:cubicBezTo>
                <a:cubicBezTo>
                  <a:pt x="63" y="64"/>
                  <a:pt x="64" y="62"/>
                  <a:pt x="64" y="61"/>
                </a:cubicBezTo>
                <a:cubicBezTo>
                  <a:pt x="64" y="60"/>
                  <a:pt x="64" y="60"/>
                  <a:pt x="62" y="55"/>
                </a:cubicBezTo>
                <a:cubicBezTo>
                  <a:pt x="61" y="54"/>
                  <a:pt x="60" y="51"/>
                  <a:pt x="59" y="49"/>
                </a:cubicBezTo>
                <a:cubicBezTo>
                  <a:pt x="56" y="43"/>
                  <a:pt x="54" y="40"/>
                  <a:pt x="54" y="39"/>
                </a:cubicBezTo>
                <a:cubicBezTo>
                  <a:pt x="55" y="37"/>
                  <a:pt x="57" y="35"/>
                  <a:pt x="59" y="35"/>
                </a:cubicBezTo>
                <a:cubicBezTo>
                  <a:pt x="59" y="35"/>
                  <a:pt x="63" y="37"/>
                  <a:pt x="68" y="41"/>
                </a:cubicBezTo>
                <a:cubicBezTo>
                  <a:pt x="70" y="43"/>
                  <a:pt x="71" y="44"/>
                  <a:pt x="73" y="45"/>
                </a:cubicBezTo>
                <a:cubicBezTo>
                  <a:pt x="77" y="48"/>
                  <a:pt x="78" y="49"/>
                  <a:pt x="79" y="49"/>
                </a:cubicBezTo>
                <a:cubicBezTo>
                  <a:pt x="80" y="49"/>
                  <a:pt x="81" y="49"/>
                  <a:pt x="84" y="47"/>
                </a:cubicBezTo>
                <a:cubicBezTo>
                  <a:pt x="85" y="47"/>
                  <a:pt x="85" y="47"/>
                  <a:pt x="85" y="47"/>
                </a:cubicBezTo>
                <a:cubicBezTo>
                  <a:pt x="85" y="46"/>
                  <a:pt x="85" y="46"/>
                  <a:pt x="85" y="46"/>
                </a:cubicBezTo>
                <a:cubicBezTo>
                  <a:pt x="88" y="44"/>
                  <a:pt x="88" y="43"/>
                  <a:pt x="89" y="42"/>
                </a:cubicBezTo>
                <a:cubicBezTo>
                  <a:pt x="89" y="42"/>
                  <a:pt x="89" y="42"/>
                  <a:pt x="89" y="42"/>
                </a:cubicBezTo>
                <a:cubicBezTo>
                  <a:pt x="89" y="42"/>
                  <a:pt x="89" y="42"/>
                  <a:pt x="89" y="42"/>
                </a:cubicBezTo>
                <a:cubicBezTo>
                  <a:pt x="89" y="41"/>
                  <a:pt x="88" y="39"/>
                  <a:pt x="88" y="36"/>
                </a:cubicBezTo>
                <a:cubicBezTo>
                  <a:pt x="87" y="34"/>
                  <a:pt x="87" y="32"/>
                  <a:pt x="86" y="29"/>
                </a:cubicBezTo>
                <a:cubicBezTo>
                  <a:pt x="85" y="24"/>
                  <a:pt x="84" y="20"/>
                  <a:pt x="84" y="18"/>
                </a:cubicBezTo>
                <a:cubicBezTo>
                  <a:pt x="84" y="18"/>
                  <a:pt x="84" y="18"/>
                  <a:pt x="84" y="18"/>
                </a:cubicBezTo>
                <a:cubicBezTo>
                  <a:pt x="85" y="17"/>
                  <a:pt x="88" y="15"/>
                  <a:pt x="89" y="15"/>
                </a:cubicBezTo>
                <a:cubicBezTo>
                  <a:pt x="90" y="16"/>
                  <a:pt x="93" y="19"/>
                  <a:pt x="97" y="24"/>
                </a:cubicBezTo>
                <a:cubicBezTo>
                  <a:pt x="99" y="26"/>
                  <a:pt x="100" y="27"/>
                  <a:pt x="101" y="29"/>
                </a:cubicBezTo>
                <a:cubicBezTo>
                  <a:pt x="104" y="33"/>
                  <a:pt x="105" y="34"/>
                  <a:pt x="106" y="34"/>
                </a:cubicBezTo>
                <a:cubicBezTo>
                  <a:pt x="107" y="34"/>
                  <a:pt x="108" y="34"/>
                  <a:pt x="111" y="33"/>
                </a:cubicBezTo>
                <a:cubicBezTo>
                  <a:pt x="113" y="33"/>
                  <a:pt x="113" y="33"/>
                  <a:pt x="113" y="33"/>
                </a:cubicBezTo>
                <a:cubicBezTo>
                  <a:pt x="113" y="32"/>
                  <a:pt x="113" y="32"/>
                  <a:pt x="113" y="32"/>
                </a:cubicBezTo>
                <a:cubicBezTo>
                  <a:pt x="115" y="32"/>
                  <a:pt x="116" y="31"/>
                  <a:pt x="117" y="30"/>
                </a:cubicBezTo>
                <a:cubicBezTo>
                  <a:pt x="117" y="29"/>
                  <a:pt x="117" y="28"/>
                  <a:pt x="117" y="25"/>
                </a:cubicBezTo>
                <a:cubicBezTo>
                  <a:pt x="117" y="22"/>
                  <a:pt x="117" y="22"/>
                  <a:pt x="117" y="22"/>
                </a:cubicBezTo>
                <a:cubicBezTo>
                  <a:pt x="117" y="20"/>
                  <a:pt x="117" y="18"/>
                  <a:pt x="117" y="16"/>
                </a:cubicBezTo>
                <a:cubicBezTo>
                  <a:pt x="117" y="10"/>
                  <a:pt x="118" y="6"/>
                  <a:pt x="118" y="5"/>
                </a:cubicBezTo>
                <a:cubicBezTo>
                  <a:pt x="119" y="4"/>
                  <a:pt x="123" y="3"/>
                  <a:pt x="124" y="4"/>
                </a:cubicBezTo>
                <a:cubicBezTo>
                  <a:pt x="125" y="4"/>
                  <a:pt x="127" y="8"/>
                  <a:pt x="129" y="14"/>
                </a:cubicBezTo>
                <a:cubicBezTo>
                  <a:pt x="130" y="16"/>
                  <a:pt x="131" y="18"/>
                  <a:pt x="132" y="19"/>
                </a:cubicBezTo>
                <a:cubicBezTo>
                  <a:pt x="134" y="24"/>
                  <a:pt x="135" y="25"/>
                  <a:pt x="136" y="25"/>
                </a:cubicBezTo>
                <a:cubicBezTo>
                  <a:pt x="136" y="26"/>
                  <a:pt x="138" y="26"/>
                  <a:pt x="141" y="26"/>
                </a:cubicBezTo>
                <a:cubicBezTo>
                  <a:pt x="141" y="26"/>
                  <a:pt x="141" y="26"/>
                  <a:pt x="141" y="26"/>
                </a:cubicBezTo>
                <a:cubicBezTo>
                  <a:pt x="142" y="25"/>
                  <a:pt x="142" y="25"/>
                  <a:pt x="142" y="25"/>
                </a:cubicBezTo>
                <a:cubicBezTo>
                  <a:pt x="146" y="25"/>
                  <a:pt x="147" y="24"/>
                  <a:pt x="147" y="24"/>
                </a:cubicBezTo>
                <a:cubicBezTo>
                  <a:pt x="148" y="23"/>
                  <a:pt x="148" y="22"/>
                  <a:pt x="149" y="18"/>
                </a:cubicBezTo>
                <a:cubicBezTo>
                  <a:pt x="150" y="16"/>
                  <a:pt x="150" y="14"/>
                  <a:pt x="151" y="11"/>
                </a:cubicBezTo>
                <a:cubicBezTo>
                  <a:pt x="152" y="5"/>
                  <a:pt x="154" y="1"/>
                  <a:pt x="154" y="0"/>
                </a:cubicBezTo>
                <a:cubicBezTo>
                  <a:pt x="155" y="0"/>
                  <a:pt x="159" y="0"/>
                  <a:pt x="160" y="0"/>
                </a:cubicBezTo>
                <a:cubicBezTo>
                  <a:pt x="161" y="1"/>
                  <a:pt x="162" y="5"/>
                  <a:pt x="163" y="11"/>
                </a:cubicBezTo>
                <a:cubicBezTo>
                  <a:pt x="164" y="13"/>
                  <a:pt x="164" y="15"/>
                  <a:pt x="165" y="17"/>
                </a:cubicBezTo>
                <a:cubicBezTo>
                  <a:pt x="166" y="23"/>
                  <a:pt x="166" y="23"/>
                  <a:pt x="167" y="24"/>
                </a:cubicBezTo>
                <a:cubicBezTo>
                  <a:pt x="167" y="25"/>
                  <a:pt x="168" y="25"/>
                  <a:pt x="172" y="25"/>
                </a:cubicBezTo>
                <a:cubicBezTo>
                  <a:pt x="172" y="26"/>
                  <a:pt x="172" y="26"/>
                  <a:pt x="172" y="26"/>
                </a:cubicBezTo>
                <a:cubicBezTo>
                  <a:pt x="173" y="26"/>
                  <a:pt x="173" y="26"/>
                  <a:pt x="173" y="26"/>
                </a:cubicBezTo>
                <a:cubicBezTo>
                  <a:pt x="176" y="26"/>
                  <a:pt x="178" y="26"/>
                  <a:pt x="178" y="25"/>
                </a:cubicBezTo>
                <a:cubicBezTo>
                  <a:pt x="179" y="25"/>
                  <a:pt x="179" y="24"/>
                  <a:pt x="182" y="20"/>
                </a:cubicBezTo>
                <a:cubicBezTo>
                  <a:pt x="182" y="18"/>
                  <a:pt x="183" y="16"/>
                  <a:pt x="185" y="14"/>
                </a:cubicBezTo>
                <a:cubicBezTo>
                  <a:pt x="188" y="8"/>
                  <a:pt x="190" y="5"/>
                  <a:pt x="190" y="4"/>
                </a:cubicBezTo>
                <a:cubicBezTo>
                  <a:pt x="192" y="4"/>
                  <a:pt x="195" y="4"/>
                  <a:pt x="196" y="5"/>
                </a:cubicBezTo>
                <a:cubicBezTo>
                  <a:pt x="196" y="6"/>
                  <a:pt x="197" y="9"/>
                  <a:pt x="197" y="15"/>
                </a:cubicBezTo>
                <a:cubicBezTo>
                  <a:pt x="197" y="15"/>
                  <a:pt x="197" y="16"/>
                  <a:pt x="197" y="17"/>
                </a:cubicBezTo>
                <a:cubicBezTo>
                  <a:pt x="197" y="19"/>
                  <a:pt x="197" y="21"/>
                  <a:pt x="197" y="23"/>
                </a:cubicBezTo>
                <a:cubicBezTo>
                  <a:pt x="197" y="24"/>
                  <a:pt x="196" y="26"/>
                  <a:pt x="196" y="27"/>
                </a:cubicBezTo>
                <a:cubicBezTo>
                  <a:pt x="196" y="29"/>
                  <a:pt x="197" y="29"/>
                  <a:pt x="197" y="30"/>
                </a:cubicBezTo>
                <a:cubicBezTo>
                  <a:pt x="197" y="31"/>
                  <a:pt x="198" y="31"/>
                  <a:pt x="202" y="32"/>
                </a:cubicBezTo>
                <a:cubicBezTo>
                  <a:pt x="203" y="34"/>
                  <a:pt x="203" y="34"/>
                  <a:pt x="203" y="34"/>
                </a:cubicBezTo>
                <a:cubicBezTo>
                  <a:pt x="203" y="33"/>
                  <a:pt x="203" y="33"/>
                  <a:pt x="203" y="33"/>
                </a:cubicBezTo>
                <a:cubicBezTo>
                  <a:pt x="206" y="34"/>
                  <a:pt x="207" y="34"/>
                  <a:pt x="208" y="34"/>
                </a:cubicBezTo>
                <a:cubicBezTo>
                  <a:pt x="209" y="33"/>
                  <a:pt x="209" y="33"/>
                  <a:pt x="212" y="29"/>
                </a:cubicBezTo>
                <a:cubicBezTo>
                  <a:pt x="214" y="28"/>
                  <a:pt x="215" y="26"/>
                  <a:pt x="217" y="24"/>
                </a:cubicBezTo>
                <a:cubicBezTo>
                  <a:pt x="221" y="19"/>
                  <a:pt x="224" y="16"/>
                  <a:pt x="225" y="16"/>
                </a:cubicBezTo>
                <a:cubicBezTo>
                  <a:pt x="226" y="16"/>
                  <a:pt x="229" y="17"/>
                  <a:pt x="230" y="18"/>
                </a:cubicBezTo>
                <a:cubicBezTo>
                  <a:pt x="230" y="20"/>
                  <a:pt x="229" y="24"/>
                  <a:pt x="228" y="30"/>
                </a:cubicBezTo>
                <a:cubicBezTo>
                  <a:pt x="227" y="32"/>
                  <a:pt x="227" y="34"/>
                  <a:pt x="226" y="36"/>
                </a:cubicBezTo>
                <a:cubicBezTo>
                  <a:pt x="225" y="39"/>
                  <a:pt x="225" y="41"/>
                  <a:pt x="225" y="42"/>
                </a:cubicBezTo>
                <a:cubicBezTo>
                  <a:pt x="225" y="42"/>
                  <a:pt x="225" y="42"/>
                  <a:pt x="225" y="42"/>
                </a:cubicBezTo>
                <a:cubicBezTo>
                  <a:pt x="225" y="43"/>
                  <a:pt x="225" y="43"/>
                  <a:pt x="225" y="43"/>
                </a:cubicBezTo>
                <a:cubicBezTo>
                  <a:pt x="225" y="43"/>
                  <a:pt x="226" y="44"/>
                  <a:pt x="229" y="46"/>
                </a:cubicBezTo>
                <a:cubicBezTo>
                  <a:pt x="230" y="47"/>
                  <a:pt x="230" y="47"/>
                  <a:pt x="230" y="47"/>
                </a:cubicBezTo>
                <a:cubicBezTo>
                  <a:pt x="230" y="47"/>
                  <a:pt x="230" y="47"/>
                  <a:pt x="230" y="47"/>
                </a:cubicBezTo>
                <a:cubicBezTo>
                  <a:pt x="233" y="49"/>
                  <a:pt x="234" y="49"/>
                  <a:pt x="235" y="49"/>
                </a:cubicBezTo>
                <a:cubicBezTo>
                  <a:pt x="236" y="49"/>
                  <a:pt x="237" y="48"/>
                  <a:pt x="240" y="45"/>
                </a:cubicBezTo>
                <a:cubicBezTo>
                  <a:pt x="242" y="44"/>
                  <a:pt x="244" y="43"/>
                  <a:pt x="246" y="41"/>
                </a:cubicBezTo>
                <a:cubicBezTo>
                  <a:pt x="251" y="38"/>
                  <a:pt x="255" y="36"/>
                  <a:pt x="256" y="35"/>
                </a:cubicBezTo>
                <a:cubicBezTo>
                  <a:pt x="257" y="36"/>
                  <a:pt x="260" y="38"/>
                  <a:pt x="260" y="39"/>
                </a:cubicBezTo>
                <a:cubicBezTo>
                  <a:pt x="260" y="40"/>
                  <a:pt x="258" y="44"/>
                  <a:pt x="255" y="49"/>
                </a:cubicBezTo>
                <a:cubicBezTo>
                  <a:pt x="254" y="51"/>
                  <a:pt x="253" y="53"/>
                  <a:pt x="253" y="55"/>
                </a:cubicBezTo>
                <a:cubicBezTo>
                  <a:pt x="250" y="59"/>
                  <a:pt x="250" y="60"/>
                  <a:pt x="250" y="61"/>
                </a:cubicBezTo>
                <a:cubicBezTo>
                  <a:pt x="250" y="61"/>
                  <a:pt x="250" y="61"/>
                  <a:pt x="250" y="61"/>
                </a:cubicBezTo>
                <a:cubicBezTo>
                  <a:pt x="250" y="61"/>
                  <a:pt x="250" y="61"/>
                  <a:pt x="250" y="61"/>
                </a:cubicBezTo>
                <a:cubicBezTo>
                  <a:pt x="250" y="62"/>
                  <a:pt x="251" y="64"/>
                  <a:pt x="253" y="66"/>
                </a:cubicBezTo>
                <a:cubicBezTo>
                  <a:pt x="253" y="68"/>
                  <a:pt x="253" y="68"/>
                  <a:pt x="253" y="68"/>
                </a:cubicBezTo>
                <a:cubicBezTo>
                  <a:pt x="254" y="67"/>
                  <a:pt x="254" y="67"/>
                  <a:pt x="254" y="67"/>
                </a:cubicBezTo>
                <a:cubicBezTo>
                  <a:pt x="256" y="69"/>
                  <a:pt x="257" y="70"/>
                  <a:pt x="258" y="70"/>
                </a:cubicBezTo>
                <a:cubicBezTo>
                  <a:pt x="259" y="70"/>
                  <a:pt x="259" y="70"/>
                  <a:pt x="264" y="68"/>
                </a:cubicBezTo>
                <a:cubicBezTo>
                  <a:pt x="266" y="67"/>
                  <a:pt x="268" y="66"/>
                  <a:pt x="270" y="65"/>
                </a:cubicBezTo>
                <a:cubicBezTo>
                  <a:pt x="276" y="63"/>
                  <a:pt x="280" y="61"/>
                  <a:pt x="281" y="61"/>
                </a:cubicBezTo>
                <a:cubicBezTo>
                  <a:pt x="282" y="62"/>
                  <a:pt x="284" y="65"/>
                  <a:pt x="285" y="66"/>
                </a:cubicBezTo>
                <a:cubicBezTo>
                  <a:pt x="284" y="67"/>
                  <a:pt x="282" y="70"/>
                  <a:pt x="278" y="75"/>
                </a:cubicBezTo>
                <a:cubicBezTo>
                  <a:pt x="276" y="77"/>
                  <a:pt x="275" y="78"/>
                  <a:pt x="274" y="80"/>
                </a:cubicBezTo>
                <a:cubicBezTo>
                  <a:pt x="270" y="84"/>
                  <a:pt x="269" y="84"/>
                  <a:pt x="269" y="85"/>
                </a:cubicBezTo>
                <a:cubicBezTo>
                  <a:pt x="269" y="86"/>
                  <a:pt x="269" y="86"/>
                  <a:pt x="269" y="86"/>
                </a:cubicBezTo>
                <a:cubicBezTo>
                  <a:pt x="269" y="87"/>
                  <a:pt x="270" y="88"/>
                  <a:pt x="271" y="90"/>
                </a:cubicBezTo>
                <a:cubicBezTo>
                  <a:pt x="271" y="92"/>
                  <a:pt x="271" y="92"/>
                  <a:pt x="271" y="92"/>
                </a:cubicBezTo>
                <a:cubicBezTo>
                  <a:pt x="272" y="92"/>
                  <a:pt x="272" y="92"/>
                  <a:pt x="272" y="92"/>
                </a:cubicBezTo>
                <a:cubicBezTo>
                  <a:pt x="274" y="95"/>
                  <a:pt x="275" y="95"/>
                  <a:pt x="275" y="96"/>
                </a:cubicBezTo>
                <a:cubicBezTo>
                  <a:pt x="276" y="96"/>
                  <a:pt x="277" y="96"/>
                  <a:pt x="282" y="95"/>
                </a:cubicBezTo>
                <a:cubicBezTo>
                  <a:pt x="284" y="94"/>
                  <a:pt x="286" y="94"/>
                  <a:pt x="288" y="94"/>
                </a:cubicBezTo>
                <a:cubicBezTo>
                  <a:pt x="295" y="93"/>
                  <a:pt x="299" y="92"/>
                  <a:pt x="300" y="92"/>
                </a:cubicBezTo>
                <a:cubicBezTo>
                  <a:pt x="301" y="93"/>
                  <a:pt x="302" y="96"/>
                  <a:pt x="302" y="98"/>
                </a:cubicBezTo>
                <a:cubicBezTo>
                  <a:pt x="302" y="98"/>
                  <a:pt x="302" y="98"/>
                  <a:pt x="302" y="98"/>
                </a:cubicBezTo>
                <a:cubicBezTo>
                  <a:pt x="301" y="99"/>
                  <a:pt x="298" y="101"/>
                  <a:pt x="293" y="105"/>
                </a:cubicBezTo>
                <a:cubicBezTo>
                  <a:pt x="292" y="106"/>
                  <a:pt x="290" y="108"/>
                  <a:pt x="288" y="109"/>
                </a:cubicBezTo>
                <a:cubicBezTo>
                  <a:pt x="284" y="112"/>
                  <a:pt x="283" y="112"/>
                  <a:pt x="283" y="113"/>
                </a:cubicBezTo>
                <a:cubicBezTo>
                  <a:pt x="283" y="113"/>
                  <a:pt x="283" y="114"/>
                  <a:pt x="283" y="114"/>
                </a:cubicBezTo>
                <a:cubicBezTo>
                  <a:pt x="283" y="115"/>
                  <a:pt x="283" y="117"/>
                  <a:pt x="284" y="118"/>
                </a:cubicBezTo>
                <a:cubicBezTo>
                  <a:pt x="283" y="120"/>
                  <a:pt x="283" y="120"/>
                  <a:pt x="283" y="120"/>
                </a:cubicBezTo>
                <a:cubicBezTo>
                  <a:pt x="284" y="120"/>
                  <a:pt x="284" y="120"/>
                  <a:pt x="284" y="120"/>
                </a:cubicBezTo>
                <a:cubicBezTo>
                  <a:pt x="285" y="123"/>
                  <a:pt x="286" y="124"/>
                  <a:pt x="286" y="124"/>
                </a:cubicBezTo>
                <a:cubicBezTo>
                  <a:pt x="287" y="125"/>
                  <a:pt x="288" y="125"/>
                  <a:pt x="293" y="125"/>
                </a:cubicBezTo>
                <a:cubicBezTo>
                  <a:pt x="295" y="125"/>
                  <a:pt x="297" y="125"/>
                  <a:pt x="299" y="126"/>
                </a:cubicBezTo>
                <a:cubicBezTo>
                  <a:pt x="306" y="126"/>
                  <a:pt x="310" y="127"/>
                  <a:pt x="311" y="127"/>
                </a:cubicBezTo>
                <a:cubicBezTo>
                  <a:pt x="311" y="128"/>
                  <a:pt x="312" y="130"/>
                  <a:pt x="312" y="132"/>
                </a:cubicBezTo>
                <a:cubicBezTo>
                  <a:pt x="312" y="132"/>
                  <a:pt x="312" y="133"/>
                  <a:pt x="312" y="133"/>
                </a:cubicBezTo>
                <a:cubicBezTo>
                  <a:pt x="311" y="134"/>
                  <a:pt x="307" y="135"/>
                  <a:pt x="301" y="138"/>
                </a:cubicBezTo>
                <a:cubicBezTo>
                  <a:pt x="300" y="139"/>
                  <a:pt x="298" y="139"/>
                  <a:pt x="296" y="140"/>
                </a:cubicBezTo>
                <a:cubicBezTo>
                  <a:pt x="291" y="142"/>
                  <a:pt x="290" y="143"/>
                  <a:pt x="289" y="143"/>
                </a:cubicBezTo>
                <a:cubicBezTo>
                  <a:pt x="289" y="144"/>
                  <a:pt x="289" y="145"/>
                  <a:pt x="289" y="146"/>
                </a:cubicBezTo>
                <a:cubicBezTo>
                  <a:pt x="289" y="147"/>
                  <a:pt x="289" y="148"/>
                  <a:pt x="289" y="149"/>
                </a:cubicBezTo>
                <a:cubicBezTo>
                  <a:pt x="288" y="150"/>
                  <a:pt x="288" y="150"/>
                  <a:pt x="288" y="150"/>
                </a:cubicBezTo>
                <a:cubicBezTo>
                  <a:pt x="289" y="151"/>
                  <a:pt x="289" y="151"/>
                  <a:pt x="289" y="151"/>
                </a:cubicBezTo>
                <a:cubicBezTo>
                  <a:pt x="289" y="153"/>
                  <a:pt x="289" y="154"/>
                  <a:pt x="290" y="155"/>
                </a:cubicBezTo>
                <a:cubicBezTo>
                  <a:pt x="291" y="156"/>
                  <a:pt x="292" y="156"/>
                  <a:pt x="296" y="157"/>
                </a:cubicBezTo>
                <a:cubicBezTo>
                  <a:pt x="298" y="158"/>
                  <a:pt x="301" y="159"/>
                  <a:pt x="303" y="159"/>
                </a:cubicBezTo>
                <a:cubicBezTo>
                  <a:pt x="309" y="161"/>
                  <a:pt x="313" y="163"/>
                  <a:pt x="314" y="163"/>
                </a:cubicBezTo>
                <a:cubicBezTo>
                  <a:pt x="314" y="164"/>
                  <a:pt x="314" y="165"/>
                  <a:pt x="314" y="166"/>
                </a:cubicBezTo>
                <a:cubicBezTo>
                  <a:pt x="314" y="168"/>
                  <a:pt x="314" y="169"/>
                  <a:pt x="313" y="169"/>
                </a:cubicBezTo>
                <a:cubicBezTo>
                  <a:pt x="312" y="170"/>
                  <a:pt x="308" y="171"/>
                  <a:pt x="302" y="172"/>
                </a:cubicBezTo>
                <a:cubicBezTo>
                  <a:pt x="300" y="172"/>
                  <a:pt x="298" y="172"/>
                  <a:pt x="296" y="173"/>
                </a:cubicBezTo>
                <a:cubicBezTo>
                  <a:pt x="290" y="174"/>
                  <a:pt x="290" y="174"/>
                  <a:pt x="289" y="174"/>
                </a:cubicBezTo>
                <a:cubicBezTo>
                  <a:pt x="288" y="175"/>
                  <a:pt x="288" y="176"/>
                  <a:pt x="287" y="179"/>
                </a:cubicBezTo>
                <a:cubicBezTo>
                  <a:pt x="287" y="179"/>
                  <a:pt x="287" y="179"/>
                  <a:pt x="287" y="179"/>
                </a:cubicBezTo>
                <a:cubicBezTo>
                  <a:pt x="287" y="180"/>
                  <a:pt x="287" y="180"/>
                  <a:pt x="287" y="180"/>
                </a:cubicBezTo>
                <a:cubicBezTo>
                  <a:pt x="287" y="182"/>
                  <a:pt x="287" y="183"/>
                  <a:pt x="287" y="184"/>
                </a:cubicBezTo>
                <a:cubicBezTo>
                  <a:pt x="287" y="185"/>
                  <a:pt x="287" y="185"/>
                  <a:pt x="287" y="186"/>
                </a:cubicBezTo>
                <a:cubicBezTo>
                  <a:pt x="288" y="187"/>
                  <a:pt x="288" y="187"/>
                  <a:pt x="292" y="189"/>
                </a:cubicBezTo>
                <a:cubicBezTo>
                  <a:pt x="294" y="190"/>
                  <a:pt x="296" y="192"/>
                  <a:pt x="298" y="193"/>
                </a:cubicBezTo>
                <a:cubicBezTo>
                  <a:pt x="304" y="196"/>
                  <a:pt x="307" y="199"/>
                  <a:pt x="308" y="199"/>
                </a:cubicBezTo>
                <a:cubicBezTo>
                  <a:pt x="308" y="199"/>
                  <a:pt x="308" y="200"/>
                  <a:pt x="308" y="200"/>
                </a:cubicBezTo>
                <a:cubicBezTo>
                  <a:pt x="308" y="202"/>
                  <a:pt x="307" y="204"/>
                  <a:pt x="306" y="205"/>
                </a:cubicBezTo>
                <a:cubicBezTo>
                  <a:pt x="305" y="205"/>
                  <a:pt x="301" y="205"/>
                  <a:pt x="295" y="205"/>
                </a:cubicBezTo>
                <a:cubicBezTo>
                  <a:pt x="293" y="205"/>
                  <a:pt x="290" y="204"/>
                  <a:pt x="289" y="204"/>
                </a:cubicBezTo>
                <a:cubicBezTo>
                  <a:pt x="283" y="204"/>
                  <a:pt x="282" y="204"/>
                  <a:pt x="281" y="204"/>
                </a:cubicBezTo>
                <a:cubicBezTo>
                  <a:pt x="281" y="205"/>
                  <a:pt x="280" y="206"/>
                  <a:pt x="279" y="209"/>
                </a:cubicBezTo>
                <a:cubicBezTo>
                  <a:pt x="278" y="209"/>
                  <a:pt x="278" y="209"/>
                  <a:pt x="278" y="209"/>
                </a:cubicBezTo>
                <a:cubicBezTo>
                  <a:pt x="278" y="210"/>
                  <a:pt x="278" y="210"/>
                  <a:pt x="278" y="210"/>
                </a:cubicBezTo>
                <a:cubicBezTo>
                  <a:pt x="277" y="212"/>
                  <a:pt x="277" y="213"/>
                  <a:pt x="277" y="214"/>
                </a:cubicBezTo>
                <a:cubicBezTo>
                  <a:pt x="277" y="215"/>
                  <a:pt x="277" y="215"/>
                  <a:pt x="277" y="215"/>
                </a:cubicBezTo>
                <a:cubicBezTo>
                  <a:pt x="277" y="216"/>
                  <a:pt x="278" y="217"/>
                  <a:pt x="281" y="220"/>
                </a:cubicBezTo>
                <a:cubicBezTo>
                  <a:pt x="283" y="221"/>
                  <a:pt x="285" y="223"/>
                  <a:pt x="286" y="225"/>
                </a:cubicBezTo>
                <a:cubicBezTo>
                  <a:pt x="291" y="229"/>
                  <a:pt x="293" y="232"/>
                  <a:pt x="294" y="233"/>
                </a:cubicBezTo>
                <a:cubicBezTo>
                  <a:pt x="294" y="234"/>
                  <a:pt x="292" y="238"/>
                  <a:pt x="291" y="238"/>
                </a:cubicBezTo>
                <a:cubicBezTo>
                  <a:pt x="290" y="238"/>
                  <a:pt x="286" y="237"/>
                  <a:pt x="280" y="235"/>
                </a:cubicBezTo>
                <a:cubicBezTo>
                  <a:pt x="278" y="235"/>
                  <a:pt x="276" y="234"/>
                  <a:pt x="274" y="233"/>
                </a:cubicBezTo>
                <a:cubicBezTo>
                  <a:pt x="269" y="232"/>
                  <a:pt x="268" y="231"/>
                  <a:pt x="267" y="232"/>
                </a:cubicBezTo>
                <a:cubicBezTo>
                  <a:pt x="266" y="232"/>
                  <a:pt x="265" y="233"/>
                  <a:pt x="263" y="236"/>
                </a:cubicBezTo>
                <a:cubicBezTo>
                  <a:pt x="263" y="236"/>
                  <a:pt x="263" y="236"/>
                  <a:pt x="263" y="236"/>
                </a:cubicBezTo>
                <a:cubicBezTo>
                  <a:pt x="263" y="236"/>
                  <a:pt x="263" y="236"/>
                  <a:pt x="263" y="236"/>
                </a:cubicBezTo>
                <a:cubicBezTo>
                  <a:pt x="260" y="239"/>
                  <a:pt x="260" y="241"/>
                  <a:pt x="260" y="241"/>
                </a:cubicBezTo>
                <a:cubicBezTo>
                  <a:pt x="260" y="241"/>
                  <a:pt x="260" y="241"/>
                  <a:pt x="260" y="241"/>
                </a:cubicBezTo>
                <a:cubicBezTo>
                  <a:pt x="260" y="242"/>
                  <a:pt x="261" y="243"/>
                  <a:pt x="263" y="247"/>
                </a:cubicBezTo>
                <a:cubicBezTo>
                  <a:pt x="265" y="249"/>
                  <a:pt x="266" y="251"/>
                  <a:pt x="267" y="253"/>
                </a:cubicBezTo>
                <a:cubicBezTo>
                  <a:pt x="270" y="258"/>
                  <a:pt x="272" y="262"/>
                  <a:pt x="273" y="263"/>
                </a:cubicBezTo>
                <a:cubicBezTo>
                  <a:pt x="272" y="264"/>
                  <a:pt x="270" y="267"/>
                  <a:pt x="269" y="267"/>
                </a:cubicBezTo>
                <a:cubicBezTo>
                  <a:pt x="268" y="267"/>
                  <a:pt x="264" y="265"/>
                  <a:pt x="259" y="262"/>
                </a:cubicBezTo>
                <a:cubicBezTo>
                  <a:pt x="257" y="260"/>
                  <a:pt x="255" y="259"/>
                  <a:pt x="253" y="258"/>
                </a:cubicBezTo>
                <a:cubicBezTo>
                  <a:pt x="249" y="255"/>
                  <a:pt x="248" y="255"/>
                  <a:pt x="247" y="255"/>
                </a:cubicBezTo>
                <a:cubicBezTo>
                  <a:pt x="246" y="255"/>
                  <a:pt x="245" y="256"/>
                  <a:pt x="242" y="258"/>
                </a:cubicBezTo>
                <a:cubicBezTo>
                  <a:pt x="241" y="258"/>
                  <a:pt x="241" y="258"/>
                  <a:pt x="241" y="258"/>
                </a:cubicBezTo>
                <a:cubicBezTo>
                  <a:pt x="241" y="259"/>
                  <a:pt x="241" y="259"/>
                  <a:pt x="241" y="259"/>
                </a:cubicBezTo>
                <a:cubicBezTo>
                  <a:pt x="239" y="261"/>
                  <a:pt x="238" y="262"/>
                  <a:pt x="238" y="263"/>
                </a:cubicBezTo>
                <a:cubicBezTo>
                  <a:pt x="238" y="263"/>
                  <a:pt x="238" y="263"/>
                  <a:pt x="238" y="263"/>
                </a:cubicBezTo>
                <a:cubicBezTo>
                  <a:pt x="238" y="263"/>
                  <a:pt x="238" y="263"/>
                  <a:pt x="238" y="263"/>
                </a:cubicBezTo>
                <a:cubicBezTo>
                  <a:pt x="238" y="264"/>
                  <a:pt x="238" y="265"/>
                  <a:pt x="240" y="269"/>
                </a:cubicBezTo>
                <a:cubicBezTo>
                  <a:pt x="241" y="271"/>
                  <a:pt x="241" y="273"/>
                  <a:pt x="242" y="275"/>
                </a:cubicBezTo>
                <a:cubicBezTo>
                  <a:pt x="244" y="281"/>
                  <a:pt x="245" y="285"/>
                  <a:pt x="245" y="287"/>
                </a:cubicBezTo>
                <a:cubicBezTo>
                  <a:pt x="245" y="288"/>
                  <a:pt x="242" y="290"/>
                  <a:pt x="240" y="290"/>
                </a:cubicBezTo>
                <a:cubicBezTo>
                  <a:pt x="239" y="289"/>
                  <a:pt x="236" y="287"/>
                  <a:pt x="232" y="282"/>
                </a:cubicBezTo>
                <a:cubicBezTo>
                  <a:pt x="230" y="281"/>
                  <a:pt x="229" y="279"/>
                  <a:pt x="227" y="278"/>
                </a:cubicBezTo>
                <a:cubicBezTo>
                  <a:pt x="223" y="274"/>
                  <a:pt x="223" y="273"/>
                  <a:pt x="222" y="273"/>
                </a:cubicBezTo>
                <a:cubicBezTo>
                  <a:pt x="221" y="273"/>
                  <a:pt x="220" y="273"/>
                  <a:pt x="217" y="275"/>
                </a:cubicBezTo>
                <a:cubicBezTo>
                  <a:pt x="215" y="275"/>
                  <a:pt x="215" y="275"/>
                  <a:pt x="215" y="275"/>
                </a:cubicBezTo>
                <a:cubicBezTo>
                  <a:pt x="215" y="276"/>
                  <a:pt x="215" y="276"/>
                  <a:pt x="215" y="276"/>
                </a:cubicBezTo>
                <a:cubicBezTo>
                  <a:pt x="213" y="277"/>
                  <a:pt x="212" y="278"/>
                  <a:pt x="211" y="279"/>
                </a:cubicBezTo>
                <a:cubicBezTo>
                  <a:pt x="211" y="279"/>
                  <a:pt x="211" y="279"/>
                  <a:pt x="211" y="280"/>
                </a:cubicBezTo>
                <a:cubicBezTo>
                  <a:pt x="211" y="281"/>
                  <a:pt x="211" y="283"/>
                  <a:pt x="212" y="285"/>
                </a:cubicBezTo>
                <a:cubicBezTo>
                  <a:pt x="212" y="287"/>
                  <a:pt x="212" y="289"/>
                  <a:pt x="212" y="292"/>
                </a:cubicBezTo>
                <a:cubicBezTo>
                  <a:pt x="213" y="296"/>
                  <a:pt x="213" y="299"/>
                  <a:pt x="213" y="302"/>
                </a:cubicBezTo>
                <a:cubicBezTo>
                  <a:pt x="213" y="303"/>
                  <a:pt x="213" y="303"/>
                  <a:pt x="213" y="303"/>
                </a:cubicBezTo>
                <a:cubicBezTo>
                  <a:pt x="212" y="304"/>
                  <a:pt x="209" y="306"/>
                  <a:pt x="208" y="305"/>
                </a:cubicBezTo>
                <a:cubicBezTo>
                  <a:pt x="207" y="305"/>
                  <a:pt x="204" y="302"/>
                  <a:pt x="201" y="296"/>
                </a:cubicBezTo>
                <a:cubicBezTo>
                  <a:pt x="200" y="294"/>
                  <a:pt x="199" y="292"/>
                  <a:pt x="198" y="291"/>
                </a:cubicBezTo>
                <a:cubicBezTo>
                  <a:pt x="195" y="286"/>
                  <a:pt x="194" y="285"/>
                  <a:pt x="193" y="285"/>
                </a:cubicBezTo>
                <a:cubicBezTo>
                  <a:pt x="193" y="285"/>
                  <a:pt x="191" y="285"/>
                  <a:pt x="188" y="286"/>
                </a:cubicBezTo>
                <a:cubicBezTo>
                  <a:pt x="186" y="285"/>
                  <a:pt x="186" y="285"/>
                  <a:pt x="186" y="285"/>
                </a:cubicBezTo>
                <a:cubicBezTo>
                  <a:pt x="186" y="286"/>
                  <a:pt x="186" y="286"/>
                  <a:pt x="186" y="286"/>
                </a:cubicBezTo>
                <a:cubicBezTo>
                  <a:pt x="184" y="286"/>
                  <a:pt x="182" y="287"/>
                  <a:pt x="182" y="288"/>
                </a:cubicBezTo>
                <a:cubicBezTo>
                  <a:pt x="181" y="289"/>
                  <a:pt x="181" y="289"/>
                  <a:pt x="181" y="294"/>
                </a:cubicBezTo>
                <a:cubicBezTo>
                  <a:pt x="180" y="296"/>
                  <a:pt x="180" y="299"/>
                  <a:pt x="180" y="301"/>
                </a:cubicBezTo>
                <a:cubicBezTo>
                  <a:pt x="179" y="307"/>
                  <a:pt x="178" y="311"/>
                  <a:pt x="178" y="312"/>
                </a:cubicBezTo>
                <a:cubicBezTo>
                  <a:pt x="177" y="313"/>
                  <a:pt x="173" y="314"/>
                  <a:pt x="172" y="313"/>
                </a:cubicBezTo>
                <a:cubicBezTo>
                  <a:pt x="171" y="312"/>
                  <a:pt x="170" y="309"/>
                  <a:pt x="168" y="302"/>
                </a:cubicBezTo>
                <a:cubicBezTo>
                  <a:pt x="167" y="300"/>
                  <a:pt x="166" y="298"/>
                  <a:pt x="166" y="297"/>
                </a:cubicBezTo>
                <a:cubicBezTo>
                  <a:pt x="164" y="291"/>
                  <a:pt x="164" y="291"/>
                  <a:pt x="163" y="290"/>
                </a:cubicBezTo>
                <a:cubicBezTo>
                  <a:pt x="162" y="290"/>
                  <a:pt x="161" y="289"/>
                  <a:pt x="158" y="289"/>
                </a:cubicBezTo>
                <a:cubicBezTo>
                  <a:pt x="157" y="289"/>
                  <a:pt x="157" y="289"/>
                  <a:pt x="157" y="289"/>
                </a:cubicBezTo>
                <a:cubicBezTo>
                  <a:pt x="156" y="289"/>
                  <a:pt x="156" y="289"/>
                  <a:pt x="156" y="289"/>
                </a:cubicBezTo>
                <a:cubicBezTo>
                  <a:pt x="153" y="289"/>
                  <a:pt x="152" y="290"/>
                  <a:pt x="151" y="290"/>
                </a:cubicBezTo>
                <a:cubicBezTo>
                  <a:pt x="150" y="291"/>
                  <a:pt x="150" y="292"/>
                  <a:pt x="148" y="296"/>
                </a:cubicBezTo>
                <a:cubicBezTo>
                  <a:pt x="148" y="298"/>
                  <a:pt x="147" y="300"/>
                  <a:pt x="146" y="302"/>
                </a:cubicBezTo>
                <a:cubicBezTo>
                  <a:pt x="144" y="308"/>
                  <a:pt x="142" y="312"/>
                  <a:pt x="141" y="313"/>
                </a:cubicBezTo>
                <a:cubicBezTo>
                  <a:pt x="140" y="313"/>
                  <a:pt x="136" y="313"/>
                  <a:pt x="136" y="312"/>
                </a:cubicBezTo>
                <a:cubicBezTo>
                  <a:pt x="135" y="311"/>
                  <a:pt x="134" y="307"/>
                  <a:pt x="134" y="301"/>
                </a:cubicBezTo>
                <a:cubicBezTo>
                  <a:pt x="133" y="299"/>
                  <a:pt x="133" y="297"/>
                  <a:pt x="133" y="295"/>
                </a:cubicBezTo>
                <a:cubicBezTo>
                  <a:pt x="133" y="289"/>
                  <a:pt x="132" y="289"/>
                  <a:pt x="132" y="288"/>
                </a:cubicBezTo>
                <a:cubicBezTo>
                  <a:pt x="131" y="287"/>
                  <a:pt x="130" y="286"/>
                  <a:pt x="127" y="286"/>
                </a:cubicBezTo>
                <a:cubicBezTo>
                  <a:pt x="126" y="285"/>
                  <a:pt x="126" y="285"/>
                  <a:pt x="126" y="285"/>
                </a:cubicBezTo>
                <a:cubicBezTo>
                  <a:pt x="126" y="286"/>
                  <a:pt x="126" y="286"/>
                  <a:pt x="126" y="286"/>
                </a:cubicBezTo>
                <a:cubicBezTo>
                  <a:pt x="122" y="284"/>
                  <a:pt x="121" y="285"/>
                  <a:pt x="120" y="285"/>
                </a:cubicBezTo>
                <a:cubicBezTo>
                  <a:pt x="120" y="286"/>
                  <a:pt x="119" y="286"/>
                  <a:pt x="117" y="290"/>
                </a:cubicBezTo>
                <a:cubicBezTo>
                  <a:pt x="115" y="292"/>
                  <a:pt x="114" y="294"/>
                  <a:pt x="113" y="296"/>
                </a:cubicBezTo>
                <a:cubicBezTo>
                  <a:pt x="109" y="301"/>
                  <a:pt x="107" y="304"/>
                  <a:pt x="106" y="305"/>
                </a:cubicBezTo>
                <a:cubicBezTo>
                  <a:pt x="104" y="305"/>
                  <a:pt x="101" y="304"/>
                  <a:pt x="100" y="303"/>
                </a:cubicBezTo>
                <a:cubicBezTo>
                  <a:pt x="100" y="303"/>
                  <a:pt x="100" y="303"/>
                  <a:pt x="100" y="302"/>
                </a:cubicBezTo>
                <a:cubicBezTo>
                  <a:pt x="100" y="302"/>
                  <a:pt x="100" y="302"/>
                  <a:pt x="100" y="302"/>
                </a:cubicBezTo>
                <a:cubicBezTo>
                  <a:pt x="100" y="300"/>
                  <a:pt x="101" y="296"/>
                  <a:pt x="101" y="292"/>
                </a:cubicBezTo>
                <a:cubicBezTo>
                  <a:pt x="101" y="290"/>
                  <a:pt x="102" y="288"/>
                  <a:pt x="102" y="286"/>
                </a:cubicBezTo>
                <a:cubicBezTo>
                  <a:pt x="102" y="283"/>
                  <a:pt x="103" y="281"/>
                  <a:pt x="103" y="280"/>
                </a:cubicBezTo>
                <a:cubicBezTo>
                  <a:pt x="103" y="279"/>
                  <a:pt x="103" y="279"/>
                  <a:pt x="102" y="279"/>
                </a:cubicBezTo>
                <a:cubicBezTo>
                  <a:pt x="102" y="278"/>
                  <a:pt x="101" y="277"/>
                  <a:pt x="98" y="276"/>
                </a:cubicBezTo>
                <a:cubicBezTo>
                  <a:pt x="97" y="274"/>
                  <a:pt x="97" y="274"/>
                  <a:pt x="97" y="274"/>
                </a:cubicBezTo>
                <a:cubicBezTo>
                  <a:pt x="96" y="275"/>
                  <a:pt x="96" y="275"/>
                  <a:pt x="96" y="275"/>
                </a:cubicBezTo>
                <a:cubicBezTo>
                  <a:pt x="94" y="273"/>
                  <a:pt x="93" y="273"/>
                  <a:pt x="92" y="273"/>
                </a:cubicBezTo>
                <a:cubicBezTo>
                  <a:pt x="91" y="274"/>
                  <a:pt x="90" y="274"/>
                  <a:pt x="87" y="277"/>
                </a:cubicBezTo>
                <a:cubicBezTo>
                  <a:pt x="85" y="279"/>
                  <a:pt x="84" y="280"/>
                  <a:pt x="82" y="282"/>
                </a:cubicBezTo>
                <a:cubicBezTo>
                  <a:pt x="77" y="286"/>
                  <a:pt x="74" y="289"/>
                  <a:pt x="73" y="289"/>
                </a:cubicBezTo>
                <a:cubicBezTo>
                  <a:pt x="72" y="289"/>
                  <a:pt x="69" y="287"/>
                  <a:pt x="68" y="286"/>
                </a:cubicBezTo>
                <a:cubicBezTo>
                  <a:pt x="68" y="285"/>
                  <a:pt x="69" y="281"/>
                  <a:pt x="72" y="275"/>
                </a:cubicBezTo>
                <a:cubicBezTo>
                  <a:pt x="72" y="273"/>
                  <a:pt x="73" y="271"/>
                  <a:pt x="74" y="270"/>
                </a:cubicBezTo>
                <a:cubicBezTo>
                  <a:pt x="75" y="265"/>
                  <a:pt x="76" y="264"/>
                  <a:pt x="76" y="263"/>
                </a:cubicBezTo>
                <a:cubicBezTo>
                  <a:pt x="76" y="263"/>
                  <a:pt x="76" y="263"/>
                  <a:pt x="76" y="263"/>
                </a:cubicBezTo>
                <a:cubicBezTo>
                  <a:pt x="76" y="263"/>
                  <a:pt x="76" y="263"/>
                  <a:pt x="76" y="263"/>
                </a:cubicBezTo>
                <a:cubicBezTo>
                  <a:pt x="76" y="262"/>
                  <a:pt x="75" y="261"/>
                  <a:pt x="72" y="259"/>
                </a:cubicBezTo>
                <a:cubicBezTo>
                  <a:pt x="72" y="258"/>
                  <a:pt x="72" y="258"/>
                  <a:pt x="72" y="258"/>
                </a:cubicBezTo>
                <a:cubicBezTo>
                  <a:pt x="71" y="258"/>
                  <a:pt x="71" y="258"/>
                  <a:pt x="71" y="258"/>
                </a:cubicBezTo>
                <a:cubicBezTo>
                  <a:pt x="69" y="255"/>
                  <a:pt x="68" y="255"/>
                  <a:pt x="67" y="255"/>
                </a:cubicBezTo>
                <a:cubicBezTo>
                  <a:pt x="66" y="255"/>
                  <a:pt x="65" y="256"/>
                  <a:pt x="61" y="258"/>
                </a:cubicBezTo>
                <a:cubicBezTo>
                  <a:pt x="59" y="259"/>
                  <a:pt x="57" y="260"/>
                  <a:pt x="55" y="261"/>
                </a:cubicBezTo>
                <a:cubicBezTo>
                  <a:pt x="50" y="264"/>
                  <a:pt x="46" y="266"/>
                  <a:pt x="45" y="266"/>
                </a:cubicBezTo>
                <a:cubicBezTo>
                  <a:pt x="43" y="266"/>
                  <a:pt x="41" y="263"/>
                  <a:pt x="41" y="262"/>
                </a:cubicBezTo>
                <a:cubicBezTo>
                  <a:pt x="41" y="261"/>
                  <a:pt x="43" y="258"/>
                  <a:pt x="47" y="252"/>
                </a:cubicBezTo>
                <a:cubicBezTo>
                  <a:pt x="48" y="251"/>
                  <a:pt x="49" y="249"/>
                  <a:pt x="50" y="247"/>
                </a:cubicBezTo>
                <a:cubicBezTo>
                  <a:pt x="53" y="243"/>
                  <a:pt x="54" y="242"/>
                  <a:pt x="54" y="241"/>
                </a:cubicBezTo>
                <a:cubicBezTo>
                  <a:pt x="54" y="240"/>
                  <a:pt x="53" y="239"/>
                  <a:pt x="51" y="236"/>
                </a:cubicBezTo>
                <a:cubicBezTo>
                  <a:pt x="51" y="235"/>
                  <a:pt x="51" y="235"/>
                  <a:pt x="51" y="235"/>
                </a:cubicBezTo>
                <a:cubicBezTo>
                  <a:pt x="50" y="235"/>
                  <a:pt x="50" y="235"/>
                  <a:pt x="50" y="235"/>
                </a:cubicBezTo>
                <a:cubicBezTo>
                  <a:pt x="48" y="232"/>
                  <a:pt x="47" y="232"/>
                  <a:pt x="46" y="232"/>
                </a:cubicBezTo>
                <a:cubicBezTo>
                  <a:pt x="46" y="232"/>
                  <a:pt x="45" y="232"/>
                  <a:pt x="40" y="233"/>
                </a:cubicBezTo>
                <a:cubicBezTo>
                  <a:pt x="38" y="234"/>
                  <a:pt x="36" y="234"/>
                  <a:pt x="34" y="235"/>
                </a:cubicBezTo>
                <a:cubicBezTo>
                  <a:pt x="28" y="237"/>
                  <a:pt x="24" y="238"/>
                  <a:pt x="22" y="238"/>
                </a:cubicBezTo>
                <a:cubicBezTo>
                  <a:pt x="21" y="237"/>
                  <a:pt x="20" y="234"/>
                  <a:pt x="19" y="233"/>
                </a:cubicBezTo>
                <a:cubicBezTo>
                  <a:pt x="20" y="232"/>
                  <a:pt x="23" y="229"/>
                  <a:pt x="28" y="224"/>
                </a:cubicBezTo>
                <a:cubicBezTo>
                  <a:pt x="29" y="223"/>
                  <a:pt x="31" y="221"/>
                  <a:pt x="32" y="220"/>
                </a:cubicBezTo>
                <a:cubicBezTo>
                  <a:pt x="36" y="216"/>
                  <a:pt x="37" y="216"/>
                  <a:pt x="37" y="215"/>
                </a:cubicBezTo>
                <a:cubicBezTo>
                  <a:pt x="37" y="215"/>
                  <a:pt x="37" y="215"/>
                  <a:pt x="37" y="214"/>
                </a:cubicBezTo>
                <a:cubicBezTo>
                  <a:pt x="37" y="213"/>
                  <a:pt x="37" y="212"/>
                  <a:pt x="36" y="210"/>
                </a:cubicBezTo>
                <a:cubicBezTo>
                  <a:pt x="36" y="208"/>
                  <a:pt x="36" y="208"/>
                  <a:pt x="36" y="208"/>
                </a:cubicBezTo>
                <a:cubicBezTo>
                  <a:pt x="35" y="208"/>
                  <a:pt x="35" y="208"/>
                  <a:pt x="35" y="208"/>
                </a:cubicBezTo>
                <a:cubicBezTo>
                  <a:pt x="34" y="205"/>
                  <a:pt x="33" y="205"/>
                  <a:pt x="32" y="204"/>
                </a:cubicBezTo>
                <a:cubicBezTo>
                  <a:pt x="31" y="204"/>
                  <a:pt x="31" y="204"/>
                  <a:pt x="26" y="204"/>
                </a:cubicBezTo>
                <a:cubicBezTo>
                  <a:pt x="24" y="204"/>
                  <a:pt x="21" y="205"/>
                  <a:pt x="19" y="205"/>
                </a:cubicBezTo>
                <a:cubicBezTo>
                  <a:pt x="13" y="205"/>
                  <a:pt x="9" y="205"/>
                  <a:pt x="7" y="204"/>
                </a:cubicBezTo>
                <a:cubicBezTo>
                  <a:pt x="7" y="204"/>
                  <a:pt x="6" y="201"/>
                  <a:pt x="6" y="199"/>
                </a:cubicBezTo>
                <a:cubicBezTo>
                  <a:pt x="6" y="199"/>
                  <a:pt x="6" y="199"/>
                  <a:pt x="6" y="199"/>
                </a:cubicBezTo>
                <a:cubicBezTo>
                  <a:pt x="6" y="198"/>
                  <a:pt x="10" y="196"/>
                  <a:pt x="15" y="193"/>
                </a:cubicBezTo>
                <a:cubicBezTo>
                  <a:pt x="17" y="192"/>
                  <a:pt x="19" y="191"/>
                  <a:pt x="21" y="190"/>
                </a:cubicBezTo>
                <a:cubicBezTo>
                  <a:pt x="26" y="187"/>
                  <a:pt x="26" y="187"/>
                  <a:pt x="27" y="186"/>
                </a:cubicBezTo>
                <a:cubicBezTo>
                  <a:pt x="27" y="185"/>
                  <a:pt x="27" y="185"/>
                  <a:pt x="27" y="184"/>
                </a:cubicBezTo>
                <a:cubicBezTo>
                  <a:pt x="27" y="183"/>
                  <a:pt x="27" y="181"/>
                  <a:pt x="27" y="181"/>
                </a:cubicBezTo>
                <a:cubicBezTo>
                  <a:pt x="27" y="179"/>
                  <a:pt x="27" y="179"/>
                  <a:pt x="27" y="179"/>
                </a:cubicBezTo>
                <a:cubicBezTo>
                  <a:pt x="26" y="179"/>
                  <a:pt x="26" y="179"/>
                  <a:pt x="26" y="179"/>
                </a:cubicBezTo>
                <a:cubicBezTo>
                  <a:pt x="26" y="176"/>
                  <a:pt x="25" y="175"/>
                  <a:pt x="25" y="174"/>
                </a:cubicBezTo>
                <a:cubicBezTo>
                  <a:pt x="24" y="174"/>
                  <a:pt x="23" y="174"/>
                  <a:pt x="18" y="173"/>
                </a:cubicBezTo>
                <a:cubicBezTo>
                  <a:pt x="16" y="172"/>
                  <a:pt x="14" y="172"/>
                  <a:pt x="12" y="172"/>
                </a:cubicBezTo>
                <a:cubicBezTo>
                  <a:pt x="6" y="170"/>
                  <a:pt x="2" y="169"/>
                  <a:pt x="1" y="169"/>
                </a:cubicBezTo>
                <a:cubicBezTo>
                  <a:pt x="0" y="168"/>
                  <a:pt x="0" y="167"/>
                  <a:pt x="0" y="165"/>
                </a:cubicBezTo>
                <a:close/>
                <a:moveTo>
                  <a:pt x="252" y="156"/>
                </a:moveTo>
                <a:cubicBezTo>
                  <a:pt x="252" y="104"/>
                  <a:pt x="209" y="62"/>
                  <a:pt x="157" y="62"/>
                </a:cubicBezTo>
                <a:cubicBezTo>
                  <a:pt x="105" y="62"/>
                  <a:pt x="62" y="104"/>
                  <a:pt x="62" y="156"/>
                </a:cubicBezTo>
                <a:cubicBezTo>
                  <a:pt x="62" y="209"/>
                  <a:pt x="105" y="251"/>
                  <a:pt x="157" y="251"/>
                </a:cubicBezTo>
                <a:cubicBezTo>
                  <a:pt x="209" y="251"/>
                  <a:pt x="252" y="209"/>
                  <a:pt x="252" y="156"/>
                </a:cubicBezTo>
                <a:close/>
              </a:path>
            </a:pathLst>
          </a:custGeom>
          <a:solidFill>
            <a:srgbClr val="F0407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A0204" pitchFamily="34" charset="0"/>
              <a:ea typeface="宋体" panose="02010600030101010101" pitchFamily="2" charset="-122"/>
              <a:cs typeface="+mn-cs"/>
            </a:endParaRPr>
          </a:p>
        </p:txBody>
      </p:sp>
      <p:sp>
        <p:nvSpPr>
          <p:cNvPr id="92" name="Freeform 5">
            <a:extLst>
              <a:ext uri="{FF2B5EF4-FFF2-40B4-BE49-F238E27FC236}">
                <a16:creationId xmlns:a16="http://schemas.microsoft.com/office/drawing/2014/main" xmlns="" id="{33ADFFEE-B249-4134-BEC5-02ADE3E37E44}"/>
              </a:ext>
            </a:extLst>
          </p:cNvPr>
          <p:cNvSpPr>
            <a:spLocks noEditPoints="1"/>
          </p:cNvSpPr>
          <p:nvPr/>
        </p:nvSpPr>
        <p:spPr bwMode="auto">
          <a:xfrm>
            <a:off x="5481638" y="4249738"/>
            <a:ext cx="1773237" cy="1771650"/>
          </a:xfrm>
          <a:custGeom>
            <a:avLst/>
            <a:gdLst>
              <a:gd name="T0" fmla="*/ 2147483647 w 360"/>
              <a:gd name="T1" fmla="*/ 2147483647 h 360"/>
              <a:gd name="T2" fmla="*/ 2147483647 w 360"/>
              <a:gd name="T3" fmla="*/ 2147483647 h 360"/>
              <a:gd name="T4" fmla="*/ 2147483647 w 360"/>
              <a:gd name="T5" fmla="*/ 2147483647 h 360"/>
              <a:gd name="T6" fmla="*/ 2147483647 w 360"/>
              <a:gd name="T7" fmla="*/ 2147483647 h 360"/>
              <a:gd name="T8" fmla="*/ 2147483647 w 360"/>
              <a:gd name="T9" fmla="*/ 2147483647 h 360"/>
              <a:gd name="T10" fmla="*/ 2147483647 w 360"/>
              <a:gd name="T11" fmla="*/ 2147483647 h 360"/>
              <a:gd name="T12" fmla="*/ 2147483647 w 360"/>
              <a:gd name="T13" fmla="*/ 2147483647 h 360"/>
              <a:gd name="T14" fmla="*/ 2147483647 w 360"/>
              <a:gd name="T15" fmla="*/ 2147483647 h 360"/>
              <a:gd name="T16" fmla="*/ 2147483647 w 360"/>
              <a:gd name="T17" fmla="*/ 2147483647 h 360"/>
              <a:gd name="T18" fmla="*/ 2147483647 w 360"/>
              <a:gd name="T19" fmla="*/ 2147483647 h 360"/>
              <a:gd name="T20" fmla="*/ 2147483647 w 360"/>
              <a:gd name="T21" fmla="*/ 2147483647 h 360"/>
              <a:gd name="T22" fmla="*/ 2147483647 w 360"/>
              <a:gd name="T23" fmla="*/ 2147483647 h 360"/>
              <a:gd name="T24" fmla="*/ 2147483647 w 360"/>
              <a:gd name="T25" fmla="*/ 2147483647 h 360"/>
              <a:gd name="T26" fmla="*/ 2147483647 w 360"/>
              <a:gd name="T27" fmla="*/ 2147483647 h 360"/>
              <a:gd name="T28" fmla="*/ 2147483647 w 360"/>
              <a:gd name="T29" fmla="*/ 2147483647 h 360"/>
              <a:gd name="T30" fmla="*/ 2147483647 w 360"/>
              <a:gd name="T31" fmla="*/ 2147483647 h 360"/>
              <a:gd name="T32" fmla="*/ 2147483647 w 360"/>
              <a:gd name="T33" fmla="*/ 2147483647 h 360"/>
              <a:gd name="T34" fmla="*/ 2147483647 w 360"/>
              <a:gd name="T35" fmla="*/ 2147483647 h 360"/>
              <a:gd name="T36" fmla="*/ 2147483647 w 360"/>
              <a:gd name="T37" fmla="*/ 2147483647 h 360"/>
              <a:gd name="T38" fmla="*/ 2147483647 w 360"/>
              <a:gd name="T39" fmla="*/ 2147483647 h 360"/>
              <a:gd name="T40" fmla="*/ 2147483647 w 360"/>
              <a:gd name="T41" fmla="*/ 2147483647 h 360"/>
              <a:gd name="T42" fmla="*/ 2147483647 w 360"/>
              <a:gd name="T43" fmla="*/ 2147483647 h 360"/>
              <a:gd name="T44" fmla="*/ 2147483647 w 360"/>
              <a:gd name="T45" fmla="*/ 2147483647 h 360"/>
              <a:gd name="T46" fmla="*/ 2147483647 w 360"/>
              <a:gd name="T47" fmla="*/ 2147483647 h 360"/>
              <a:gd name="T48" fmla="*/ 2147483647 w 360"/>
              <a:gd name="T49" fmla="*/ 2147483647 h 360"/>
              <a:gd name="T50" fmla="*/ 2147483647 w 360"/>
              <a:gd name="T51" fmla="*/ 2147483647 h 360"/>
              <a:gd name="T52" fmla="*/ 2147483647 w 360"/>
              <a:gd name="T53" fmla="*/ 2147483647 h 360"/>
              <a:gd name="T54" fmla="*/ 2147483647 w 360"/>
              <a:gd name="T55" fmla="*/ 2147483647 h 360"/>
              <a:gd name="T56" fmla="*/ 2147483647 w 360"/>
              <a:gd name="T57" fmla="*/ 2147483647 h 360"/>
              <a:gd name="T58" fmla="*/ 2147483647 w 360"/>
              <a:gd name="T59" fmla="*/ 2147483647 h 360"/>
              <a:gd name="T60" fmla="*/ 2147483647 w 360"/>
              <a:gd name="T61" fmla="*/ 2147483647 h 360"/>
              <a:gd name="T62" fmla="*/ 2147483647 w 360"/>
              <a:gd name="T63" fmla="*/ 2147483647 h 360"/>
              <a:gd name="T64" fmla="*/ 2147483647 w 360"/>
              <a:gd name="T65" fmla="*/ 2147483647 h 360"/>
              <a:gd name="T66" fmla="*/ 2147483647 w 360"/>
              <a:gd name="T67" fmla="*/ 2147483647 h 360"/>
              <a:gd name="T68" fmla="*/ 2147483647 w 360"/>
              <a:gd name="T69" fmla="*/ 2147483647 h 360"/>
              <a:gd name="T70" fmla="*/ 2147483647 w 360"/>
              <a:gd name="T71" fmla="*/ 2147483647 h 360"/>
              <a:gd name="T72" fmla="*/ 2147483647 w 360"/>
              <a:gd name="T73" fmla="*/ 2147483647 h 360"/>
              <a:gd name="T74" fmla="*/ 2147483647 w 360"/>
              <a:gd name="T75" fmla="*/ 2147483647 h 360"/>
              <a:gd name="T76" fmla="*/ 2147483647 w 360"/>
              <a:gd name="T77" fmla="*/ 2147483647 h 360"/>
              <a:gd name="T78" fmla="*/ 2147483647 w 360"/>
              <a:gd name="T79" fmla="*/ 2147483647 h 360"/>
              <a:gd name="T80" fmla="*/ 2147483647 w 360"/>
              <a:gd name="T81" fmla="*/ 2147483647 h 360"/>
              <a:gd name="T82" fmla="*/ 2147483647 w 360"/>
              <a:gd name="T83" fmla="*/ 2147483647 h 360"/>
              <a:gd name="T84" fmla="*/ 2147483647 w 360"/>
              <a:gd name="T85" fmla="*/ 2147483647 h 360"/>
              <a:gd name="T86" fmla="*/ 2147483647 w 360"/>
              <a:gd name="T87" fmla="*/ 2147483647 h 360"/>
              <a:gd name="T88" fmla="*/ 2147483647 w 360"/>
              <a:gd name="T89" fmla="*/ 2147483647 h 360"/>
              <a:gd name="T90" fmla="*/ 2147483647 w 360"/>
              <a:gd name="T91" fmla="*/ 2147483647 h 360"/>
              <a:gd name="T92" fmla="*/ 2147483647 w 360"/>
              <a:gd name="T93" fmla="*/ 2147483647 h 360"/>
              <a:gd name="T94" fmla="*/ 2147483647 w 360"/>
              <a:gd name="T95" fmla="*/ 2147483647 h 360"/>
              <a:gd name="T96" fmla="*/ 2147483647 w 360"/>
              <a:gd name="T97" fmla="*/ 2147483647 h 360"/>
              <a:gd name="T98" fmla="*/ 2147483647 w 360"/>
              <a:gd name="T99" fmla="*/ 2147483647 h 360"/>
              <a:gd name="T100" fmla="*/ 2147483647 w 360"/>
              <a:gd name="T101" fmla="*/ 2147483647 h 360"/>
              <a:gd name="T102" fmla="*/ 2147483647 w 360"/>
              <a:gd name="T103" fmla="*/ 2147483647 h 360"/>
              <a:gd name="T104" fmla="*/ 2147483647 w 360"/>
              <a:gd name="T105" fmla="*/ 2147483647 h 360"/>
              <a:gd name="T106" fmla="*/ 2147483647 w 360"/>
              <a:gd name="T107" fmla="*/ 2147483647 h 360"/>
              <a:gd name="T108" fmla="*/ 2147483647 w 360"/>
              <a:gd name="T109" fmla="*/ 2147483647 h 360"/>
              <a:gd name="T110" fmla="*/ 2147483647 w 360"/>
              <a:gd name="T111" fmla="*/ 2147483647 h 3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60" h="360">
                <a:moveTo>
                  <a:pt x="0" y="166"/>
                </a:moveTo>
                <a:cubicBezTo>
                  <a:pt x="0" y="165"/>
                  <a:pt x="0" y="164"/>
                  <a:pt x="0" y="164"/>
                </a:cubicBezTo>
                <a:cubicBezTo>
                  <a:pt x="1" y="163"/>
                  <a:pt x="6" y="162"/>
                  <a:pt x="13" y="161"/>
                </a:cubicBezTo>
                <a:cubicBezTo>
                  <a:pt x="16" y="161"/>
                  <a:pt x="18" y="160"/>
                  <a:pt x="20" y="160"/>
                </a:cubicBezTo>
                <a:cubicBezTo>
                  <a:pt x="27" y="159"/>
                  <a:pt x="28" y="159"/>
                  <a:pt x="28" y="158"/>
                </a:cubicBezTo>
                <a:cubicBezTo>
                  <a:pt x="29" y="157"/>
                  <a:pt x="30" y="156"/>
                  <a:pt x="30" y="152"/>
                </a:cubicBezTo>
                <a:cubicBezTo>
                  <a:pt x="30" y="152"/>
                  <a:pt x="30" y="152"/>
                  <a:pt x="30" y="152"/>
                </a:cubicBezTo>
                <a:cubicBezTo>
                  <a:pt x="30" y="152"/>
                  <a:pt x="30" y="152"/>
                  <a:pt x="30" y="152"/>
                </a:cubicBezTo>
                <a:cubicBezTo>
                  <a:pt x="31" y="151"/>
                  <a:pt x="31" y="150"/>
                  <a:pt x="31" y="148"/>
                </a:cubicBezTo>
                <a:cubicBezTo>
                  <a:pt x="31" y="147"/>
                  <a:pt x="31" y="146"/>
                  <a:pt x="31" y="145"/>
                </a:cubicBezTo>
                <a:cubicBezTo>
                  <a:pt x="30" y="144"/>
                  <a:pt x="29" y="143"/>
                  <a:pt x="24" y="141"/>
                </a:cubicBezTo>
                <a:cubicBezTo>
                  <a:pt x="22" y="139"/>
                  <a:pt x="20" y="138"/>
                  <a:pt x="18" y="137"/>
                </a:cubicBezTo>
                <a:cubicBezTo>
                  <a:pt x="12" y="133"/>
                  <a:pt x="8" y="130"/>
                  <a:pt x="7" y="129"/>
                </a:cubicBezTo>
                <a:cubicBezTo>
                  <a:pt x="7" y="129"/>
                  <a:pt x="7" y="129"/>
                  <a:pt x="7" y="128"/>
                </a:cubicBezTo>
                <a:cubicBezTo>
                  <a:pt x="7" y="126"/>
                  <a:pt x="8" y="123"/>
                  <a:pt x="9" y="123"/>
                </a:cubicBezTo>
                <a:cubicBezTo>
                  <a:pt x="10" y="123"/>
                  <a:pt x="15" y="122"/>
                  <a:pt x="22" y="123"/>
                </a:cubicBezTo>
                <a:cubicBezTo>
                  <a:pt x="25" y="123"/>
                  <a:pt x="27" y="124"/>
                  <a:pt x="29" y="124"/>
                </a:cubicBezTo>
                <a:cubicBezTo>
                  <a:pt x="36" y="124"/>
                  <a:pt x="36" y="124"/>
                  <a:pt x="37" y="124"/>
                </a:cubicBezTo>
                <a:cubicBezTo>
                  <a:pt x="38" y="123"/>
                  <a:pt x="39" y="122"/>
                  <a:pt x="41" y="119"/>
                </a:cubicBezTo>
                <a:cubicBezTo>
                  <a:pt x="41" y="119"/>
                  <a:pt x="41" y="119"/>
                  <a:pt x="41" y="119"/>
                </a:cubicBezTo>
                <a:cubicBezTo>
                  <a:pt x="41" y="118"/>
                  <a:pt x="41" y="118"/>
                  <a:pt x="41" y="118"/>
                </a:cubicBezTo>
                <a:cubicBezTo>
                  <a:pt x="42" y="116"/>
                  <a:pt x="43" y="114"/>
                  <a:pt x="43" y="113"/>
                </a:cubicBezTo>
                <a:cubicBezTo>
                  <a:pt x="43" y="113"/>
                  <a:pt x="43" y="112"/>
                  <a:pt x="43" y="111"/>
                </a:cubicBezTo>
                <a:cubicBezTo>
                  <a:pt x="42" y="111"/>
                  <a:pt x="42" y="110"/>
                  <a:pt x="38" y="106"/>
                </a:cubicBezTo>
                <a:cubicBezTo>
                  <a:pt x="36" y="104"/>
                  <a:pt x="34" y="103"/>
                  <a:pt x="32" y="101"/>
                </a:cubicBezTo>
                <a:cubicBezTo>
                  <a:pt x="27" y="95"/>
                  <a:pt x="24" y="92"/>
                  <a:pt x="23" y="91"/>
                </a:cubicBezTo>
                <a:cubicBezTo>
                  <a:pt x="24" y="89"/>
                  <a:pt x="26" y="86"/>
                  <a:pt x="27" y="85"/>
                </a:cubicBezTo>
                <a:cubicBezTo>
                  <a:pt x="28" y="85"/>
                  <a:pt x="32" y="86"/>
                  <a:pt x="40" y="88"/>
                </a:cubicBezTo>
                <a:cubicBezTo>
                  <a:pt x="42" y="89"/>
                  <a:pt x="44" y="90"/>
                  <a:pt x="46" y="91"/>
                </a:cubicBezTo>
                <a:cubicBezTo>
                  <a:pt x="52" y="93"/>
                  <a:pt x="53" y="93"/>
                  <a:pt x="54" y="93"/>
                </a:cubicBezTo>
                <a:cubicBezTo>
                  <a:pt x="55" y="92"/>
                  <a:pt x="56" y="92"/>
                  <a:pt x="58" y="88"/>
                </a:cubicBezTo>
                <a:cubicBezTo>
                  <a:pt x="59" y="88"/>
                  <a:pt x="59" y="88"/>
                  <a:pt x="59" y="88"/>
                </a:cubicBezTo>
                <a:cubicBezTo>
                  <a:pt x="59" y="88"/>
                  <a:pt x="59" y="88"/>
                  <a:pt x="59" y="88"/>
                </a:cubicBezTo>
                <a:cubicBezTo>
                  <a:pt x="62" y="84"/>
                  <a:pt x="62" y="83"/>
                  <a:pt x="62" y="83"/>
                </a:cubicBezTo>
                <a:cubicBezTo>
                  <a:pt x="62" y="82"/>
                  <a:pt x="62" y="82"/>
                  <a:pt x="62" y="82"/>
                </a:cubicBezTo>
                <a:cubicBezTo>
                  <a:pt x="62" y="81"/>
                  <a:pt x="62" y="80"/>
                  <a:pt x="59" y="75"/>
                </a:cubicBezTo>
                <a:cubicBezTo>
                  <a:pt x="57" y="73"/>
                  <a:pt x="56" y="71"/>
                  <a:pt x="54" y="69"/>
                </a:cubicBezTo>
                <a:cubicBezTo>
                  <a:pt x="51" y="63"/>
                  <a:pt x="49" y="58"/>
                  <a:pt x="48" y="57"/>
                </a:cubicBezTo>
                <a:cubicBezTo>
                  <a:pt x="49" y="56"/>
                  <a:pt x="52" y="53"/>
                  <a:pt x="53" y="52"/>
                </a:cubicBezTo>
                <a:cubicBezTo>
                  <a:pt x="54" y="53"/>
                  <a:pt x="58" y="55"/>
                  <a:pt x="64" y="59"/>
                </a:cubicBezTo>
                <a:cubicBezTo>
                  <a:pt x="67" y="60"/>
                  <a:pt x="69" y="61"/>
                  <a:pt x="70" y="62"/>
                </a:cubicBezTo>
                <a:cubicBezTo>
                  <a:pt x="76" y="66"/>
                  <a:pt x="77" y="66"/>
                  <a:pt x="78" y="66"/>
                </a:cubicBezTo>
                <a:cubicBezTo>
                  <a:pt x="79" y="66"/>
                  <a:pt x="80" y="65"/>
                  <a:pt x="83" y="63"/>
                </a:cubicBezTo>
                <a:cubicBezTo>
                  <a:pt x="84" y="63"/>
                  <a:pt x="84" y="63"/>
                  <a:pt x="84" y="63"/>
                </a:cubicBezTo>
                <a:cubicBezTo>
                  <a:pt x="84" y="62"/>
                  <a:pt x="84" y="62"/>
                  <a:pt x="84" y="62"/>
                </a:cubicBezTo>
                <a:cubicBezTo>
                  <a:pt x="87" y="60"/>
                  <a:pt x="88" y="59"/>
                  <a:pt x="88" y="57"/>
                </a:cubicBezTo>
                <a:cubicBezTo>
                  <a:pt x="88" y="56"/>
                  <a:pt x="88" y="56"/>
                  <a:pt x="86" y="50"/>
                </a:cubicBezTo>
                <a:cubicBezTo>
                  <a:pt x="85" y="48"/>
                  <a:pt x="84" y="46"/>
                  <a:pt x="84" y="43"/>
                </a:cubicBezTo>
                <a:cubicBezTo>
                  <a:pt x="81" y="36"/>
                  <a:pt x="80" y="31"/>
                  <a:pt x="80" y="30"/>
                </a:cubicBezTo>
                <a:cubicBezTo>
                  <a:pt x="81" y="29"/>
                  <a:pt x="84" y="27"/>
                  <a:pt x="86" y="27"/>
                </a:cubicBezTo>
                <a:cubicBezTo>
                  <a:pt x="87" y="27"/>
                  <a:pt x="90" y="30"/>
                  <a:pt x="96" y="35"/>
                </a:cubicBezTo>
                <a:cubicBezTo>
                  <a:pt x="97" y="37"/>
                  <a:pt x="99" y="39"/>
                  <a:pt x="100" y="40"/>
                </a:cubicBezTo>
                <a:cubicBezTo>
                  <a:pt x="105" y="45"/>
                  <a:pt x="106" y="45"/>
                  <a:pt x="107" y="46"/>
                </a:cubicBezTo>
                <a:cubicBezTo>
                  <a:pt x="108" y="46"/>
                  <a:pt x="109" y="46"/>
                  <a:pt x="112" y="44"/>
                </a:cubicBezTo>
                <a:cubicBezTo>
                  <a:pt x="114" y="44"/>
                  <a:pt x="114" y="44"/>
                  <a:pt x="114" y="44"/>
                </a:cubicBezTo>
                <a:cubicBezTo>
                  <a:pt x="114" y="43"/>
                  <a:pt x="114" y="43"/>
                  <a:pt x="114" y="43"/>
                </a:cubicBezTo>
                <a:cubicBezTo>
                  <a:pt x="118" y="42"/>
                  <a:pt x="118" y="40"/>
                  <a:pt x="119" y="40"/>
                </a:cubicBezTo>
                <a:cubicBezTo>
                  <a:pt x="119" y="39"/>
                  <a:pt x="119" y="39"/>
                  <a:pt x="119" y="39"/>
                </a:cubicBezTo>
                <a:cubicBezTo>
                  <a:pt x="119" y="39"/>
                  <a:pt x="119" y="39"/>
                  <a:pt x="119" y="39"/>
                </a:cubicBezTo>
                <a:cubicBezTo>
                  <a:pt x="119" y="38"/>
                  <a:pt x="119" y="36"/>
                  <a:pt x="118" y="32"/>
                </a:cubicBezTo>
                <a:cubicBezTo>
                  <a:pt x="118" y="30"/>
                  <a:pt x="118" y="27"/>
                  <a:pt x="118" y="24"/>
                </a:cubicBezTo>
                <a:cubicBezTo>
                  <a:pt x="117" y="19"/>
                  <a:pt x="117" y="13"/>
                  <a:pt x="117" y="11"/>
                </a:cubicBezTo>
                <a:cubicBezTo>
                  <a:pt x="117" y="11"/>
                  <a:pt x="117" y="11"/>
                  <a:pt x="117" y="11"/>
                </a:cubicBezTo>
                <a:cubicBezTo>
                  <a:pt x="118" y="10"/>
                  <a:pt x="122" y="9"/>
                  <a:pt x="124" y="9"/>
                </a:cubicBezTo>
                <a:cubicBezTo>
                  <a:pt x="124" y="10"/>
                  <a:pt x="127" y="14"/>
                  <a:pt x="131" y="20"/>
                </a:cubicBezTo>
                <a:cubicBezTo>
                  <a:pt x="132" y="22"/>
                  <a:pt x="134" y="24"/>
                  <a:pt x="135" y="26"/>
                </a:cubicBezTo>
                <a:cubicBezTo>
                  <a:pt x="138" y="31"/>
                  <a:pt x="139" y="32"/>
                  <a:pt x="140" y="32"/>
                </a:cubicBezTo>
                <a:cubicBezTo>
                  <a:pt x="140" y="33"/>
                  <a:pt x="142" y="33"/>
                  <a:pt x="146" y="32"/>
                </a:cubicBezTo>
                <a:cubicBezTo>
                  <a:pt x="148" y="33"/>
                  <a:pt x="148" y="33"/>
                  <a:pt x="148" y="33"/>
                </a:cubicBezTo>
                <a:cubicBezTo>
                  <a:pt x="148" y="32"/>
                  <a:pt x="148" y="32"/>
                  <a:pt x="148" y="32"/>
                </a:cubicBezTo>
                <a:cubicBezTo>
                  <a:pt x="150" y="31"/>
                  <a:pt x="152" y="30"/>
                  <a:pt x="153" y="29"/>
                </a:cubicBezTo>
                <a:cubicBezTo>
                  <a:pt x="153" y="29"/>
                  <a:pt x="153" y="28"/>
                  <a:pt x="154" y="24"/>
                </a:cubicBezTo>
                <a:cubicBezTo>
                  <a:pt x="154" y="20"/>
                  <a:pt x="154" y="20"/>
                  <a:pt x="154" y="20"/>
                </a:cubicBezTo>
                <a:cubicBezTo>
                  <a:pt x="155" y="18"/>
                  <a:pt x="155" y="16"/>
                  <a:pt x="155" y="14"/>
                </a:cubicBezTo>
                <a:cubicBezTo>
                  <a:pt x="156" y="7"/>
                  <a:pt x="157" y="3"/>
                  <a:pt x="158" y="1"/>
                </a:cubicBezTo>
                <a:cubicBezTo>
                  <a:pt x="159" y="1"/>
                  <a:pt x="163" y="0"/>
                  <a:pt x="164" y="1"/>
                </a:cubicBezTo>
                <a:cubicBezTo>
                  <a:pt x="165" y="2"/>
                  <a:pt x="167" y="6"/>
                  <a:pt x="169" y="13"/>
                </a:cubicBezTo>
                <a:cubicBezTo>
                  <a:pt x="170" y="15"/>
                  <a:pt x="171" y="18"/>
                  <a:pt x="172" y="20"/>
                </a:cubicBezTo>
                <a:cubicBezTo>
                  <a:pt x="173" y="26"/>
                  <a:pt x="174" y="27"/>
                  <a:pt x="175" y="27"/>
                </a:cubicBezTo>
                <a:cubicBezTo>
                  <a:pt x="175" y="28"/>
                  <a:pt x="177" y="28"/>
                  <a:pt x="181" y="28"/>
                </a:cubicBezTo>
                <a:cubicBezTo>
                  <a:pt x="181" y="29"/>
                  <a:pt x="181" y="29"/>
                  <a:pt x="181" y="29"/>
                </a:cubicBezTo>
                <a:cubicBezTo>
                  <a:pt x="182" y="28"/>
                  <a:pt x="182" y="28"/>
                  <a:pt x="182" y="28"/>
                </a:cubicBezTo>
                <a:cubicBezTo>
                  <a:pt x="187" y="29"/>
                  <a:pt x="188" y="28"/>
                  <a:pt x="188" y="27"/>
                </a:cubicBezTo>
                <a:cubicBezTo>
                  <a:pt x="189" y="27"/>
                  <a:pt x="189" y="26"/>
                  <a:pt x="191" y="21"/>
                </a:cubicBezTo>
                <a:cubicBezTo>
                  <a:pt x="192" y="18"/>
                  <a:pt x="193" y="16"/>
                  <a:pt x="194" y="13"/>
                </a:cubicBezTo>
                <a:cubicBezTo>
                  <a:pt x="197" y="7"/>
                  <a:pt x="199" y="2"/>
                  <a:pt x="200" y="1"/>
                </a:cubicBezTo>
                <a:cubicBezTo>
                  <a:pt x="201" y="1"/>
                  <a:pt x="205" y="1"/>
                  <a:pt x="206" y="2"/>
                </a:cubicBezTo>
                <a:cubicBezTo>
                  <a:pt x="207" y="3"/>
                  <a:pt x="207" y="8"/>
                  <a:pt x="208" y="15"/>
                </a:cubicBezTo>
                <a:cubicBezTo>
                  <a:pt x="208" y="18"/>
                  <a:pt x="209" y="20"/>
                  <a:pt x="209" y="22"/>
                </a:cubicBezTo>
                <a:cubicBezTo>
                  <a:pt x="209" y="29"/>
                  <a:pt x="209" y="30"/>
                  <a:pt x="210" y="30"/>
                </a:cubicBezTo>
                <a:cubicBezTo>
                  <a:pt x="211" y="31"/>
                  <a:pt x="212" y="32"/>
                  <a:pt x="216" y="33"/>
                </a:cubicBezTo>
                <a:cubicBezTo>
                  <a:pt x="216" y="33"/>
                  <a:pt x="216" y="33"/>
                  <a:pt x="216" y="33"/>
                </a:cubicBezTo>
                <a:cubicBezTo>
                  <a:pt x="217" y="33"/>
                  <a:pt x="217" y="33"/>
                  <a:pt x="217" y="33"/>
                </a:cubicBezTo>
                <a:cubicBezTo>
                  <a:pt x="221" y="34"/>
                  <a:pt x="222" y="34"/>
                  <a:pt x="223" y="33"/>
                </a:cubicBezTo>
                <a:cubicBezTo>
                  <a:pt x="224" y="33"/>
                  <a:pt x="225" y="32"/>
                  <a:pt x="228" y="28"/>
                </a:cubicBezTo>
                <a:cubicBezTo>
                  <a:pt x="229" y="26"/>
                  <a:pt x="230" y="23"/>
                  <a:pt x="232" y="21"/>
                </a:cubicBezTo>
                <a:cubicBezTo>
                  <a:pt x="236" y="15"/>
                  <a:pt x="239" y="12"/>
                  <a:pt x="240" y="11"/>
                </a:cubicBezTo>
                <a:cubicBezTo>
                  <a:pt x="242" y="11"/>
                  <a:pt x="246" y="12"/>
                  <a:pt x="247" y="13"/>
                </a:cubicBezTo>
                <a:cubicBezTo>
                  <a:pt x="247" y="14"/>
                  <a:pt x="247" y="18"/>
                  <a:pt x="246" y="24"/>
                </a:cubicBezTo>
                <a:cubicBezTo>
                  <a:pt x="246" y="25"/>
                  <a:pt x="245" y="26"/>
                  <a:pt x="245" y="26"/>
                </a:cubicBezTo>
                <a:cubicBezTo>
                  <a:pt x="245" y="29"/>
                  <a:pt x="245" y="31"/>
                  <a:pt x="244" y="33"/>
                </a:cubicBezTo>
                <a:cubicBezTo>
                  <a:pt x="244" y="35"/>
                  <a:pt x="244" y="37"/>
                  <a:pt x="244" y="38"/>
                </a:cubicBezTo>
                <a:cubicBezTo>
                  <a:pt x="243" y="40"/>
                  <a:pt x="243" y="41"/>
                  <a:pt x="244" y="41"/>
                </a:cubicBezTo>
                <a:cubicBezTo>
                  <a:pt x="244" y="42"/>
                  <a:pt x="245" y="43"/>
                  <a:pt x="249" y="45"/>
                </a:cubicBezTo>
                <a:cubicBezTo>
                  <a:pt x="249" y="47"/>
                  <a:pt x="249" y="47"/>
                  <a:pt x="249" y="47"/>
                </a:cubicBezTo>
                <a:cubicBezTo>
                  <a:pt x="250" y="46"/>
                  <a:pt x="250" y="46"/>
                  <a:pt x="250" y="46"/>
                </a:cubicBezTo>
                <a:cubicBezTo>
                  <a:pt x="253" y="48"/>
                  <a:pt x="255" y="48"/>
                  <a:pt x="256" y="47"/>
                </a:cubicBezTo>
                <a:cubicBezTo>
                  <a:pt x="257" y="47"/>
                  <a:pt x="257" y="47"/>
                  <a:pt x="261" y="43"/>
                </a:cubicBezTo>
                <a:cubicBezTo>
                  <a:pt x="263" y="41"/>
                  <a:pt x="265" y="39"/>
                  <a:pt x="267" y="38"/>
                </a:cubicBezTo>
                <a:cubicBezTo>
                  <a:pt x="273" y="33"/>
                  <a:pt x="276" y="30"/>
                  <a:pt x="278" y="29"/>
                </a:cubicBezTo>
                <a:cubicBezTo>
                  <a:pt x="279" y="30"/>
                  <a:pt x="283" y="32"/>
                  <a:pt x="283" y="33"/>
                </a:cubicBezTo>
                <a:cubicBezTo>
                  <a:pt x="283" y="35"/>
                  <a:pt x="281" y="40"/>
                  <a:pt x="279" y="46"/>
                </a:cubicBezTo>
                <a:cubicBezTo>
                  <a:pt x="278" y="48"/>
                  <a:pt x="277" y="50"/>
                  <a:pt x="276" y="52"/>
                </a:cubicBezTo>
                <a:cubicBezTo>
                  <a:pt x="275" y="56"/>
                  <a:pt x="274" y="58"/>
                  <a:pt x="274" y="59"/>
                </a:cubicBezTo>
                <a:cubicBezTo>
                  <a:pt x="274" y="59"/>
                  <a:pt x="274" y="59"/>
                  <a:pt x="274" y="59"/>
                </a:cubicBezTo>
                <a:cubicBezTo>
                  <a:pt x="274" y="60"/>
                  <a:pt x="274" y="60"/>
                  <a:pt x="274" y="60"/>
                </a:cubicBezTo>
                <a:cubicBezTo>
                  <a:pt x="274" y="61"/>
                  <a:pt x="275" y="62"/>
                  <a:pt x="278" y="64"/>
                </a:cubicBezTo>
                <a:cubicBezTo>
                  <a:pt x="278" y="66"/>
                  <a:pt x="278" y="66"/>
                  <a:pt x="278" y="66"/>
                </a:cubicBezTo>
                <a:cubicBezTo>
                  <a:pt x="279" y="66"/>
                  <a:pt x="279" y="66"/>
                  <a:pt x="279" y="66"/>
                </a:cubicBezTo>
                <a:cubicBezTo>
                  <a:pt x="282" y="68"/>
                  <a:pt x="283" y="69"/>
                  <a:pt x="284" y="69"/>
                </a:cubicBezTo>
                <a:cubicBezTo>
                  <a:pt x="285" y="69"/>
                  <a:pt x="286" y="68"/>
                  <a:pt x="291" y="65"/>
                </a:cubicBezTo>
                <a:cubicBezTo>
                  <a:pt x="293" y="64"/>
                  <a:pt x="295" y="63"/>
                  <a:pt x="298" y="62"/>
                </a:cubicBezTo>
                <a:cubicBezTo>
                  <a:pt x="304" y="58"/>
                  <a:pt x="308" y="56"/>
                  <a:pt x="310" y="56"/>
                </a:cubicBezTo>
                <a:cubicBezTo>
                  <a:pt x="311" y="57"/>
                  <a:pt x="314" y="60"/>
                  <a:pt x="314" y="61"/>
                </a:cubicBezTo>
                <a:cubicBezTo>
                  <a:pt x="314" y="62"/>
                  <a:pt x="312" y="66"/>
                  <a:pt x="307" y="72"/>
                </a:cubicBezTo>
                <a:cubicBezTo>
                  <a:pt x="306" y="74"/>
                  <a:pt x="305" y="76"/>
                  <a:pt x="303" y="78"/>
                </a:cubicBezTo>
                <a:cubicBezTo>
                  <a:pt x="300" y="83"/>
                  <a:pt x="299" y="84"/>
                  <a:pt x="299" y="85"/>
                </a:cubicBezTo>
                <a:cubicBezTo>
                  <a:pt x="299" y="85"/>
                  <a:pt x="299" y="85"/>
                  <a:pt x="299" y="85"/>
                </a:cubicBezTo>
                <a:cubicBezTo>
                  <a:pt x="299" y="85"/>
                  <a:pt x="299" y="85"/>
                  <a:pt x="299" y="85"/>
                </a:cubicBezTo>
                <a:cubicBezTo>
                  <a:pt x="299" y="86"/>
                  <a:pt x="300" y="88"/>
                  <a:pt x="302" y="90"/>
                </a:cubicBezTo>
                <a:cubicBezTo>
                  <a:pt x="302" y="93"/>
                  <a:pt x="302" y="93"/>
                  <a:pt x="302" y="93"/>
                </a:cubicBezTo>
                <a:cubicBezTo>
                  <a:pt x="303" y="92"/>
                  <a:pt x="303" y="92"/>
                  <a:pt x="303" y="92"/>
                </a:cubicBezTo>
                <a:cubicBezTo>
                  <a:pt x="305" y="95"/>
                  <a:pt x="306" y="96"/>
                  <a:pt x="307" y="96"/>
                </a:cubicBezTo>
                <a:cubicBezTo>
                  <a:pt x="308" y="96"/>
                  <a:pt x="309" y="96"/>
                  <a:pt x="314" y="94"/>
                </a:cubicBezTo>
                <a:cubicBezTo>
                  <a:pt x="317" y="94"/>
                  <a:pt x="319" y="93"/>
                  <a:pt x="322" y="92"/>
                </a:cubicBezTo>
                <a:cubicBezTo>
                  <a:pt x="329" y="90"/>
                  <a:pt x="334" y="89"/>
                  <a:pt x="335" y="89"/>
                </a:cubicBezTo>
                <a:cubicBezTo>
                  <a:pt x="336" y="90"/>
                  <a:pt x="338" y="94"/>
                  <a:pt x="338" y="95"/>
                </a:cubicBezTo>
                <a:cubicBezTo>
                  <a:pt x="337" y="96"/>
                  <a:pt x="335" y="99"/>
                  <a:pt x="329" y="105"/>
                </a:cubicBezTo>
                <a:cubicBezTo>
                  <a:pt x="327" y="106"/>
                  <a:pt x="325" y="108"/>
                  <a:pt x="324" y="109"/>
                </a:cubicBezTo>
                <a:cubicBezTo>
                  <a:pt x="319" y="113"/>
                  <a:pt x="318" y="114"/>
                  <a:pt x="318" y="115"/>
                </a:cubicBezTo>
                <a:cubicBezTo>
                  <a:pt x="318" y="115"/>
                  <a:pt x="318" y="115"/>
                  <a:pt x="318" y="115"/>
                </a:cubicBezTo>
                <a:cubicBezTo>
                  <a:pt x="318" y="117"/>
                  <a:pt x="318" y="118"/>
                  <a:pt x="319" y="121"/>
                </a:cubicBezTo>
                <a:cubicBezTo>
                  <a:pt x="319" y="123"/>
                  <a:pt x="319" y="123"/>
                  <a:pt x="319" y="123"/>
                </a:cubicBezTo>
                <a:cubicBezTo>
                  <a:pt x="320" y="123"/>
                  <a:pt x="320" y="123"/>
                  <a:pt x="320" y="123"/>
                </a:cubicBezTo>
                <a:cubicBezTo>
                  <a:pt x="321" y="126"/>
                  <a:pt x="322" y="127"/>
                  <a:pt x="323" y="128"/>
                </a:cubicBezTo>
                <a:cubicBezTo>
                  <a:pt x="324" y="128"/>
                  <a:pt x="325" y="128"/>
                  <a:pt x="331" y="128"/>
                </a:cubicBezTo>
                <a:cubicBezTo>
                  <a:pt x="333" y="128"/>
                  <a:pt x="336" y="127"/>
                  <a:pt x="338" y="127"/>
                </a:cubicBezTo>
                <a:cubicBezTo>
                  <a:pt x="346" y="127"/>
                  <a:pt x="350" y="127"/>
                  <a:pt x="352" y="128"/>
                </a:cubicBezTo>
                <a:cubicBezTo>
                  <a:pt x="352" y="129"/>
                  <a:pt x="354" y="132"/>
                  <a:pt x="353" y="134"/>
                </a:cubicBezTo>
                <a:cubicBezTo>
                  <a:pt x="353" y="134"/>
                  <a:pt x="353" y="134"/>
                  <a:pt x="353" y="134"/>
                </a:cubicBezTo>
                <a:cubicBezTo>
                  <a:pt x="352" y="135"/>
                  <a:pt x="349" y="138"/>
                  <a:pt x="342" y="141"/>
                </a:cubicBezTo>
                <a:cubicBezTo>
                  <a:pt x="340" y="142"/>
                  <a:pt x="338" y="143"/>
                  <a:pt x="336" y="144"/>
                </a:cubicBezTo>
                <a:cubicBezTo>
                  <a:pt x="330" y="147"/>
                  <a:pt x="329" y="148"/>
                  <a:pt x="329" y="149"/>
                </a:cubicBezTo>
                <a:cubicBezTo>
                  <a:pt x="329" y="149"/>
                  <a:pt x="329" y="149"/>
                  <a:pt x="329" y="150"/>
                </a:cubicBezTo>
                <a:cubicBezTo>
                  <a:pt x="329" y="151"/>
                  <a:pt x="329" y="153"/>
                  <a:pt x="329" y="155"/>
                </a:cubicBezTo>
                <a:cubicBezTo>
                  <a:pt x="328" y="157"/>
                  <a:pt x="328" y="157"/>
                  <a:pt x="328" y="157"/>
                </a:cubicBezTo>
                <a:cubicBezTo>
                  <a:pt x="329" y="157"/>
                  <a:pt x="329" y="157"/>
                  <a:pt x="329" y="157"/>
                </a:cubicBezTo>
                <a:cubicBezTo>
                  <a:pt x="330" y="160"/>
                  <a:pt x="331" y="162"/>
                  <a:pt x="331" y="162"/>
                </a:cubicBezTo>
                <a:cubicBezTo>
                  <a:pt x="332" y="163"/>
                  <a:pt x="333" y="163"/>
                  <a:pt x="339" y="164"/>
                </a:cubicBezTo>
                <a:cubicBezTo>
                  <a:pt x="341" y="164"/>
                  <a:pt x="343" y="165"/>
                  <a:pt x="346" y="165"/>
                </a:cubicBezTo>
                <a:cubicBezTo>
                  <a:pt x="353" y="167"/>
                  <a:pt x="358" y="168"/>
                  <a:pt x="359" y="169"/>
                </a:cubicBezTo>
                <a:cubicBezTo>
                  <a:pt x="359" y="170"/>
                  <a:pt x="360" y="172"/>
                  <a:pt x="360" y="174"/>
                </a:cubicBezTo>
                <a:cubicBezTo>
                  <a:pt x="359" y="175"/>
                  <a:pt x="359" y="175"/>
                  <a:pt x="359" y="175"/>
                </a:cubicBezTo>
                <a:cubicBezTo>
                  <a:pt x="358" y="176"/>
                  <a:pt x="354" y="178"/>
                  <a:pt x="347" y="180"/>
                </a:cubicBezTo>
                <a:cubicBezTo>
                  <a:pt x="344" y="180"/>
                  <a:pt x="342" y="181"/>
                  <a:pt x="340" y="181"/>
                </a:cubicBezTo>
                <a:cubicBezTo>
                  <a:pt x="334" y="183"/>
                  <a:pt x="333" y="183"/>
                  <a:pt x="332" y="184"/>
                </a:cubicBezTo>
                <a:cubicBezTo>
                  <a:pt x="332" y="185"/>
                  <a:pt x="331" y="186"/>
                  <a:pt x="331" y="187"/>
                </a:cubicBezTo>
                <a:cubicBezTo>
                  <a:pt x="331" y="188"/>
                  <a:pt x="331" y="189"/>
                  <a:pt x="331" y="190"/>
                </a:cubicBezTo>
                <a:cubicBezTo>
                  <a:pt x="329" y="192"/>
                  <a:pt x="329" y="192"/>
                  <a:pt x="329" y="192"/>
                </a:cubicBezTo>
                <a:cubicBezTo>
                  <a:pt x="331" y="192"/>
                  <a:pt x="331" y="192"/>
                  <a:pt x="331" y="192"/>
                </a:cubicBezTo>
                <a:cubicBezTo>
                  <a:pt x="330" y="195"/>
                  <a:pt x="331" y="197"/>
                  <a:pt x="331" y="198"/>
                </a:cubicBezTo>
                <a:cubicBezTo>
                  <a:pt x="332" y="198"/>
                  <a:pt x="333" y="199"/>
                  <a:pt x="338" y="201"/>
                </a:cubicBezTo>
                <a:cubicBezTo>
                  <a:pt x="340" y="202"/>
                  <a:pt x="343" y="203"/>
                  <a:pt x="345" y="204"/>
                </a:cubicBezTo>
                <a:cubicBezTo>
                  <a:pt x="352" y="207"/>
                  <a:pt x="356" y="210"/>
                  <a:pt x="357" y="210"/>
                </a:cubicBezTo>
                <a:cubicBezTo>
                  <a:pt x="357" y="211"/>
                  <a:pt x="357" y="212"/>
                  <a:pt x="357" y="213"/>
                </a:cubicBezTo>
                <a:cubicBezTo>
                  <a:pt x="356" y="215"/>
                  <a:pt x="356" y="217"/>
                  <a:pt x="355" y="217"/>
                </a:cubicBezTo>
                <a:cubicBezTo>
                  <a:pt x="354" y="217"/>
                  <a:pt x="350" y="218"/>
                  <a:pt x="342" y="218"/>
                </a:cubicBezTo>
                <a:cubicBezTo>
                  <a:pt x="340" y="218"/>
                  <a:pt x="337" y="218"/>
                  <a:pt x="335" y="218"/>
                </a:cubicBezTo>
                <a:cubicBezTo>
                  <a:pt x="329" y="218"/>
                  <a:pt x="328" y="219"/>
                  <a:pt x="327" y="219"/>
                </a:cubicBezTo>
                <a:cubicBezTo>
                  <a:pt x="326" y="220"/>
                  <a:pt x="325" y="221"/>
                  <a:pt x="325" y="225"/>
                </a:cubicBezTo>
                <a:cubicBezTo>
                  <a:pt x="324" y="225"/>
                  <a:pt x="324" y="225"/>
                  <a:pt x="324" y="225"/>
                </a:cubicBezTo>
                <a:cubicBezTo>
                  <a:pt x="324" y="225"/>
                  <a:pt x="324" y="225"/>
                  <a:pt x="324" y="225"/>
                </a:cubicBezTo>
                <a:cubicBezTo>
                  <a:pt x="324" y="227"/>
                  <a:pt x="323" y="229"/>
                  <a:pt x="323" y="230"/>
                </a:cubicBezTo>
                <a:cubicBezTo>
                  <a:pt x="323" y="231"/>
                  <a:pt x="323" y="232"/>
                  <a:pt x="323" y="232"/>
                </a:cubicBezTo>
                <a:cubicBezTo>
                  <a:pt x="324" y="233"/>
                  <a:pt x="324" y="234"/>
                  <a:pt x="329" y="237"/>
                </a:cubicBezTo>
                <a:cubicBezTo>
                  <a:pt x="331" y="238"/>
                  <a:pt x="333" y="240"/>
                  <a:pt x="335" y="242"/>
                </a:cubicBezTo>
                <a:cubicBezTo>
                  <a:pt x="341" y="246"/>
                  <a:pt x="344" y="249"/>
                  <a:pt x="345" y="250"/>
                </a:cubicBezTo>
                <a:cubicBezTo>
                  <a:pt x="345" y="251"/>
                  <a:pt x="345" y="251"/>
                  <a:pt x="345" y="251"/>
                </a:cubicBezTo>
                <a:cubicBezTo>
                  <a:pt x="345" y="253"/>
                  <a:pt x="343" y="256"/>
                  <a:pt x="342" y="257"/>
                </a:cubicBezTo>
                <a:cubicBezTo>
                  <a:pt x="341" y="257"/>
                  <a:pt x="336" y="256"/>
                  <a:pt x="329" y="255"/>
                </a:cubicBezTo>
                <a:cubicBezTo>
                  <a:pt x="327" y="254"/>
                  <a:pt x="324" y="254"/>
                  <a:pt x="322" y="253"/>
                </a:cubicBezTo>
                <a:cubicBezTo>
                  <a:pt x="316" y="252"/>
                  <a:pt x="315" y="252"/>
                  <a:pt x="314" y="252"/>
                </a:cubicBezTo>
                <a:cubicBezTo>
                  <a:pt x="313" y="253"/>
                  <a:pt x="312" y="254"/>
                  <a:pt x="310" y="257"/>
                </a:cubicBezTo>
                <a:cubicBezTo>
                  <a:pt x="310" y="257"/>
                  <a:pt x="310" y="257"/>
                  <a:pt x="310" y="257"/>
                </a:cubicBezTo>
                <a:cubicBezTo>
                  <a:pt x="310" y="258"/>
                  <a:pt x="310" y="258"/>
                  <a:pt x="310" y="258"/>
                </a:cubicBezTo>
                <a:cubicBezTo>
                  <a:pt x="308" y="260"/>
                  <a:pt x="307" y="261"/>
                  <a:pt x="307" y="263"/>
                </a:cubicBezTo>
                <a:cubicBezTo>
                  <a:pt x="307" y="263"/>
                  <a:pt x="307" y="264"/>
                  <a:pt x="307" y="264"/>
                </a:cubicBezTo>
                <a:cubicBezTo>
                  <a:pt x="308" y="265"/>
                  <a:pt x="308" y="266"/>
                  <a:pt x="312" y="270"/>
                </a:cubicBezTo>
                <a:cubicBezTo>
                  <a:pt x="313" y="272"/>
                  <a:pt x="315" y="274"/>
                  <a:pt x="317" y="276"/>
                </a:cubicBezTo>
                <a:cubicBezTo>
                  <a:pt x="321" y="282"/>
                  <a:pt x="324" y="286"/>
                  <a:pt x="324" y="287"/>
                </a:cubicBezTo>
                <a:cubicBezTo>
                  <a:pt x="324" y="288"/>
                  <a:pt x="321" y="292"/>
                  <a:pt x="320" y="292"/>
                </a:cubicBezTo>
                <a:cubicBezTo>
                  <a:pt x="319" y="292"/>
                  <a:pt x="315" y="290"/>
                  <a:pt x="308" y="287"/>
                </a:cubicBezTo>
                <a:cubicBezTo>
                  <a:pt x="306" y="286"/>
                  <a:pt x="303" y="285"/>
                  <a:pt x="302" y="284"/>
                </a:cubicBezTo>
                <a:cubicBezTo>
                  <a:pt x="296" y="281"/>
                  <a:pt x="295" y="281"/>
                  <a:pt x="294" y="281"/>
                </a:cubicBezTo>
                <a:cubicBezTo>
                  <a:pt x="293" y="281"/>
                  <a:pt x="292" y="282"/>
                  <a:pt x="289" y="285"/>
                </a:cubicBezTo>
                <a:cubicBezTo>
                  <a:pt x="288" y="285"/>
                  <a:pt x="288" y="285"/>
                  <a:pt x="288" y="285"/>
                </a:cubicBezTo>
                <a:cubicBezTo>
                  <a:pt x="288" y="286"/>
                  <a:pt x="288" y="286"/>
                  <a:pt x="288" y="286"/>
                </a:cubicBezTo>
                <a:cubicBezTo>
                  <a:pt x="285" y="289"/>
                  <a:pt x="285" y="290"/>
                  <a:pt x="285" y="291"/>
                </a:cubicBezTo>
                <a:cubicBezTo>
                  <a:pt x="284" y="291"/>
                  <a:pt x="284" y="291"/>
                  <a:pt x="284" y="291"/>
                </a:cubicBezTo>
                <a:cubicBezTo>
                  <a:pt x="285" y="292"/>
                  <a:pt x="285" y="293"/>
                  <a:pt x="287" y="298"/>
                </a:cubicBezTo>
                <a:cubicBezTo>
                  <a:pt x="288" y="300"/>
                  <a:pt x="290" y="302"/>
                  <a:pt x="291" y="305"/>
                </a:cubicBezTo>
                <a:cubicBezTo>
                  <a:pt x="294" y="311"/>
                  <a:pt x="295" y="316"/>
                  <a:pt x="296" y="317"/>
                </a:cubicBezTo>
                <a:cubicBezTo>
                  <a:pt x="295" y="319"/>
                  <a:pt x="292" y="321"/>
                  <a:pt x="290" y="321"/>
                </a:cubicBezTo>
                <a:cubicBezTo>
                  <a:pt x="289" y="321"/>
                  <a:pt x="285" y="318"/>
                  <a:pt x="280" y="314"/>
                </a:cubicBezTo>
                <a:cubicBezTo>
                  <a:pt x="278" y="312"/>
                  <a:pt x="276" y="311"/>
                  <a:pt x="274" y="310"/>
                </a:cubicBezTo>
                <a:cubicBezTo>
                  <a:pt x="269" y="305"/>
                  <a:pt x="268" y="305"/>
                  <a:pt x="267" y="305"/>
                </a:cubicBezTo>
                <a:cubicBezTo>
                  <a:pt x="266" y="305"/>
                  <a:pt x="265" y="305"/>
                  <a:pt x="262" y="307"/>
                </a:cubicBezTo>
                <a:cubicBezTo>
                  <a:pt x="261" y="307"/>
                  <a:pt x="261" y="307"/>
                  <a:pt x="261" y="307"/>
                </a:cubicBezTo>
                <a:cubicBezTo>
                  <a:pt x="260" y="308"/>
                  <a:pt x="260" y="308"/>
                  <a:pt x="260" y="308"/>
                </a:cubicBezTo>
                <a:cubicBezTo>
                  <a:pt x="257" y="310"/>
                  <a:pt x="256" y="311"/>
                  <a:pt x="256" y="312"/>
                </a:cubicBezTo>
                <a:cubicBezTo>
                  <a:pt x="256" y="312"/>
                  <a:pt x="256" y="312"/>
                  <a:pt x="256" y="312"/>
                </a:cubicBezTo>
                <a:cubicBezTo>
                  <a:pt x="256" y="313"/>
                  <a:pt x="256" y="313"/>
                  <a:pt x="256" y="313"/>
                </a:cubicBezTo>
                <a:cubicBezTo>
                  <a:pt x="256" y="313"/>
                  <a:pt x="256" y="315"/>
                  <a:pt x="257" y="320"/>
                </a:cubicBezTo>
                <a:cubicBezTo>
                  <a:pt x="258" y="322"/>
                  <a:pt x="258" y="325"/>
                  <a:pt x="259" y="327"/>
                </a:cubicBezTo>
                <a:cubicBezTo>
                  <a:pt x="260" y="334"/>
                  <a:pt x="261" y="339"/>
                  <a:pt x="261" y="340"/>
                </a:cubicBezTo>
                <a:cubicBezTo>
                  <a:pt x="260" y="341"/>
                  <a:pt x="256" y="343"/>
                  <a:pt x="255" y="343"/>
                </a:cubicBezTo>
                <a:cubicBezTo>
                  <a:pt x="254" y="343"/>
                  <a:pt x="251" y="339"/>
                  <a:pt x="246" y="333"/>
                </a:cubicBezTo>
                <a:cubicBezTo>
                  <a:pt x="244" y="331"/>
                  <a:pt x="243" y="330"/>
                  <a:pt x="242" y="328"/>
                </a:cubicBezTo>
                <a:cubicBezTo>
                  <a:pt x="238" y="323"/>
                  <a:pt x="237" y="322"/>
                  <a:pt x="236" y="322"/>
                </a:cubicBezTo>
                <a:cubicBezTo>
                  <a:pt x="235" y="322"/>
                  <a:pt x="234" y="322"/>
                  <a:pt x="230" y="323"/>
                </a:cubicBezTo>
                <a:cubicBezTo>
                  <a:pt x="229" y="323"/>
                  <a:pt x="229" y="323"/>
                  <a:pt x="229" y="323"/>
                </a:cubicBezTo>
                <a:cubicBezTo>
                  <a:pt x="228" y="324"/>
                  <a:pt x="228" y="324"/>
                  <a:pt x="228" y="324"/>
                </a:cubicBezTo>
                <a:cubicBezTo>
                  <a:pt x="226" y="324"/>
                  <a:pt x="224" y="325"/>
                  <a:pt x="223" y="326"/>
                </a:cubicBezTo>
                <a:cubicBezTo>
                  <a:pt x="223" y="327"/>
                  <a:pt x="223" y="327"/>
                  <a:pt x="223" y="328"/>
                </a:cubicBezTo>
                <a:cubicBezTo>
                  <a:pt x="223" y="329"/>
                  <a:pt x="223" y="331"/>
                  <a:pt x="223" y="334"/>
                </a:cubicBezTo>
                <a:cubicBezTo>
                  <a:pt x="223" y="336"/>
                  <a:pt x="223" y="339"/>
                  <a:pt x="223" y="342"/>
                </a:cubicBezTo>
                <a:cubicBezTo>
                  <a:pt x="223" y="346"/>
                  <a:pt x="222" y="350"/>
                  <a:pt x="222" y="353"/>
                </a:cubicBezTo>
                <a:cubicBezTo>
                  <a:pt x="222" y="354"/>
                  <a:pt x="222" y="355"/>
                  <a:pt x="222" y="355"/>
                </a:cubicBezTo>
                <a:cubicBezTo>
                  <a:pt x="220" y="356"/>
                  <a:pt x="216" y="357"/>
                  <a:pt x="215" y="356"/>
                </a:cubicBezTo>
                <a:cubicBezTo>
                  <a:pt x="214" y="355"/>
                  <a:pt x="212" y="351"/>
                  <a:pt x="209" y="345"/>
                </a:cubicBezTo>
                <a:cubicBezTo>
                  <a:pt x="208" y="342"/>
                  <a:pt x="207" y="340"/>
                  <a:pt x="206" y="338"/>
                </a:cubicBezTo>
                <a:cubicBezTo>
                  <a:pt x="203" y="332"/>
                  <a:pt x="203" y="332"/>
                  <a:pt x="202" y="331"/>
                </a:cubicBezTo>
                <a:cubicBezTo>
                  <a:pt x="201" y="331"/>
                  <a:pt x="200" y="330"/>
                  <a:pt x="196" y="331"/>
                </a:cubicBezTo>
                <a:cubicBezTo>
                  <a:pt x="194" y="329"/>
                  <a:pt x="194" y="329"/>
                  <a:pt x="194" y="329"/>
                </a:cubicBezTo>
                <a:cubicBezTo>
                  <a:pt x="194" y="331"/>
                  <a:pt x="194" y="331"/>
                  <a:pt x="194" y="331"/>
                </a:cubicBezTo>
                <a:cubicBezTo>
                  <a:pt x="191" y="331"/>
                  <a:pt x="189" y="332"/>
                  <a:pt x="188" y="333"/>
                </a:cubicBezTo>
                <a:cubicBezTo>
                  <a:pt x="188" y="333"/>
                  <a:pt x="188" y="334"/>
                  <a:pt x="186" y="340"/>
                </a:cubicBezTo>
                <a:cubicBezTo>
                  <a:pt x="186" y="342"/>
                  <a:pt x="185" y="345"/>
                  <a:pt x="184" y="347"/>
                </a:cubicBezTo>
                <a:cubicBezTo>
                  <a:pt x="182" y="354"/>
                  <a:pt x="181" y="359"/>
                  <a:pt x="180" y="360"/>
                </a:cubicBezTo>
                <a:cubicBezTo>
                  <a:pt x="179" y="360"/>
                  <a:pt x="175" y="360"/>
                  <a:pt x="174" y="360"/>
                </a:cubicBezTo>
                <a:cubicBezTo>
                  <a:pt x="173" y="359"/>
                  <a:pt x="172" y="354"/>
                  <a:pt x="170" y="347"/>
                </a:cubicBezTo>
                <a:cubicBezTo>
                  <a:pt x="170" y="345"/>
                  <a:pt x="169" y="342"/>
                  <a:pt x="169" y="340"/>
                </a:cubicBezTo>
                <a:cubicBezTo>
                  <a:pt x="167" y="334"/>
                  <a:pt x="167" y="333"/>
                  <a:pt x="167" y="332"/>
                </a:cubicBezTo>
                <a:cubicBezTo>
                  <a:pt x="166" y="332"/>
                  <a:pt x="165" y="331"/>
                  <a:pt x="161" y="331"/>
                </a:cubicBezTo>
                <a:cubicBezTo>
                  <a:pt x="160" y="330"/>
                  <a:pt x="160" y="330"/>
                  <a:pt x="160" y="330"/>
                </a:cubicBezTo>
                <a:cubicBezTo>
                  <a:pt x="159" y="330"/>
                  <a:pt x="159" y="330"/>
                  <a:pt x="159" y="330"/>
                </a:cubicBezTo>
                <a:cubicBezTo>
                  <a:pt x="155" y="329"/>
                  <a:pt x="154" y="330"/>
                  <a:pt x="153" y="331"/>
                </a:cubicBezTo>
                <a:cubicBezTo>
                  <a:pt x="152" y="331"/>
                  <a:pt x="152" y="332"/>
                  <a:pt x="149" y="337"/>
                </a:cubicBezTo>
                <a:cubicBezTo>
                  <a:pt x="148" y="339"/>
                  <a:pt x="147" y="341"/>
                  <a:pt x="146" y="344"/>
                </a:cubicBezTo>
                <a:cubicBezTo>
                  <a:pt x="142" y="350"/>
                  <a:pt x="140" y="354"/>
                  <a:pt x="139" y="355"/>
                </a:cubicBezTo>
                <a:cubicBezTo>
                  <a:pt x="137" y="355"/>
                  <a:pt x="133" y="354"/>
                  <a:pt x="132" y="354"/>
                </a:cubicBezTo>
                <a:cubicBezTo>
                  <a:pt x="132" y="352"/>
                  <a:pt x="132" y="348"/>
                  <a:pt x="132" y="340"/>
                </a:cubicBezTo>
                <a:cubicBezTo>
                  <a:pt x="132" y="338"/>
                  <a:pt x="132" y="335"/>
                  <a:pt x="132" y="333"/>
                </a:cubicBezTo>
                <a:cubicBezTo>
                  <a:pt x="132" y="327"/>
                  <a:pt x="132" y="326"/>
                  <a:pt x="132" y="325"/>
                </a:cubicBezTo>
                <a:cubicBezTo>
                  <a:pt x="131" y="324"/>
                  <a:pt x="129" y="323"/>
                  <a:pt x="126" y="322"/>
                </a:cubicBezTo>
                <a:cubicBezTo>
                  <a:pt x="126" y="321"/>
                  <a:pt x="126" y="321"/>
                  <a:pt x="126" y="321"/>
                </a:cubicBezTo>
                <a:cubicBezTo>
                  <a:pt x="125" y="322"/>
                  <a:pt x="125" y="322"/>
                  <a:pt x="125" y="322"/>
                </a:cubicBezTo>
                <a:cubicBezTo>
                  <a:pt x="121" y="320"/>
                  <a:pt x="120" y="320"/>
                  <a:pt x="119" y="320"/>
                </a:cubicBezTo>
                <a:cubicBezTo>
                  <a:pt x="118" y="321"/>
                  <a:pt x="117" y="322"/>
                  <a:pt x="114" y="326"/>
                </a:cubicBezTo>
                <a:cubicBezTo>
                  <a:pt x="112" y="328"/>
                  <a:pt x="111" y="330"/>
                  <a:pt x="109" y="332"/>
                </a:cubicBezTo>
                <a:cubicBezTo>
                  <a:pt x="104" y="337"/>
                  <a:pt x="100" y="340"/>
                  <a:pt x="99" y="341"/>
                </a:cubicBezTo>
                <a:cubicBezTo>
                  <a:pt x="98" y="341"/>
                  <a:pt x="94" y="339"/>
                  <a:pt x="93" y="338"/>
                </a:cubicBezTo>
                <a:cubicBezTo>
                  <a:pt x="93" y="338"/>
                  <a:pt x="94" y="337"/>
                  <a:pt x="94" y="337"/>
                </a:cubicBezTo>
                <a:cubicBezTo>
                  <a:pt x="94" y="337"/>
                  <a:pt x="94" y="337"/>
                  <a:pt x="94" y="337"/>
                </a:cubicBezTo>
                <a:cubicBezTo>
                  <a:pt x="94" y="334"/>
                  <a:pt x="95" y="330"/>
                  <a:pt x="96" y="325"/>
                </a:cubicBezTo>
                <a:cubicBezTo>
                  <a:pt x="97" y="323"/>
                  <a:pt x="97" y="320"/>
                  <a:pt x="98" y="318"/>
                </a:cubicBezTo>
                <a:cubicBezTo>
                  <a:pt x="99" y="315"/>
                  <a:pt x="100" y="313"/>
                  <a:pt x="100" y="312"/>
                </a:cubicBezTo>
                <a:cubicBezTo>
                  <a:pt x="100" y="311"/>
                  <a:pt x="100" y="311"/>
                  <a:pt x="100" y="310"/>
                </a:cubicBezTo>
                <a:cubicBezTo>
                  <a:pt x="99" y="309"/>
                  <a:pt x="98" y="308"/>
                  <a:pt x="95" y="306"/>
                </a:cubicBezTo>
                <a:cubicBezTo>
                  <a:pt x="94" y="304"/>
                  <a:pt x="94" y="304"/>
                  <a:pt x="94" y="304"/>
                </a:cubicBezTo>
                <a:cubicBezTo>
                  <a:pt x="93" y="305"/>
                  <a:pt x="93" y="305"/>
                  <a:pt x="93" y="305"/>
                </a:cubicBezTo>
                <a:cubicBezTo>
                  <a:pt x="91" y="303"/>
                  <a:pt x="90" y="303"/>
                  <a:pt x="88" y="303"/>
                </a:cubicBezTo>
                <a:cubicBezTo>
                  <a:pt x="87" y="303"/>
                  <a:pt x="87" y="303"/>
                  <a:pt x="82" y="307"/>
                </a:cubicBezTo>
                <a:cubicBezTo>
                  <a:pt x="80" y="308"/>
                  <a:pt x="78" y="310"/>
                  <a:pt x="76" y="311"/>
                </a:cubicBezTo>
                <a:cubicBezTo>
                  <a:pt x="70" y="315"/>
                  <a:pt x="66" y="318"/>
                  <a:pt x="64" y="318"/>
                </a:cubicBezTo>
                <a:cubicBezTo>
                  <a:pt x="63" y="318"/>
                  <a:pt x="60" y="315"/>
                  <a:pt x="59" y="314"/>
                </a:cubicBezTo>
                <a:cubicBezTo>
                  <a:pt x="60" y="313"/>
                  <a:pt x="62" y="308"/>
                  <a:pt x="65" y="302"/>
                </a:cubicBezTo>
                <a:cubicBezTo>
                  <a:pt x="66" y="300"/>
                  <a:pt x="67" y="298"/>
                  <a:pt x="68" y="296"/>
                </a:cubicBezTo>
                <a:cubicBezTo>
                  <a:pt x="71" y="291"/>
                  <a:pt x="72" y="290"/>
                  <a:pt x="72" y="289"/>
                </a:cubicBezTo>
                <a:cubicBezTo>
                  <a:pt x="72" y="289"/>
                  <a:pt x="72" y="289"/>
                  <a:pt x="72" y="289"/>
                </a:cubicBezTo>
                <a:cubicBezTo>
                  <a:pt x="72" y="288"/>
                  <a:pt x="72" y="288"/>
                  <a:pt x="72" y="288"/>
                </a:cubicBezTo>
                <a:cubicBezTo>
                  <a:pt x="72" y="287"/>
                  <a:pt x="71" y="286"/>
                  <a:pt x="68" y="283"/>
                </a:cubicBezTo>
                <a:cubicBezTo>
                  <a:pt x="68" y="282"/>
                  <a:pt x="68" y="282"/>
                  <a:pt x="68" y="282"/>
                </a:cubicBezTo>
                <a:cubicBezTo>
                  <a:pt x="67" y="282"/>
                  <a:pt x="67" y="282"/>
                  <a:pt x="67" y="282"/>
                </a:cubicBezTo>
                <a:cubicBezTo>
                  <a:pt x="65" y="279"/>
                  <a:pt x="63" y="278"/>
                  <a:pt x="62" y="278"/>
                </a:cubicBezTo>
                <a:cubicBezTo>
                  <a:pt x="61" y="278"/>
                  <a:pt x="61" y="279"/>
                  <a:pt x="55" y="281"/>
                </a:cubicBezTo>
                <a:cubicBezTo>
                  <a:pt x="53" y="282"/>
                  <a:pt x="51" y="283"/>
                  <a:pt x="48" y="284"/>
                </a:cubicBezTo>
                <a:cubicBezTo>
                  <a:pt x="42" y="286"/>
                  <a:pt x="37" y="288"/>
                  <a:pt x="36" y="288"/>
                </a:cubicBezTo>
                <a:cubicBezTo>
                  <a:pt x="34" y="287"/>
                  <a:pt x="32" y="284"/>
                  <a:pt x="32" y="283"/>
                </a:cubicBezTo>
                <a:cubicBezTo>
                  <a:pt x="32" y="281"/>
                  <a:pt x="35" y="278"/>
                  <a:pt x="40" y="272"/>
                </a:cubicBezTo>
                <a:cubicBezTo>
                  <a:pt x="42" y="270"/>
                  <a:pt x="43" y="269"/>
                  <a:pt x="45" y="267"/>
                </a:cubicBezTo>
                <a:cubicBezTo>
                  <a:pt x="49" y="262"/>
                  <a:pt x="49" y="262"/>
                  <a:pt x="50" y="260"/>
                </a:cubicBezTo>
                <a:cubicBezTo>
                  <a:pt x="50" y="260"/>
                  <a:pt x="50" y="258"/>
                  <a:pt x="47" y="255"/>
                </a:cubicBezTo>
                <a:cubicBezTo>
                  <a:pt x="48" y="253"/>
                  <a:pt x="48" y="253"/>
                  <a:pt x="48" y="253"/>
                </a:cubicBezTo>
                <a:cubicBezTo>
                  <a:pt x="46" y="253"/>
                  <a:pt x="46" y="253"/>
                  <a:pt x="46" y="253"/>
                </a:cubicBezTo>
                <a:cubicBezTo>
                  <a:pt x="45" y="250"/>
                  <a:pt x="44" y="249"/>
                  <a:pt x="43" y="249"/>
                </a:cubicBezTo>
                <a:cubicBezTo>
                  <a:pt x="42" y="248"/>
                  <a:pt x="41" y="249"/>
                  <a:pt x="36" y="249"/>
                </a:cubicBezTo>
                <a:cubicBezTo>
                  <a:pt x="33" y="250"/>
                  <a:pt x="31" y="250"/>
                  <a:pt x="28" y="251"/>
                </a:cubicBezTo>
                <a:cubicBezTo>
                  <a:pt x="21" y="252"/>
                  <a:pt x="16" y="252"/>
                  <a:pt x="15" y="252"/>
                </a:cubicBezTo>
                <a:cubicBezTo>
                  <a:pt x="14" y="251"/>
                  <a:pt x="12" y="247"/>
                  <a:pt x="12" y="246"/>
                </a:cubicBezTo>
                <a:cubicBezTo>
                  <a:pt x="13" y="245"/>
                  <a:pt x="16" y="242"/>
                  <a:pt x="22" y="237"/>
                </a:cubicBezTo>
                <a:cubicBezTo>
                  <a:pt x="24" y="236"/>
                  <a:pt x="26" y="235"/>
                  <a:pt x="28" y="234"/>
                </a:cubicBezTo>
                <a:cubicBezTo>
                  <a:pt x="33" y="230"/>
                  <a:pt x="34" y="229"/>
                  <a:pt x="35" y="228"/>
                </a:cubicBezTo>
                <a:cubicBezTo>
                  <a:pt x="35" y="228"/>
                  <a:pt x="35" y="228"/>
                  <a:pt x="35" y="228"/>
                </a:cubicBezTo>
                <a:cubicBezTo>
                  <a:pt x="35" y="226"/>
                  <a:pt x="35" y="225"/>
                  <a:pt x="34" y="222"/>
                </a:cubicBezTo>
                <a:cubicBezTo>
                  <a:pt x="34" y="221"/>
                  <a:pt x="34" y="221"/>
                  <a:pt x="34" y="221"/>
                </a:cubicBezTo>
                <a:cubicBezTo>
                  <a:pt x="33" y="220"/>
                  <a:pt x="33" y="220"/>
                  <a:pt x="33" y="220"/>
                </a:cubicBezTo>
                <a:cubicBezTo>
                  <a:pt x="32" y="217"/>
                  <a:pt x="31" y="216"/>
                  <a:pt x="31" y="215"/>
                </a:cubicBezTo>
                <a:cubicBezTo>
                  <a:pt x="30" y="215"/>
                  <a:pt x="29" y="215"/>
                  <a:pt x="23" y="214"/>
                </a:cubicBezTo>
                <a:cubicBezTo>
                  <a:pt x="21" y="214"/>
                  <a:pt x="18" y="214"/>
                  <a:pt x="16" y="214"/>
                </a:cubicBezTo>
                <a:cubicBezTo>
                  <a:pt x="8" y="213"/>
                  <a:pt x="4" y="212"/>
                  <a:pt x="3" y="212"/>
                </a:cubicBezTo>
                <a:cubicBezTo>
                  <a:pt x="2" y="211"/>
                  <a:pt x="1" y="208"/>
                  <a:pt x="1" y="206"/>
                </a:cubicBezTo>
                <a:cubicBezTo>
                  <a:pt x="1" y="206"/>
                  <a:pt x="1" y="205"/>
                  <a:pt x="1" y="205"/>
                </a:cubicBezTo>
                <a:cubicBezTo>
                  <a:pt x="2" y="205"/>
                  <a:pt x="7" y="202"/>
                  <a:pt x="13" y="200"/>
                </a:cubicBezTo>
                <a:cubicBezTo>
                  <a:pt x="16" y="199"/>
                  <a:pt x="18" y="198"/>
                  <a:pt x="20" y="197"/>
                </a:cubicBezTo>
                <a:cubicBezTo>
                  <a:pt x="26" y="195"/>
                  <a:pt x="27" y="195"/>
                  <a:pt x="27" y="194"/>
                </a:cubicBezTo>
                <a:cubicBezTo>
                  <a:pt x="28" y="193"/>
                  <a:pt x="28" y="193"/>
                  <a:pt x="28" y="192"/>
                </a:cubicBezTo>
                <a:cubicBezTo>
                  <a:pt x="28" y="190"/>
                  <a:pt x="28" y="189"/>
                  <a:pt x="28" y="188"/>
                </a:cubicBezTo>
                <a:cubicBezTo>
                  <a:pt x="29" y="186"/>
                  <a:pt x="29" y="186"/>
                  <a:pt x="29" y="186"/>
                </a:cubicBezTo>
                <a:cubicBezTo>
                  <a:pt x="28" y="185"/>
                  <a:pt x="28" y="185"/>
                  <a:pt x="28" y="185"/>
                </a:cubicBezTo>
                <a:cubicBezTo>
                  <a:pt x="28" y="182"/>
                  <a:pt x="27" y="181"/>
                  <a:pt x="26" y="180"/>
                </a:cubicBezTo>
                <a:cubicBezTo>
                  <a:pt x="26" y="179"/>
                  <a:pt x="25" y="179"/>
                  <a:pt x="20" y="177"/>
                </a:cubicBezTo>
                <a:cubicBezTo>
                  <a:pt x="17" y="177"/>
                  <a:pt x="15" y="176"/>
                  <a:pt x="12" y="175"/>
                </a:cubicBezTo>
                <a:cubicBezTo>
                  <a:pt x="5" y="173"/>
                  <a:pt x="1" y="171"/>
                  <a:pt x="0" y="170"/>
                </a:cubicBezTo>
                <a:cubicBezTo>
                  <a:pt x="0" y="170"/>
                  <a:pt x="0" y="168"/>
                  <a:pt x="0" y="166"/>
                </a:cubicBezTo>
                <a:close/>
                <a:moveTo>
                  <a:pt x="287" y="193"/>
                </a:moveTo>
                <a:cubicBezTo>
                  <a:pt x="295" y="134"/>
                  <a:pt x="253" y="79"/>
                  <a:pt x="193" y="72"/>
                </a:cubicBezTo>
                <a:cubicBezTo>
                  <a:pt x="134" y="64"/>
                  <a:pt x="80" y="106"/>
                  <a:pt x="72" y="165"/>
                </a:cubicBezTo>
                <a:cubicBezTo>
                  <a:pt x="64" y="225"/>
                  <a:pt x="106" y="279"/>
                  <a:pt x="166" y="287"/>
                </a:cubicBezTo>
                <a:cubicBezTo>
                  <a:pt x="225" y="295"/>
                  <a:pt x="280" y="253"/>
                  <a:pt x="287" y="193"/>
                </a:cubicBezTo>
                <a:close/>
              </a:path>
            </a:pathLst>
          </a:custGeom>
          <a:solidFill>
            <a:srgbClr val="BF55D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A0204" pitchFamily="34" charset="0"/>
              <a:ea typeface="宋体" panose="02010600030101010101" pitchFamily="2" charset="-122"/>
              <a:cs typeface="+mn-cs"/>
            </a:endParaRPr>
          </a:p>
        </p:txBody>
      </p:sp>
      <p:sp>
        <p:nvSpPr>
          <p:cNvPr id="93" name="Freeform 6">
            <a:extLst>
              <a:ext uri="{FF2B5EF4-FFF2-40B4-BE49-F238E27FC236}">
                <a16:creationId xmlns:a16="http://schemas.microsoft.com/office/drawing/2014/main" xmlns="" id="{06612F89-EB1D-48E2-8EAD-23874C4ED20D}"/>
              </a:ext>
            </a:extLst>
          </p:cNvPr>
          <p:cNvSpPr>
            <a:spLocks noEditPoints="1"/>
          </p:cNvSpPr>
          <p:nvPr/>
        </p:nvSpPr>
        <p:spPr bwMode="auto">
          <a:xfrm>
            <a:off x="4900613" y="1114425"/>
            <a:ext cx="1887537" cy="1878013"/>
          </a:xfrm>
          <a:custGeom>
            <a:avLst/>
            <a:gdLst>
              <a:gd name="T0" fmla="*/ 2147483647 w 383"/>
              <a:gd name="T1" fmla="*/ 2147483647 h 382"/>
              <a:gd name="T2" fmla="*/ 2147483647 w 383"/>
              <a:gd name="T3" fmla="*/ 2147483647 h 382"/>
              <a:gd name="T4" fmla="*/ 2147483647 w 383"/>
              <a:gd name="T5" fmla="*/ 2147483647 h 382"/>
              <a:gd name="T6" fmla="*/ 2147483647 w 383"/>
              <a:gd name="T7" fmla="*/ 2147483647 h 382"/>
              <a:gd name="T8" fmla="*/ 2147483647 w 383"/>
              <a:gd name="T9" fmla="*/ 2147483647 h 382"/>
              <a:gd name="T10" fmla="*/ 2147483647 w 383"/>
              <a:gd name="T11" fmla="*/ 2147483647 h 382"/>
              <a:gd name="T12" fmla="*/ 2147483647 w 383"/>
              <a:gd name="T13" fmla="*/ 2147483647 h 382"/>
              <a:gd name="T14" fmla="*/ 2147483647 w 383"/>
              <a:gd name="T15" fmla="*/ 2147483647 h 382"/>
              <a:gd name="T16" fmla="*/ 2147483647 w 383"/>
              <a:gd name="T17" fmla="*/ 2147483647 h 382"/>
              <a:gd name="T18" fmla="*/ 2147483647 w 383"/>
              <a:gd name="T19" fmla="*/ 2147483647 h 382"/>
              <a:gd name="T20" fmla="*/ 2147483647 w 383"/>
              <a:gd name="T21" fmla="*/ 2147483647 h 382"/>
              <a:gd name="T22" fmla="*/ 2147483647 w 383"/>
              <a:gd name="T23" fmla="*/ 2147483647 h 382"/>
              <a:gd name="T24" fmla="*/ 2147483647 w 383"/>
              <a:gd name="T25" fmla="*/ 2147483647 h 382"/>
              <a:gd name="T26" fmla="*/ 2147483647 w 383"/>
              <a:gd name="T27" fmla="*/ 2147483647 h 382"/>
              <a:gd name="T28" fmla="*/ 2147483647 w 383"/>
              <a:gd name="T29" fmla="*/ 2147483647 h 382"/>
              <a:gd name="T30" fmla="*/ 2147483647 w 383"/>
              <a:gd name="T31" fmla="*/ 2147483647 h 382"/>
              <a:gd name="T32" fmla="*/ 2147483647 w 383"/>
              <a:gd name="T33" fmla="*/ 2147483647 h 382"/>
              <a:gd name="T34" fmla="*/ 2147483647 w 383"/>
              <a:gd name="T35" fmla="*/ 2147483647 h 382"/>
              <a:gd name="T36" fmla="*/ 2147483647 w 383"/>
              <a:gd name="T37" fmla="*/ 2147483647 h 382"/>
              <a:gd name="T38" fmla="*/ 2147483647 w 383"/>
              <a:gd name="T39" fmla="*/ 2147483647 h 382"/>
              <a:gd name="T40" fmla="*/ 2147483647 w 383"/>
              <a:gd name="T41" fmla="*/ 2147483647 h 382"/>
              <a:gd name="T42" fmla="*/ 2147483647 w 383"/>
              <a:gd name="T43" fmla="*/ 2147483647 h 382"/>
              <a:gd name="T44" fmla="*/ 2147483647 w 383"/>
              <a:gd name="T45" fmla="*/ 2147483647 h 382"/>
              <a:gd name="T46" fmla="*/ 2147483647 w 383"/>
              <a:gd name="T47" fmla="*/ 2147483647 h 382"/>
              <a:gd name="T48" fmla="*/ 2147483647 w 383"/>
              <a:gd name="T49" fmla="*/ 2147483647 h 382"/>
              <a:gd name="T50" fmla="*/ 2147483647 w 383"/>
              <a:gd name="T51" fmla="*/ 2147483647 h 382"/>
              <a:gd name="T52" fmla="*/ 2147483647 w 383"/>
              <a:gd name="T53" fmla="*/ 2147483647 h 382"/>
              <a:gd name="T54" fmla="*/ 2147483647 w 383"/>
              <a:gd name="T55" fmla="*/ 2147483647 h 382"/>
              <a:gd name="T56" fmla="*/ 2147483647 w 383"/>
              <a:gd name="T57" fmla="*/ 2147483647 h 382"/>
              <a:gd name="T58" fmla="*/ 2147483647 w 383"/>
              <a:gd name="T59" fmla="*/ 2147483647 h 382"/>
              <a:gd name="T60" fmla="*/ 2147483647 w 383"/>
              <a:gd name="T61" fmla="*/ 2147483647 h 382"/>
              <a:gd name="T62" fmla="*/ 2147483647 w 383"/>
              <a:gd name="T63" fmla="*/ 2147483647 h 382"/>
              <a:gd name="T64" fmla="*/ 2147483647 w 383"/>
              <a:gd name="T65" fmla="*/ 2147483647 h 382"/>
              <a:gd name="T66" fmla="*/ 2147483647 w 383"/>
              <a:gd name="T67" fmla="*/ 2147483647 h 382"/>
              <a:gd name="T68" fmla="*/ 2147483647 w 383"/>
              <a:gd name="T69" fmla="*/ 2147483647 h 382"/>
              <a:gd name="T70" fmla="*/ 2147483647 w 383"/>
              <a:gd name="T71" fmla="*/ 2147483647 h 382"/>
              <a:gd name="T72" fmla="*/ 2147483647 w 383"/>
              <a:gd name="T73" fmla="*/ 2147483647 h 382"/>
              <a:gd name="T74" fmla="*/ 2147483647 w 383"/>
              <a:gd name="T75" fmla="*/ 2147483647 h 382"/>
              <a:gd name="T76" fmla="*/ 2147483647 w 383"/>
              <a:gd name="T77" fmla="*/ 2147483647 h 382"/>
              <a:gd name="T78" fmla="*/ 2147483647 w 383"/>
              <a:gd name="T79" fmla="*/ 2147483647 h 382"/>
              <a:gd name="T80" fmla="*/ 2147483647 w 383"/>
              <a:gd name="T81" fmla="*/ 2147483647 h 382"/>
              <a:gd name="T82" fmla="*/ 2147483647 w 383"/>
              <a:gd name="T83" fmla="*/ 2147483647 h 382"/>
              <a:gd name="T84" fmla="*/ 2147483647 w 383"/>
              <a:gd name="T85" fmla="*/ 2147483647 h 382"/>
              <a:gd name="T86" fmla="*/ 2147483647 w 383"/>
              <a:gd name="T87" fmla="*/ 2147483647 h 382"/>
              <a:gd name="T88" fmla="*/ 2147483647 w 383"/>
              <a:gd name="T89" fmla="*/ 2147483647 h 382"/>
              <a:gd name="T90" fmla="*/ 2147483647 w 383"/>
              <a:gd name="T91" fmla="*/ 2147483647 h 382"/>
              <a:gd name="T92" fmla="*/ 2147483647 w 383"/>
              <a:gd name="T93" fmla="*/ 2147483647 h 382"/>
              <a:gd name="T94" fmla="*/ 2147483647 w 383"/>
              <a:gd name="T95" fmla="*/ 2147483647 h 382"/>
              <a:gd name="T96" fmla="*/ 2147483647 w 383"/>
              <a:gd name="T97" fmla="*/ 2147483647 h 382"/>
              <a:gd name="T98" fmla="*/ 2147483647 w 383"/>
              <a:gd name="T99" fmla="*/ 2147483647 h 382"/>
              <a:gd name="T100" fmla="*/ 2147483647 w 383"/>
              <a:gd name="T101" fmla="*/ 2147483647 h 382"/>
              <a:gd name="T102" fmla="*/ 2147483647 w 383"/>
              <a:gd name="T103" fmla="*/ 2147483647 h 382"/>
              <a:gd name="T104" fmla="*/ 2147483647 w 383"/>
              <a:gd name="T105" fmla="*/ 2147483647 h 382"/>
              <a:gd name="T106" fmla="*/ 2147483647 w 383"/>
              <a:gd name="T107" fmla="*/ 2147483647 h 382"/>
              <a:gd name="T108" fmla="*/ 2147483647 w 383"/>
              <a:gd name="T109" fmla="*/ 2147483647 h 382"/>
              <a:gd name="T110" fmla="*/ 2147483647 w 383"/>
              <a:gd name="T111" fmla="*/ 2147483647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83" h="382">
                <a:moveTo>
                  <a:pt x="0" y="201"/>
                </a:moveTo>
                <a:cubicBezTo>
                  <a:pt x="0" y="200"/>
                  <a:pt x="1" y="199"/>
                  <a:pt x="1" y="199"/>
                </a:cubicBezTo>
                <a:cubicBezTo>
                  <a:pt x="2" y="198"/>
                  <a:pt x="6" y="196"/>
                  <a:pt x="14" y="194"/>
                </a:cubicBezTo>
                <a:cubicBezTo>
                  <a:pt x="16" y="193"/>
                  <a:pt x="19" y="193"/>
                  <a:pt x="21" y="192"/>
                </a:cubicBezTo>
                <a:cubicBezTo>
                  <a:pt x="28" y="190"/>
                  <a:pt x="29" y="190"/>
                  <a:pt x="29" y="189"/>
                </a:cubicBezTo>
                <a:cubicBezTo>
                  <a:pt x="30" y="188"/>
                  <a:pt x="31" y="187"/>
                  <a:pt x="31" y="183"/>
                </a:cubicBezTo>
                <a:cubicBezTo>
                  <a:pt x="31" y="182"/>
                  <a:pt x="31" y="182"/>
                  <a:pt x="31" y="182"/>
                </a:cubicBezTo>
                <a:cubicBezTo>
                  <a:pt x="31" y="182"/>
                  <a:pt x="31" y="182"/>
                  <a:pt x="31" y="182"/>
                </a:cubicBezTo>
                <a:cubicBezTo>
                  <a:pt x="31" y="182"/>
                  <a:pt x="31" y="180"/>
                  <a:pt x="31" y="179"/>
                </a:cubicBezTo>
                <a:cubicBezTo>
                  <a:pt x="31" y="177"/>
                  <a:pt x="31" y="176"/>
                  <a:pt x="30" y="175"/>
                </a:cubicBezTo>
                <a:cubicBezTo>
                  <a:pt x="29" y="174"/>
                  <a:pt x="28" y="174"/>
                  <a:pt x="23" y="171"/>
                </a:cubicBezTo>
                <a:cubicBezTo>
                  <a:pt x="21" y="170"/>
                  <a:pt x="18" y="169"/>
                  <a:pt x="15" y="168"/>
                </a:cubicBezTo>
                <a:cubicBezTo>
                  <a:pt x="8" y="165"/>
                  <a:pt x="4" y="162"/>
                  <a:pt x="3" y="162"/>
                </a:cubicBezTo>
                <a:cubicBezTo>
                  <a:pt x="3" y="161"/>
                  <a:pt x="3" y="161"/>
                  <a:pt x="3" y="160"/>
                </a:cubicBezTo>
                <a:cubicBezTo>
                  <a:pt x="3" y="158"/>
                  <a:pt x="4" y="155"/>
                  <a:pt x="4" y="155"/>
                </a:cubicBezTo>
                <a:cubicBezTo>
                  <a:pt x="5" y="154"/>
                  <a:pt x="10" y="153"/>
                  <a:pt x="18" y="153"/>
                </a:cubicBezTo>
                <a:cubicBezTo>
                  <a:pt x="21" y="153"/>
                  <a:pt x="23" y="153"/>
                  <a:pt x="25" y="153"/>
                </a:cubicBezTo>
                <a:cubicBezTo>
                  <a:pt x="32" y="153"/>
                  <a:pt x="33" y="153"/>
                  <a:pt x="34" y="152"/>
                </a:cubicBezTo>
                <a:cubicBezTo>
                  <a:pt x="35" y="151"/>
                  <a:pt x="36" y="150"/>
                  <a:pt x="37" y="146"/>
                </a:cubicBezTo>
                <a:cubicBezTo>
                  <a:pt x="37" y="146"/>
                  <a:pt x="37" y="146"/>
                  <a:pt x="37" y="146"/>
                </a:cubicBezTo>
                <a:cubicBezTo>
                  <a:pt x="37" y="145"/>
                  <a:pt x="37" y="145"/>
                  <a:pt x="37" y="145"/>
                </a:cubicBezTo>
                <a:cubicBezTo>
                  <a:pt x="38" y="143"/>
                  <a:pt x="38" y="141"/>
                  <a:pt x="38" y="140"/>
                </a:cubicBezTo>
                <a:cubicBezTo>
                  <a:pt x="38" y="139"/>
                  <a:pt x="38" y="139"/>
                  <a:pt x="38" y="138"/>
                </a:cubicBezTo>
                <a:cubicBezTo>
                  <a:pt x="38" y="137"/>
                  <a:pt x="37" y="136"/>
                  <a:pt x="32" y="133"/>
                </a:cubicBezTo>
                <a:cubicBezTo>
                  <a:pt x="30" y="131"/>
                  <a:pt x="28" y="130"/>
                  <a:pt x="26" y="128"/>
                </a:cubicBezTo>
                <a:cubicBezTo>
                  <a:pt x="19" y="123"/>
                  <a:pt x="16" y="120"/>
                  <a:pt x="15" y="119"/>
                </a:cubicBezTo>
                <a:cubicBezTo>
                  <a:pt x="15" y="117"/>
                  <a:pt x="17" y="113"/>
                  <a:pt x="18" y="112"/>
                </a:cubicBezTo>
                <a:cubicBezTo>
                  <a:pt x="19" y="112"/>
                  <a:pt x="24" y="113"/>
                  <a:pt x="32" y="114"/>
                </a:cubicBezTo>
                <a:cubicBezTo>
                  <a:pt x="34" y="115"/>
                  <a:pt x="37" y="115"/>
                  <a:pt x="39" y="116"/>
                </a:cubicBezTo>
                <a:cubicBezTo>
                  <a:pt x="46" y="117"/>
                  <a:pt x="47" y="117"/>
                  <a:pt x="48" y="117"/>
                </a:cubicBezTo>
                <a:cubicBezTo>
                  <a:pt x="48" y="116"/>
                  <a:pt x="49" y="116"/>
                  <a:pt x="52" y="112"/>
                </a:cubicBezTo>
                <a:cubicBezTo>
                  <a:pt x="52" y="111"/>
                  <a:pt x="52" y="111"/>
                  <a:pt x="52" y="111"/>
                </a:cubicBezTo>
                <a:cubicBezTo>
                  <a:pt x="52" y="111"/>
                  <a:pt x="52" y="111"/>
                  <a:pt x="52" y="111"/>
                </a:cubicBezTo>
                <a:cubicBezTo>
                  <a:pt x="55" y="107"/>
                  <a:pt x="55" y="105"/>
                  <a:pt x="55" y="105"/>
                </a:cubicBezTo>
                <a:cubicBezTo>
                  <a:pt x="55" y="105"/>
                  <a:pt x="55" y="104"/>
                  <a:pt x="55" y="104"/>
                </a:cubicBezTo>
                <a:cubicBezTo>
                  <a:pt x="54" y="103"/>
                  <a:pt x="54" y="102"/>
                  <a:pt x="50" y="98"/>
                </a:cubicBezTo>
                <a:cubicBezTo>
                  <a:pt x="48" y="96"/>
                  <a:pt x="46" y="94"/>
                  <a:pt x="45" y="91"/>
                </a:cubicBezTo>
                <a:cubicBezTo>
                  <a:pt x="40" y="85"/>
                  <a:pt x="37" y="81"/>
                  <a:pt x="36" y="80"/>
                </a:cubicBezTo>
                <a:cubicBezTo>
                  <a:pt x="37" y="79"/>
                  <a:pt x="39" y="75"/>
                  <a:pt x="41" y="74"/>
                </a:cubicBezTo>
                <a:cubicBezTo>
                  <a:pt x="42" y="75"/>
                  <a:pt x="47" y="76"/>
                  <a:pt x="54" y="79"/>
                </a:cubicBezTo>
                <a:cubicBezTo>
                  <a:pt x="56" y="80"/>
                  <a:pt x="58" y="81"/>
                  <a:pt x="61" y="82"/>
                </a:cubicBezTo>
                <a:cubicBezTo>
                  <a:pt x="67" y="85"/>
                  <a:pt x="68" y="86"/>
                  <a:pt x="69" y="85"/>
                </a:cubicBezTo>
                <a:cubicBezTo>
                  <a:pt x="70" y="85"/>
                  <a:pt x="72" y="84"/>
                  <a:pt x="74" y="81"/>
                </a:cubicBezTo>
                <a:cubicBezTo>
                  <a:pt x="75" y="81"/>
                  <a:pt x="75" y="81"/>
                  <a:pt x="75" y="81"/>
                </a:cubicBezTo>
                <a:cubicBezTo>
                  <a:pt x="75" y="80"/>
                  <a:pt x="75" y="80"/>
                  <a:pt x="75" y="80"/>
                </a:cubicBezTo>
                <a:cubicBezTo>
                  <a:pt x="77" y="78"/>
                  <a:pt x="78" y="76"/>
                  <a:pt x="78" y="75"/>
                </a:cubicBezTo>
                <a:cubicBezTo>
                  <a:pt x="78" y="74"/>
                  <a:pt x="78" y="73"/>
                  <a:pt x="75" y="68"/>
                </a:cubicBezTo>
                <a:cubicBezTo>
                  <a:pt x="74" y="66"/>
                  <a:pt x="73" y="63"/>
                  <a:pt x="72" y="60"/>
                </a:cubicBezTo>
                <a:cubicBezTo>
                  <a:pt x="68" y="53"/>
                  <a:pt x="67" y="49"/>
                  <a:pt x="66" y="47"/>
                </a:cubicBezTo>
                <a:cubicBezTo>
                  <a:pt x="67" y="46"/>
                  <a:pt x="70" y="43"/>
                  <a:pt x="72" y="43"/>
                </a:cubicBezTo>
                <a:cubicBezTo>
                  <a:pt x="73" y="43"/>
                  <a:pt x="77" y="46"/>
                  <a:pt x="83" y="51"/>
                </a:cubicBezTo>
                <a:cubicBezTo>
                  <a:pt x="85" y="52"/>
                  <a:pt x="87" y="54"/>
                  <a:pt x="89" y="55"/>
                </a:cubicBezTo>
                <a:cubicBezTo>
                  <a:pt x="95" y="59"/>
                  <a:pt x="95" y="60"/>
                  <a:pt x="97" y="60"/>
                </a:cubicBezTo>
                <a:cubicBezTo>
                  <a:pt x="97" y="60"/>
                  <a:pt x="99" y="60"/>
                  <a:pt x="102" y="57"/>
                </a:cubicBezTo>
                <a:cubicBezTo>
                  <a:pt x="104" y="57"/>
                  <a:pt x="104" y="57"/>
                  <a:pt x="104" y="57"/>
                </a:cubicBezTo>
                <a:cubicBezTo>
                  <a:pt x="104" y="56"/>
                  <a:pt x="104" y="56"/>
                  <a:pt x="104" y="56"/>
                </a:cubicBezTo>
                <a:cubicBezTo>
                  <a:pt x="107" y="54"/>
                  <a:pt x="108" y="53"/>
                  <a:pt x="108" y="52"/>
                </a:cubicBezTo>
                <a:cubicBezTo>
                  <a:pt x="108" y="52"/>
                  <a:pt x="108" y="52"/>
                  <a:pt x="108" y="52"/>
                </a:cubicBezTo>
                <a:cubicBezTo>
                  <a:pt x="109" y="51"/>
                  <a:pt x="109" y="51"/>
                  <a:pt x="109" y="51"/>
                </a:cubicBezTo>
                <a:cubicBezTo>
                  <a:pt x="109" y="50"/>
                  <a:pt x="108" y="48"/>
                  <a:pt x="107" y="44"/>
                </a:cubicBezTo>
                <a:cubicBezTo>
                  <a:pt x="106" y="42"/>
                  <a:pt x="106" y="39"/>
                  <a:pt x="105" y="36"/>
                </a:cubicBezTo>
                <a:cubicBezTo>
                  <a:pt x="104" y="30"/>
                  <a:pt x="103" y="24"/>
                  <a:pt x="103" y="22"/>
                </a:cubicBezTo>
                <a:cubicBezTo>
                  <a:pt x="103" y="22"/>
                  <a:pt x="103" y="22"/>
                  <a:pt x="103" y="22"/>
                </a:cubicBezTo>
                <a:cubicBezTo>
                  <a:pt x="104" y="21"/>
                  <a:pt x="108" y="19"/>
                  <a:pt x="109" y="19"/>
                </a:cubicBezTo>
                <a:cubicBezTo>
                  <a:pt x="110" y="20"/>
                  <a:pt x="114" y="23"/>
                  <a:pt x="119" y="29"/>
                </a:cubicBezTo>
                <a:cubicBezTo>
                  <a:pt x="120" y="31"/>
                  <a:pt x="122" y="33"/>
                  <a:pt x="123" y="35"/>
                </a:cubicBezTo>
                <a:cubicBezTo>
                  <a:pt x="128" y="41"/>
                  <a:pt x="128" y="41"/>
                  <a:pt x="129" y="42"/>
                </a:cubicBezTo>
                <a:cubicBezTo>
                  <a:pt x="130" y="42"/>
                  <a:pt x="132" y="42"/>
                  <a:pt x="136" y="40"/>
                </a:cubicBezTo>
                <a:cubicBezTo>
                  <a:pt x="138" y="41"/>
                  <a:pt x="138" y="41"/>
                  <a:pt x="138" y="41"/>
                </a:cubicBezTo>
                <a:cubicBezTo>
                  <a:pt x="138" y="40"/>
                  <a:pt x="138" y="40"/>
                  <a:pt x="138" y="40"/>
                </a:cubicBezTo>
                <a:cubicBezTo>
                  <a:pt x="141" y="39"/>
                  <a:pt x="142" y="38"/>
                  <a:pt x="143" y="36"/>
                </a:cubicBezTo>
                <a:cubicBezTo>
                  <a:pt x="143" y="36"/>
                  <a:pt x="143" y="35"/>
                  <a:pt x="143" y="30"/>
                </a:cubicBezTo>
                <a:cubicBezTo>
                  <a:pt x="143" y="27"/>
                  <a:pt x="143" y="27"/>
                  <a:pt x="143" y="27"/>
                </a:cubicBezTo>
                <a:cubicBezTo>
                  <a:pt x="143" y="25"/>
                  <a:pt x="143" y="23"/>
                  <a:pt x="143" y="20"/>
                </a:cubicBezTo>
                <a:cubicBezTo>
                  <a:pt x="143" y="13"/>
                  <a:pt x="144" y="8"/>
                  <a:pt x="144" y="6"/>
                </a:cubicBezTo>
                <a:cubicBezTo>
                  <a:pt x="146" y="5"/>
                  <a:pt x="150" y="4"/>
                  <a:pt x="151" y="5"/>
                </a:cubicBezTo>
                <a:cubicBezTo>
                  <a:pt x="152" y="6"/>
                  <a:pt x="155" y="10"/>
                  <a:pt x="158" y="17"/>
                </a:cubicBezTo>
                <a:cubicBezTo>
                  <a:pt x="159" y="19"/>
                  <a:pt x="160" y="22"/>
                  <a:pt x="161" y="24"/>
                </a:cubicBezTo>
                <a:cubicBezTo>
                  <a:pt x="164" y="30"/>
                  <a:pt x="165" y="31"/>
                  <a:pt x="166" y="31"/>
                </a:cubicBezTo>
                <a:cubicBezTo>
                  <a:pt x="166" y="32"/>
                  <a:pt x="168" y="32"/>
                  <a:pt x="172" y="31"/>
                </a:cubicBezTo>
                <a:cubicBezTo>
                  <a:pt x="173" y="32"/>
                  <a:pt x="173" y="32"/>
                  <a:pt x="173" y="32"/>
                </a:cubicBezTo>
                <a:cubicBezTo>
                  <a:pt x="173" y="31"/>
                  <a:pt x="173" y="31"/>
                  <a:pt x="173" y="31"/>
                </a:cubicBezTo>
                <a:cubicBezTo>
                  <a:pt x="178" y="31"/>
                  <a:pt x="179" y="30"/>
                  <a:pt x="180" y="30"/>
                </a:cubicBezTo>
                <a:cubicBezTo>
                  <a:pt x="181" y="29"/>
                  <a:pt x="181" y="28"/>
                  <a:pt x="182" y="22"/>
                </a:cubicBezTo>
                <a:cubicBezTo>
                  <a:pt x="183" y="20"/>
                  <a:pt x="183" y="17"/>
                  <a:pt x="184" y="14"/>
                </a:cubicBezTo>
                <a:cubicBezTo>
                  <a:pt x="186" y="7"/>
                  <a:pt x="188" y="2"/>
                  <a:pt x="188" y="1"/>
                </a:cubicBezTo>
                <a:cubicBezTo>
                  <a:pt x="190" y="0"/>
                  <a:pt x="194" y="0"/>
                  <a:pt x="195" y="1"/>
                </a:cubicBezTo>
                <a:cubicBezTo>
                  <a:pt x="196" y="2"/>
                  <a:pt x="198" y="6"/>
                  <a:pt x="199" y="14"/>
                </a:cubicBezTo>
                <a:cubicBezTo>
                  <a:pt x="200" y="17"/>
                  <a:pt x="200" y="19"/>
                  <a:pt x="201" y="21"/>
                </a:cubicBezTo>
                <a:cubicBezTo>
                  <a:pt x="202" y="28"/>
                  <a:pt x="202" y="29"/>
                  <a:pt x="203" y="30"/>
                </a:cubicBezTo>
                <a:cubicBezTo>
                  <a:pt x="204" y="30"/>
                  <a:pt x="205" y="31"/>
                  <a:pt x="209" y="31"/>
                </a:cubicBezTo>
                <a:cubicBezTo>
                  <a:pt x="210" y="32"/>
                  <a:pt x="210" y="32"/>
                  <a:pt x="210" y="32"/>
                </a:cubicBezTo>
                <a:cubicBezTo>
                  <a:pt x="211" y="32"/>
                  <a:pt x="211" y="32"/>
                  <a:pt x="211" y="32"/>
                </a:cubicBezTo>
                <a:cubicBezTo>
                  <a:pt x="215" y="32"/>
                  <a:pt x="217" y="32"/>
                  <a:pt x="218" y="31"/>
                </a:cubicBezTo>
                <a:cubicBezTo>
                  <a:pt x="218" y="31"/>
                  <a:pt x="219" y="30"/>
                  <a:pt x="221" y="24"/>
                </a:cubicBezTo>
                <a:cubicBezTo>
                  <a:pt x="223" y="22"/>
                  <a:pt x="224" y="20"/>
                  <a:pt x="225" y="17"/>
                </a:cubicBezTo>
                <a:cubicBezTo>
                  <a:pt x="229" y="10"/>
                  <a:pt x="232" y="6"/>
                  <a:pt x="232" y="5"/>
                </a:cubicBezTo>
                <a:cubicBezTo>
                  <a:pt x="234" y="5"/>
                  <a:pt x="238" y="6"/>
                  <a:pt x="239" y="7"/>
                </a:cubicBezTo>
                <a:cubicBezTo>
                  <a:pt x="240" y="8"/>
                  <a:pt x="240" y="11"/>
                  <a:pt x="240" y="18"/>
                </a:cubicBezTo>
                <a:cubicBezTo>
                  <a:pt x="240" y="19"/>
                  <a:pt x="240" y="20"/>
                  <a:pt x="240" y="21"/>
                </a:cubicBezTo>
                <a:cubicBezTo>
                  <a:pt x="240" y="23"/>
                  <a:pt x="240" y="26"/>
                  <a:pt x="240" y="28"/>
                </a:cubicBezTo>
                <a:cubicBezTo>
                  <a:pt x="240" y="30"/>
                  <a:pt x="240" y="32"/>
                  <a:pt x="240" y="33"/>
                </a:cubicBezTo>
                <a:cubicBezTo>
                  <a:pt x="240" y="35"/>
                  <a:pt x="240" y="36"/>
                  <a:pt x="240" y="37"/>
                </a:cubicBezTo>
                <a:cubicBezTo>
                  <a:pt x="241" y="38"/>
                  <a:pt x="242" y="39"/>
                  <a:pt x="246" y="40"/>
                </a:cubicBezTo>
                <a:cubicBezTo>
                  <a:pt x="247" y="41"/>
                  <a:pt x="247" y="41"/>
                  <a:pt x="247" y="41"/>
                </a:cubicBezTo>
                <a:cubicBezTo>
                  <a:pt x="248" y="41"/>
                  <a:pt x="248" y="41"/>
                  <a:pt x="248" y="41"/>
                </a:cubicBezTo>
                <a:cubicBezTo>
                  <a:pt x="251" y="42"/>
                  <a:pt x="253" y="42"/>
                  <a:pt x="254" y="41"/>
                </a:cubicBezTo>
                <a:cubicBezTo>
                  <a:pt x="255" y="41"/>
                  <a:pt x="255" y="40"/>
                  <a:pt x="259" y="36"/>
                </a:cubicBezTo>
                <a:cubicBezTo>
                  <a:pt x="261" y="34"/>
                  <a:pt x="263" y="32"/>
                  <a:pt x="265" y="30"/>
                </a:cubicBezTo>
                <a:cubicBezTo>
                  <a:pt x="270" y="24"/>
                  <a:pt x="273" y="20"/>
                  <a:pt x="274" y="19"/>
                </a:cubicBezTo>
                <a:cubicBezTo>
                  <a:pt x="276" y="19"/>
                  <a:pt x="280" y="21"/>
                  <a:pt x="281" y="23"/>
                </a:cubicBezTo>
                <a:cubicBezTo>
                  <a:pt x="281" y="25"/>
                  <a:pt x="280" y="30"/>
                  <a:pt x="278" y="36"/>
                </a:cubicBezTo>
                <a:cubicBezTo>
                  <a:pt x="277" y="39"/>
                  <a:pt x="277" y="41"/>
                  <a:pt x="276" y="44"/>
                </a:cubicBezTo>
                <a:cubicBezTo>
                  <a:pt x="275" y="48"/>
                  <a:pt x="274" y="50"/>
                  <a:pt x="274" y="51"/>
                </a:cubicBezTo>
                <a:cubicBezTo>
                  <a:pt x="274" y="52"/>
                  <a:pt x="274" y="52"/>
                  <a:pt x="274" y="52"/>
                </a:cubicBezTo>
                <a:cubicBezTo>
                  <a:pt x="275" y="52"/>
                  <a:pt x="275" y="52"/>
                  <a:pt x="275" y="52"/>
                </a:cubicBezTo>
                <a:cubicBezTo>
                  <a:pt x="275" y="53"/>
                  <a:pt x="276" y="54"/>
                  <a:pt x="279" y="56"/>
                </a:cubicBezTo>
                <a:cubicBezTo>
                  <a:pt x="280" y="58"/>
                  <a:pt x="280" y="58"/>
                  <a:pt x="280" y="58"/>
                </a:cubicBezTo>
                <a:cubicBezTo>
                  <a:pt x="281" y="58"/>
                  <a:pt x="281" y="58"/>
                  <a:pt x="281" y="58"/>
                </a:cubicBezTo>
                <a:cubicBezTo>
                  <a:pt x="284" y="60"/>
                  <a:pt x="286" y="60"/>
                  <a:pt x="287" y="60"/>
                </a:cubicBezTo>
                <a:cubicBezTo>
                  <a:pt x="288" y="60"/>
                  <a:pt x="289" y="59"/>
                  <a:pt x="293" y="56"/>
                </a:cubicBezTo>
                <a:cubicBezTo>
                  <a:pt x="295" y="54"/>
                  <a:pt x="298" y="52"/>
                  <a:pt x="300" y="51"/>
                </a:cubicBezTo>
                <a:cubicBezTo>
                  <a:pt x="306" y="46"/>
                  <a:pt x="311" y="44"/>
                  <a:pt x="312" y="43"/>
                </a:cubicBezTo>
                <a:cubicBezTo>
                  <a:pt x="313" y="44"/>
                  <a:pt x="317" y="46"/>
                  <a:pt x="317" y="48"/>
                </a:cubicBezTo>
                <a:cubicBezTo>
                  <a:pt x="317" y="49"/>
                  <a:pt x="315" y="53"/>
                  <a:pt x="311" y="61"/>
                </a:cubicBezTo>
                <a:cubicBezTo>
                  <a:pt x="310" y="63"/>
                  <a:pt x="309" y="65"/>
                  <a:pt x="308" y="67"/>
                </a:cubicBezTo>
                <a:cubicBezTo>
                  <a:pt x="305" y="73"/>
                  <a:pt x="304" y="74"/>
                  <a:pt x="304" y="75"/>
                </a:cubicBezTo>
                <a:cubicBezTo>
                  <a:pt x="304" y="75"/>
                  <a:pt x="304" y="75"/>
                  <a:pt x="304" y="75"/>
                </a:cubicBezTo>
                <a:cubicBezTo>
                  <a:pt x="304" y="75"/>
                  <a:pt x="304" y="75"/>
                  <a:pt x="304" y="75"/>
                </a:cubicBezTo>
                <a:cubicBezTo>
                  <a:pt x="305" y="76"/>
                  <a:pt x="306" y="78"/>
                  <a:pt x="308" y="80"/>
                </a:cubicBezTo>
                <a:cubicBezTo>
                  <a:pt x="309" y="83"/>
                  <a:pt x="309" y="83"/>
                  <a:pt x="309" y="83"/>
                </a:cubicBezTo>
                <a:cubicBezTo>
                  <a:pt x="310" y="82"/>
                  <a:pt x="310" y="82"/>
                  <a:pt x="310" y="82"/>
                </a:cubicBezTo>
                <a:cubicBezTo>
                  <a:pt x="312" y="84"/>
                  <a:pt x="313" y="85"/>
                  <a:pt x="315" y="85"/>
                </a:cubicBezTo>
                <a:cubicBezTo>
                  <a:pt x="316" y="86"/>
                  <a:pt x="316" y="85"/>
                  <a:pt x="322" y="83"/>
                </a:cubicBezTo>
                <a:cubicBezTo>
                  <a:pt x="324" y="82"/>
                  <a:pt x="327" y="81"/>
                  <a:pt x="329" y="80"/>
                </a:cubicBezTo>
                <a:cubicBezTo>
                  <a:pt x="337" y="77"/>
                  <a:pt x="341" y="75"/>
                  <a:pt x="343" y="75"/>
                </a:cubicBezTo>
                <a:cubicBezTo>
                  <a:pt x="344" y="76"/>
                  <a:pt x="347" y="79"/>
                  <a:pt x="347" y="81"/>
                </a:cubicBezTo>
                <a:cubicBezTo>
                  <a:pt x="346" y="82"/>
                  <a:pt x="344" y="85"/>
                  <a:pt x="338" y="92"/>
                </a:cubicBezTo>
                <a:cubicBezTo>
                  <a:pt x="337" y="94"/>
                  <a:pt x="335" y="96"/>
                  <a:pt x="334" y="97"/>
                </a:cubicBezTo>
                <a:cubicBezTo>
                  <a:pt x="329" y="102"/>
                  <a:pt x="328" y="103"/>
                  <a:pt x="328" y="104"/>
                </a:cubicBezTo>
                <a:cubicBezTo>
                  <a:pt x="328" y="105"/>
                  <a:pt x="328" y="105"/>
                  <a:pt x="328" y="105"/>
                </a:cubicBezTo>
                <a:cubicBezTo>
                  <a:pt x="328" y="106"/>
                  <a:pt x="329" y="108"/>
                  <a:pt x="331" y="110"/>
                </a:cubicBezTo>
                <a:cubicBezTo>
                  <a:pt x="331" y="113"/>
                  <a:pt x="331" y="113"/>
                  <a:pt x="331" y="113"/>
                </a:cubicBezTo>
                <a:cubicBezTo>
                  <a:pt x="332" y="112"/>
                  <a:pt x="332" y="112"/>
                  <a:pt x="332" y="112"/>
                </a:cubicBezTo>
                <a:cubicBezTo>
                  <a:pt x="333" y="116"/>
                  <a:pt x="335" y="116"/>
                  <a:pt x="336" y="117"/>
                </a:cubicBezTo>
                <a:cubicBezTo>
                  <a:pt x="337" y="117"/>
                  <a:pt x="338" y="117"/>
                  <a:pt x="344" y="116"/>
                </a:cubicBezTo>
                <a:cubicBezTo>
                  <a:pt x="346" y="115"/>
                  <a:pt x="349" y="115"/>
                  <a:pt x="352" y="114"/>
                </a:cubicBezTo>
                <a:cubicBezTo>
                  <a:pt x="359" y="113"/>
                  <a:pt x="364" y="113"/>
                  <a:pt x="366" y="113"/>
                </a:cubicBezTo>
                <a:cubicBezTo>
                  <a:pt x="367" y="114"/>
                  <a:pt x="368" y="118"/>
                  <a:pt x="368" y="119"/>
                </a:cubicBezTo>
                <a:cubicBezTo>
                  <a:pt x="368" y="119"/>
                  <a:pt x="368" y="119"/>
                  <a:pt x="368" y="119"/>
                </a:cubicBezTo>
                <a:cubicBezTo>
                  <a:pt x="368" y="120"/>
                  <a:pt x="364" y="124"/>
                  <a:pt x="357" y="128"/>
                </a:cubicBezTo>
                <a:cubicBezTo>
                  <a:pt x="355" y="130"/>
                  <a:pt x="353" y="131"/>
                  <a:pt x="352" y="133"/>
                </a:cubicBezTo>
                <a:cubicBezTo>
                  <a:pt x="346" y="137"/>
                  <a:pt x="345" y="137"/>
                  <a:pt x="345" y="138"/>
                </a:cubicBezTo>
                <a:cubicBezTo>
                  <a:pt x="345" y="139"/>
                  <a:pt x="345" y="139"/>
                  <a:pt x="345" y="139"/>
                </a:cubicBezTo>
                <a:cubicBezTo>
                  <a:pt x="345" y="141"/>
                  <a:pt x="345" y="142"/>
                  <a:pt x="346" y="144"/>
                </a:cubicBezTo>
                <a:cubicBezTo>
                  <a:pt x="345" y="147"/>
                  <a:pt x="345" y="147"/>
                  <a:pt x="345" y="147"/>
                </a:cubicBezTo>
                <a:cubicBezTo>
                  <a:pt x="346" y="147"/>
                  <a:pt x="346" y="147"/>
                  <a:pt x="346" y="147"/>
                </a:cubicBezTo>
                <a:cubicBezTo>
                  <a:pt x="347" y="150"/>
                  <a:pt x="348" y="151"/>
                  <a:pt x="349" y="152"/>
                </a:cubicBezTo>
                <a:cubicBezTo>
                  <a:pt x="350" y="152"/>
                  <a:pt x="351" y="153"/>
                  <a:pt x="357" y="153"/>
                </a:cubicBezTo>
                <a:cubicBezTo>
                  <a:pt x="359" y="153"/>
                  <a:pt x="362" y="153"/>
                  <a:pt x="365" y="153"/>
                </a:cubicBezTo>
                <a:cubicBezTo>
                  <a:pt x="373" y="154"/>
                  <a:pt x="378" y="155"/>
                  <a:pt x="379" y="155"/>
                </a:cubicBezTo>
                <a:cubicBezTo>
                  <a:pt x="380" y="156"/>
                  <a:pt x="380" y="159"/>
                  <a:pt x="380" y="161"/>
                </a:cubicBezTo>
                <a:cubicBezTo>
                  <a:pt x="380" y="162"/>
                  <a:pt x="380" y="162"/>
                  <a:pt x="380" y="162"/>
                </a:cubicBezTo>
                <a:cubicBezTo>
                  <a:pt x="379" y="163"/>
                  <a:pt x="375" y="165"/>
                  <a:pt x="368" y="168"/>
                </a:cubicBezTo>
                <a:cubicBezTo>
                  <a:pt x="365" y="169"/>
                  <a:pt x="363" y="170"/>
                  <a:pt x="361" y="171"/>
                </a:cubicBezTo>
                <a:cubicBezTo>
                  <a:pt x="354" y="174"/>
                  <a:pt x="354" y="174"/>
                  <a:pt x="353" y="175"/>
                </a:cubicBezTo>
                <a:cubicBezTo>
                  <a:pt x="352" y="176"/>
                  <a:pt x="352" y="177"/>
                  <a:pt x="352" y="178"/>
                </a:cubicBezTo>
                <a:cubicBezTo>
                  <a:pt x="352" y="179"/>
                  <a:pt x="352" y="181"/>
                  <a:pt x="352" y="181"/>
                </a:cubicBezTo>
                <a:cubicBezTo>
                  <a:pt x="351" y="184"/>
                  <a:pt x="351" y="184"/>
                  <a:pt x="351" y="184"/>
                </a:cubicBezTo>
                <a:cubicBezTo>
                  <a:pt x="352" y="184"/>
                  <a:pt x="352" y="184"/>
                  <a:pt x="352" y="184"/>
                </a:cubicBezTo>
                <a:cubicBezTo>
                  <a:pt x="352" y="187"/>
                  <a:pt x="353" y="188"/>
                  <a:pt x="354" y="189"/>
                </a:cubicBezTo>
                <a:cubicBezTo>
                  <a:pt x="355" y="190"/>
                  <a:pt x="356" y="190"/>
                  <a:pt x="361" y="192"/>
                </a:cubicBezTo>
                <a:cubicBezTo>
                  <a:pt x="364" y="193"/>
                  <a:pt x="366" y="194"/>
                  <a:pt x="369" y="194"/>
                </a:cubicBezTo>
                <a:cubicBezTo>
                  <a:pt x="376" y="197"/>
                  <a:pt x="381" y="199"/>
                  <a:pt x="382" y="199"/>
                </a:cubicBezTo>
                <a:cubicBezTo>
                  <a:pt x="382" y="200"/>
                  <a:pt x="383" y="201"/>
                  <a:pt x="383" y="202"/>
                </a:cubicBezTo>
                <a:cubicBezTo>
                  <a:pt x="383" y="204"/>
                  <a:pt x="382" y="206"/>
                  <a:pt x="382" y="207"/>
                </a:cubicBezTo>
                <a:cubicBezTo>
                  <a:pt x="381" y="207"/>
                  <a:pt x="376" y="208"/>
                  <a:pt x="368" y="210"/>
                </a:cubicBezTo>
                <a:cubicBezTo>
                  <a:pt x="366" y="210"/>
                  <a:pt x="363" y="210"/>
                  <a:pt x="361" y="211"/>
                </a:cubicBezTo>
                <a:cubicBezTo>
                  <a:pt x="354" y="212"/>
                  <a:pt x="353" y="212"/>
                  <a:pt x="352" y="213"/>
                </a:cubicBezTo>
                <a:cubicBezTo>
                  <a:pt x="352" y="213"/>
                  <a:pt x="351" y="215"/>
                  <a:pt x="350" y="219"/>
                </a:cubicBezTo>
                <a:cubicBezTo>
                  <a:pt x="350" y="219"/>
                  <a:pt x="350" y="219"/>
                  <a:pt x="350" y="219"/>
                </a:cubicBezTo>
                <a:cubicBezTo>
                  <a:pt x="350" y="220"/>
                  <a:pt x="350" y="220"/>
                  <a:pt x="350" y="220"/>
                </a:cubicBezTo>
                <a:cubicBezTo>
                  <a:pt x="350" y="222"/>
                  <a:pt x="349" y="223"/>
                  <a:pt x="349" y="224"/>
                </a:cubicBezTo>
                <a:cubicBezTo>
                  <a:pt x="349" y="225"/>
                  <a:pt x="350" y="226"/>
                  <a:pt x="350" y="227"/>
                </a:cubicBezTo>
                <a:cubicBezTo>
                  <a:pt x="351" y="228"/>
                  <a:pt x="351" y="228"/>
                  <a:pt x="357" y="231"/>
                </a:cubicBezTo>
                <a:cubicBezTo>
                  <a:pt x="359" y="232"/>
                  <a:pt x="361" y="234"/>
                  <a:pt x="364" y="235"/>
                </a:cubicBezTo>
                <a:cubicBezTo>
                  <a:pt x="370" y="239"/>
                  <a:pt x="374" y="242"/>
                  <a:pt x="375" y="243"/>
                </a:cubicBezTo>
                <a:cubicBezTo>
                  <a:pt x="375" y="243"/>
                  <a:pt x="375" y="243"/>
                  <a:pt x="375" y="244"/>
                </a:cubicBezTo>
                <a:cubicBezTo>
                  <a:pt x="375" y="246"/>
                  <a:pt x="374" y="249"/>
                  <a:pt x="373" y="250"/>
                </a:cubicBezTo>
                <a:cubicBezTo>
                  <a:pt x="372" y="250"/>
                  <a:pt x="367" y="250"/>
                  <a:pt x="359" y="250"/>
                </a:cubicBezTo>
                <a:cubicBezTo>
                  <a:pt x="357" y="250"/>
                  <a:pt x="354" y="249"/>
                  <a:pt x="352" y="249"/>
                </a:cubicBezTo>
                <a:cubicBezTo>
                  <a:pt x="345" y="249"/>
                  <a:pt x="344" y="249"/>
                  <a:pt x="343" y="249"/>
                </a:cubicBezTo>
                <a:cubicBezTo>
                  <a:pt x="342" y="250"/>
                  <a:pt x="341" y="252"/>
                  <a:pt x="340" y="255"/>
                </a:cubicBezTo>
                <a:cubicBezTo>
                  <a:pt x="339" y="255"/>
                  <a:pt x="339" y="255"/>
                  <a:pt x="339" y="255"/>
                </a:cubicBezTo>
                <a:cubicBezTo>
                  <a:pt x="339" y="256"/>
                  <a:pt x="339" y="256"/>
                  <a:pt x="339" y="256"/>
                </a:cubicBezTo>
                <a:cubicBezTo>
                  <a:pt x="338" y="258"/>
                  <a:pt x="337" y="260"/>
                  <a:pt x="337" y="261"/>
                </a:cubicBezTo>
                <a:cubicBezTo>
                  <a:pt x="337" y="262"/>
                  <a:pt x="338" y="262"/>
                  <a:pt x="338" y="262"/>
                </a:cubicBezTo>
                <a:cubicBezTo>
                  <a:pt x="338" y="263"/>
                  <a:pt x="339" y="264"/>
                  <a:pt x="343" y="268"/>
                </a:cubicBezTo>
                <a:cubicBezTo>
                  <a:pt x="345" y="270"/>
                  <a:pt x="347" y="272"/>
                  <a:pt x="349" y="274"/>
                </a:cubicBezTo>
                <a:cubicBezTo>
                  <a:pt x="354" y="279"/>
                  <a:pt x="358" y="283"/>
                  <a:pt x="358" y="284"/>
                </a:cubicBezTo>
                <a:cubicBezTo>
                  <a:pt x="358" y="286"/>
                  <a:pt x="356" y="290"/>
                  <a:pt x="355" y="290"/>
                </a:cubicBezTo>
                <a:cubicBezTo>
                  <a:pt x="354" y="290"/>
                  <a:pt x="349" y="289"/>
                  <a:pt x="341" y="287"/>
                </a:cubicBezTo>
                <a:cubicBezTo>
                  <a:pt x="339" y="286"/>
                  <a:pt x="336" y="285"/>
                  <a:pt x="334" y="285"/>
                </a:cubicBezTo>
                <a:cubicBezTo>
                  <a:pt x="328" y="282"/>
                  <a:pt x="327" y="282"/>
                  <a:pt x="326" y="283"/>
                </a:cubicBezTo>
                <a:cubicBezTo>
                  <a:pt x="325" y="283"/>
                  <a:pt x="324" y="284"/>
                  <a:pt x="321" y="287"/>
                </a:cubicBezTo>
                <a:cubicBezTo>
                  <a:pt x="320" y="287"/>
                  <a:pt x="320" y="287"/>
                  <a:pt x="320" y="287"/>
                </a:cubicBezTo>
                <a:cubicBezTo>
                  <a:pt x="320" y="288"/>
                  <a:pt x="320" y="288"/>
                  <a:pt x="320" y="288"/>
                </a:cubicBezTo>
                <a:cubicBezTo>
                  <a:pt x="317" y="292"/>
                  <a:pt x="317" y="293"/>
                  <a:pt x="317" y="294"/>
                </a:cubicBezTo>
                <a:cubicBezTo>
                  <a:pt x="317" y="294"/>
                  <a:pt x="317" y="294"/>
                  <a:pt x="317" y="294"/>
                </a:cubicBezTo>
                <a:cubicBezTo>
                  <a:pt x="317" y="295"/>
                  <a:pt x="318" y="296"/>
                  <a:pt x="321" y="301"/>
                </a:cubicBezTo>
                <a:cubicBezTo>
                  <a:pt x="323" y="303"/>
                  <a:pt x="324" y="305"/>
                  <a:pt x="326" y="308"/>
                </a:cubicBezTo>
                <a:cubicBezTo>
                  <a:pt x="330" y="314"/>
                  <a:pt x="332" y="319"/>
                  <a:pt x="333" y="320"/>
                </a:cubicBezTo>
                <a:cubicBezTo>
                  <a:pt x="332" y="322"/>
                  <a:pt x="329" y="325"/>
                  <a:pt x="328" y="325"/>
                </a:cubicBezTo>
                <a:cubicBezTo>
                  <a:pt x="326" y="325"/>
                  <a:pt x="322" y="323"/>
                  <a:pt x="315" y="319"/>
                </a:cubicBezTo>
                <a:cubicBezTo>
                  <a:pt x="313" y="318"/>
                  <a:pt x="311" y="316"/>
                  <a:pt x="309" y="315"/>
                </a:cubicBezTo>
                <a:cubicBezTo>
                  <a:pt x="303" y="311"/>
                  <a:pt x="302" y="311"/>
                  <a:pt x="301" y="311"/>
                </a:cubicBezTo>
                <a:cubicBezTo>
                  <a:pt x="300" y="311"/>
                  <a:pt x="299" y="312"/>
                  <a:pt x="296" y="315"/>
                </a:cubicBezTo>
                <a:cubicBezTo>
                  <a:pt x="294" y="315"/>
                  <a:pt x="294" y="315"/>
                  <a:pt x="294" y="315"/>
                </a:cubicBezTo>
                <a:cubicBezTo>
                  <a:pt x="294" y="316"/>
                  <a:pt x="294" y="316"/>
                  <a:pt x="294" y="316"/>
                </a:cubicBezTo>
                <a:cubicBezTo>
                  <a:pt x="291" y="318"/>
                  <a:pt x="290" y="319"/>
                  <a:pt x="290" y="321"/>
                </a:cubicBezTo>
                <a:cubicBezTo>
                  <a:pt x="290" y="321"/>
                  <a:pt x="290" y="321"/>
                  <a:pt x="290" y="321"/>
                </a:cubicBezTo>
                <a:cubicBezTo>
                  <a:pt x="290" y="321"/>
                  <a:pt x="290" y="321"/>
                  <a:pt x="290" y="321"/>
                </a:cubicBezTo>
                <a:cubicBezTo>
                  <a:pt x="290" y="322"/>
                  <a:pt x="291" y="323"/>
                  <a:pt x="292" y="328"/>
                </a:cubicBezTo>
                <a:cubicBezTo>
                  <a:pt x="293" y="330"/>
                  <a:pt x="294" y="333"/>
                  <a:pt x="295" y="336"/>
                </a:cubicBezTo>
                <a:cubicBezTo>
                  <a:pt x="298" y="342"/>
                  <a:pt x="299" y="348"/>
                  <a:pt x="299" y="349"/>
                </a:cubicBezTo>
                <a:cubicBezTo>
                  <a:pt x="298" y="351"/>
                  <a:pt x="295" y="353"/>
                  <a:pt x="293" y="353"/>
                </a:cubicBezTo>
                <a:cubicBezTo>
                  <a:pt x="292" y="353"/>
                  <a:pt x="288" y="350"/>
                  <a:pt x="283" y="344"/>
                </a:cubicBezTo>
                <a:cubicBezTo>
                  <a:pt x="281" y="342"/>
                  <a:pt x="279" y="340"/>
                  <a:pt x="277" y="339"/>
                </a:cubicBezTo>
                <a:cubicBezTo>
                  <a:pt x="272" y="334"/>
                  <a:pt x="272" y="333"/>
                  <a:pt x="271" y="333"/>
                </a:cubicBezTo>
                <a:cubicBezTo>
                  <a:pt x="270" y="333"/>
                  <a:pt x="268" y="333"/>
                  <a:pt x="265" y="335"/>
                </a:cubicBezTo>
                <a:cubicBezTo>
                  <a:pt x="263" y="335"/>
                  <a:pt x="263" y="335"/>
                  <a:pt x="263" y="335"/>
                </a:cubicBezTo>
                <a:cubicBezTo>
                  <a:pt x="263" y="336"/>
                  <a:pt x="263" y="336"/>
                  <a:pt x="263" y="336"/>
                </a:cubicBezTo>
                <a:cubicBezTo>
                  <a:pt x="260" y="337"/>
                  <a:pt x="258" y="338"/>
                  <a:pt x="258" y="340"/>
                </a:cubicBezTo>
                <a:cubicBezTo>
                  <a:pt x="258" y="340"/>
                  <a:pt x="258" y="341"/>
                  <a:pt x="258" y="341"/>
                </a:cubicBezTo>
                <a:cubicBezTo>
                  <a:pt x="258" y="342"/>
                  <a:pt x="258" y="344"/>
                  <a:pt x="258" y="348"/>
                </a:cubicBezTo>
                <a:cubicBezTo>
                  <a:pt x="259" y="350"/>
                  <a:pt x="259" y="353"/>
                  <a:pt x="259" y="356"/>
                </a:cubicBezTo>
                <a:cubicBezTo>
                  <a:pt x="260" y="360"/>
                  <a:pt x="260" y="365"/>
                  <a:pt x="260" y="368"/>
                </a:cubicBezTo>
                <a:cubicBezTo>
                  <a:pt x="260" y="369"/>
                  <a:pt x="260" y="370"/>
                  <a:pt x="260" y="370"/>
                </a:cubicBezTo>
                <a:cubicBezTo>
                  <a:pt x="259" y="371"/>
                  <a:pt x="255" y="373"/>
                  <a:pt x="253" y="372"/>
                </a:cubicBezTo>
                <a:cubicBezTo>
                  <a:pt x="252" y="371"/>
                  <a:pt x="249" y="368"/>
                  <a:pt x="245" y="361"/>
                </a:cubicBezTo>
                <a:cubicBezTo>
                  <a:pt x="244" y="359"/>
                  <a:pt x="242" y="357"/>
                  <a:pt x="241" y="355"/>
                </a:cubicBezTo>
                <a:cubicBezTo>
                  <a:pt x="237" y="349"/>
                  <a:pt x="237" y="348"/>
                  <a:pt x="236" y="348"/>
                </a:cubicBezTo>
                <a:cubicBezTo>
                  <a:pt x="235" y="347"/>
                  <a:pt x="233" y="347"/>
                  <a:pt x="229" y="348"/>
                </a:cubicBezTo>
                <a:cubicBezTo>
                  <a:pt x="227" y="347"/>
                  <a:pt x="227" y="347"/>
                  <a:pt x="227" y="347"/>
                </a:cubicBezTo>
                <a:cubicBezTo>
                  <a:pt x="227" y="349"/>
                  <a:pt x="227" y="349"/>
                  <a:pt x="227" y="349"/>
                </a:cubicBezTo>
                <a:cubicBezTo>
                  <a:pt x="224" y="349"/>
                  <a:pt x="223" y="350"/>
                  <a:pt x="222" y="351"/>
                </a:cubicBezTo>
                <a:cubicBezTo>
                  <a:pt x="221" y="352"/>
                  <a:pt x="221" y="353"/>
                  <a:pt x="221" y="359"/>
                </a:cubicBezTo>
                <a:cubicBezTo>
                  <a:pt x="220" y="361"/>
                  <a:pt x="220" y="364"/>
                  <a:pt x="220" y="367"/>
                </a:cubicBezTo>
                <a:cubicBezTo>
                  <a:pt x="218" y="375"/>
                  <a:pt x="217" y="380"/>
                  <a:pt x="217" y="381"/>
                </a:cubicBezTo>
                <a:cubicBezTo>
                  <a:pt x="215" y="382"/>
                  <a:pt x="211" y="382"/>
                  <a:pt x="210" y="382"/>
                </a:cubicBezTo>
                <a:cubicBezTo>
                  <a:pt x="209" y="381"/>
                  <a:pt x="207" y="376"/>
                  <a:pt x="204" y="369"/>
                </a:cubicBezTo>
                <a:cubicBezTo>
                  <a:pt x="204" y="366"/>
                  <a:pt x="203" y="364"/>
                  <a:pt x="202" y="362"/>
                </a:cubicBezTo>
                <a:cubicBezTo>
                  <a:pt x="200" y="355"/>
                  <a:pt x="200" y="354"/>
                  <a:pt x="199" y="354"/>
                </a:cubicBezTo>
                <a:cubicBezTo>
                  <a:pt x="198" y="353"/>
                  <a:pt x="197" y="352"/>
                  <a:pt x="192" y="353"/>
                </a:cubicBezTo>
                <a:cubicBezTo>
                  <a:pt x="191" y="352"/>
                  <a:pt x="191" y="352"/>
                  <a:pt x="191" y="352"/>
                </a:cubicBezTo>
                <a:cubicBezTo>
                  <a:pt x="190" y="353"/>
                  <a:pt x="190" y="353"/>
                  <a:pt x="190" y="353"/>
                </a:cubicBezTo>
                <a:cubicBezTo>
                  <a:pt x="186" y="352"/>
                  <a:pt x="185" y="353"/>
                  <a:pt x="184" y="354"/>
                </a:cubicBezTo>
                <a:cubicBezTo>
                  <a:pt x="183" y="354"/>
                  <a:pt x="183" y="355"/>
                  <a:pt x="181" y="361"/>
                </a:cubicBezTo>
                <a:cubicBezTo>
                  <a:pt x="180" y="363"/>
                  <a:pt x="179" y="366"/>
                  <a:pt x="178" y="369"/>
                </a:cubicBezTo>
                <a:cubicBezTo>
                  <a:pt x="175" y="376"/>
                  <a:pt x="173" y="380"/>
                  <a:pt x="173" y="382"/>
                </a:cubicBezTo>
                <a:cubicBezTo>
                  <a:pt x="171" y="382"/>
                  <a:pt x="167" y="382"/>
                  <a:pt x="165" y="381"/>
                </a:cubicBezTo>
                <a:cubicBezTo>
                  <a:pt x="165" y="380"/>
                  <a:pt x="164" y="375"/>
                  <a:pt x="163" y="367"/>
                </a:cubicBezTo>
                <a:cubicBezTo>
                  <a:pt x="163" y="364"/>
                  <a:pt x="163" y="362"/>
                  <a:pt x="163" y="360"/>
                </a:cubicBezTo>
                <a:cubicBezTo>
                  <a:pt x="162" y="353"/>
                  <a:pt x="162" y="352"/>
                  <a:pt x="161" y="351"/>
                </a:cubicBezTo>
                <a:cubicBezTo>
                  <a:pt x="160" y="350"/>
                  <a:pt x="158" y="349"/>
                  <a:pt x="155" y="349"/>
                </a:cubicBezTo>
                <a:cubicBezTo>
                  <a:pt x="154" y="347"/>
                  <a:pt x="154" y="347"/>
                  <a:pt x="154" y="347"/>
                </a:cubicBezTo>
                <a:cubicBezTo>
                  <a:pt x="153" y="348"/>
                  <a:pt x="153" y="348"/>
                  <a:pt x="153" y="348"/>
                </a:cubicBezTo>
                <a:cubicBezTo>
                  <a:pt x="149" y="347"/>
                  <a:pt x="148" y="347"/>
                  <a:pt x="147" y="348"/>
                </a:cubicBezTo>
                <a:cubicBezTo>
                  <a:pt x="146" y="348"/>
                  <a:pt x="146" y="349"/>
                  <a:pt x="142" y="354"/>
                </a:cubicBezTo>
                <a:cubicBezTo>
                  <a:pt x="141" y="356"/>
                  <a:pt x="139" y="359"/>
                  <a:pt x="138" y="361"/>
                </a:cubicBezTo>
                <a:cubicBezTo>
                  <a:pt x="133" y="367"/>
                  <a:pt x="130" y="371"/>
                  <a:pt x="129" y="372"/>
                </a:cubicBezTo>
                <a:cubicBezTo>
                  <a:pt x="128" y="372"/>
                  <a:pt x="123" y="371"/>
                  <a:pt x="122" y="370"/>
                </a:cubicBezTo>
                <a:cubicBezTo>
                  <a:pt x="122" y="369"/>
                  <a:pt x="122" y="369"/>
                  <a:pt x="122" y="368"/>
                </a:cubicBezTo>
                <a:cubicBezTo>
                  <a:pt x="122" y="368"/>
                  <a:pt x="122" y="368"/>
                  <a:pt x="122" y="368"/>
                </a:cubicBezTo>
                <a:cubicBezTo>
                  <a:pt x="122" y="366"/>
                  <a:pt x="123" y="361"/>
                  <a:pt x="124" y="356"/>
                </a:cubicBezTo>
                <a:cubicBezTo>
                  <a:pt x="124" y="353"/>
                  <a:pt x="124" y="351"/>
                  <a:pt x="125" y="348"/>
                </a:cubicBezTo>
                <a:cubicBezTo>
                  <a:pt x="125" y="344"/>
                  <a:pt x="125" y="342"/>
                  <a:pt x="125" y="341"/>
                </a:cubicBezTo>
                <a:cubicBezTo>
                  <a:pt x="125" y="341"/>
                  <a:pt x="125" y="340"/>
                  <a:pt x="125" y="340"/>
                </a:cubicBezTo>
                <a:cubicBezTo>
                  <a:pt x="124" y="338"/>
                  <a:pt x="123" y="337"/>
                  <a:pt x="120" y="336"/>
                </a:cubicBezTo>
                <a:cubicBezTo>
                  <a:pt x="119" y="334"/>
                  <a:pt x="119" y="334"/>
                  <a:pt x="119" y="334"/>
                </a:cubicBezTo>
                <a:cubicBezTo>
                  <a:pt x="118" y="335"/>
                  <a:pt x="118" y="335"/>
                  <a:pt x="118" y="335"/>
                </a:cubicBezTo>
                <a:cubicBezTo>
                  <a:pt x="115" y="333"/>
                  <a:pt x="114" y="333"/>
                  <a:pt x="112" y="333"/>
                </a:cubicBezTo>
                <a:cubicBezTo>
                  <a:pt x="111" y="334"/>
                  <a:pt x="110" y="334"/>
                  <a:pt x="106" y="338"/>
                </a:cubicBezTo>
                <a:cubicBezTo>
                  <a:pt x="104" y="340"/>
                  <a:pt x="102" y="342"/>
                  <a:pt x="100" y="344"/>
                </a:cubicBezTo>
                <a:cubicBezTo>
                  <a:pt x="94" y="349"/>
                  <a:pt x="90" y="352"/>
                  <a:pt x="89" y="353"/>
                </a:cubicBezTo>
                <a:cubicBezTo>
                  <a:pt x="88" y="353"/>
                  <a:pt x="84" y="350"/>
                  <a:pt x="83" y="349"/>
                </a:cubicBezTo>
                <a:cubicBezTo>
                  <a:pt x="83" y="347"/>
                  <a:pt x="85" y="342"/>
                  <a:pt x="88" y="335"/>
                </a:cubicBezTo>
                <a:cubicBezTo>
                  <a:pt x="88" y="333"/>
                  <a:pt x="89" y="331"/>
                  <a:pt x="90" y="329"/>
                </a:cubicBezTo>
                <a:cubicBezTo>
                  <a:pt x="92" y="323"/>
                  <a:pt x="93" y="322"/>
                  <a:pt x="93" y="321"/>
                </a:cubicBezTo>
                <a:cubicBezTo>
                  <a:pt x="93" y="321"/>
                  <a:pt x="93" y="321"/>
                  <a:pt x="93" y="321"/>
                </a:cubicBezTo>
                <a:cubicBezTo>
                  <a:pt x="93" y="320"/>
                  <a:pt x="93" y="320"/>
                  <a:pt x="93" y="320"/>
                </a:cubicBezTo>
                <a:cubicBezTo>
                  <a:pt x="93" y="319"/>
                  <a:pt x="92" y="318"/>
                  <a:pt x="88" y="315"/>
                </a:cubicBezTo>
                <a:cubicBezTo>
                  <a:pt x="88" y="314"/>
                  <a:pt x="88" y="314"/>
                  <a:pt x="88" y="314"/>
                </a:cubicBezTo>
                <a:cubicBezTo>
                  <a:pt x="87" y="314"/>
                  <a:pt x="87" y="314"/>
                  <a:pt x="87" y="314"/>
                </a:cubicBezTo>
                <a:cubicBezTo>
                  <a:pt x="84" y="311"/>
                  <a:pt x="83" y="311"/>
                  <a:pt x="82" y="311"/>
                </a:cubicBezTo>
                <a:cubicBezTo>
                  <a:pt x="81" y="311"/>
                  <a:pt x="80" y="312"/>
                  <a:pt x="75" y="315"/>
                </a:cubicBezTo>
                <a:cubicBezTo>
                  <a:pt x="73" y="316"/>
                  <a:pt x="70" y="317"/>
                  <a:pt x="67" y="319"/>
                </a:cubicBezTo>
                <a:cubicBezTo>
                  <a:pt x="61" y="322"/>
                  <a:pt x="56" y="325"/>
                  <a:pt x="55" y="325"/>
                </a:cubicBezTo>
                <a:cubicBezTo>
                  <a:pt x="53" y="324"/>
                  <a:pt x="50" y="321"/>
                  <a:pt x="50" y="320"/>
                </a:cubicBezTo>
                <a:cubicBezTo>
                  <a:pt x="50" y="319"/>
                  <a:pt x="53" y="314"/>
                  <a:pt x="57" y="308"/>
                </a:cubicBezTo>
                <a:cubicBezTo>
                  <a:pt x="59" y="305"/>
                  <a:pt x="60" y="303"/>
                  <a:pt x="61" y="302"/>
                </a:cubicBezTo>
                <a:cubicBezTo>
                  <a:pt x="65" y="296"/>
                  <a:pt x="66" y="295"/>
                  <a:pt x="66" y="294"/>
                </a:cubicBezTo>
                <a:cubicBezTo>
                  <a:pt x="66" y="293"/>
                  <a:pt x="65" y="292"/>
                  <a:pt x="63" y="288"/>
                </a:cubicBezTo>
                <a:cubicBezTo>
                  <a:pt x="63" y="286"/>
                  <a:pt x="63" y="286"/>
                  <a:pt x="63" y="286"/>
                </a:cubicBezTo>
                <a:cubicBezTo>
                  <a:pt x="61" y="286"/>
                  <a:pt x="61" y="286"/>
                  <a:pt x="61" y="286"/>
                </a:cubicBezTo>
                <a:cubicBezTo>
                  <a:pt x="59" y="283"/>
                  <a:pt x="58" y="283"/>
                  <a:pt x="57" y="283"/>
                </a:cubicBezTo>
                <a:cubicBezTo>
                  <a:pt x="56" y="282"/>
                  <a:pt x="55" y="283"/>
                  <a:pt x="49" y="284"/>
                </a:cubicBezTo>
                <a:cubicBezTo>
                  <a:pt x="47" y="285"/>
                  <a:pt x="44" y="286"/>
                  <a:pt x="41" y="287"/>
                </a:cubicBezTo>
                <a:cubicBezTo>
                  <a:pt x="34" y="289"/>
                  <a:pt x="29" y="290"/>
                  <a:pt x="28" y="290"/>
                </a:cubicBezTo>
                <a:cubicBezTo>
                  <a:pt x="27" y="289"/>
                  <a:pt x="24" y="285"/>
                  <a:pt x="24" y="284"/>
                </a:cubicBezTo>
                <a:cubicBezTo>
                  <a:pt x="25" y="283"/>
                  <a:pt x="28" y="279"/>
                  <a:pt x="34" y="274"/>
                </a:cubicBezTo>
                <a:cubicBezTo>
                  <a:pt x="36" y="272"/>
                  <a:pt x="38" y="270"/>
                  <a:pt x="39" y="269"/>
                </a:cubicBezTo>
                <a:cubicBezTo>
                  <a:pt x="45" y="264"/>
                  <a:pt x="45" y="263"/>
                  <a:pt x="45" y="262"/>
                </a:cubicBezTo>
                <a:cubicBezTo>
                  <a:pt x="46" y="262"/>
                  <a:pt x="46" y="262"/>
                  <a:pt x="46" y="261"/>
                </a:cubicBezTo>
                <a:cubicBezTo>
                  <a:pt x="46" y="260"/>
                  <a:pt x="45" y="259"/>
                  <a:pt x="44" y="256"/>
                </a:cubicBezTo>
                <a:cubicBezTo>
                  <a:pt x="44" y="254"/>
                  <a:pt x="44" y="254"/>
                  <a:pt x="44" y="254"/>
                </a:cubicBezTo>
                <a:cubicBezTo>
                  <a:pt x="43" y="254"/>
                  <a:pt x="43" y="254"/>
                  <a:pt x="43" y="254"/>
                </a:cubicBezTo>
                <a:cubicBezTo>
                  <a:pt x="42" y="250"/>
                  <a:pt x="41" y="250"/>
                  <a:pt x="40" y="249"/>
                </a:cubicBezTo>
                <a:cubicBezTo>
                  <a:pt x="39" y="249"/>
                  <a:pt x="38" y="249"/>
                  <a:pt x="32" y="249"/>
                </a:cubicBezTo>
                <a:cubicBezTo>
                  <a:pt x="29" y="249"/>
                  <a:pt x="26" y="249"/>
                  <a:pt x="24" y="250"/>
                </a:cubicBezTo>
                <a:cubicBezTo>
                  <a:pt x="16" y="250"/>
                  <a:pt x="11" y="250"/>
                  <a:pt x="9" y="249"/>
                </a:cubicBezTo>
                <a:cubicBezTo>
                  <a:pt x="9" y="248"/>
                  <a:pt x="7" y="245"/>
                  <a:pt x="7" y="243"/>
                </a:cubicBezTo>
                <a:cubicBezTo>
                  <a:pt x="7" y="243"/>
                  <a:pt x="7" y="243"/>
                  <a:pt x="7" y="243"/>
                </a:cubicBezTo>
                <a:cubicBezTo>
                  <a:pt x="8" y="242"/>
                  <a:pt x="12" y="239"/>
                  <a:pt x="19" y="235"/>
                </a:cubicBezTo>
                <a:cubicBezTo>
                  <a:pt x="22" y="234"/>
                  <a:pt x="24" y="233"/>
                  <a:pt x="26" y="231"/>
                </a:cubicBezTo>
                <a:cubicBezTo>
                  <a:pt x="32" y="228"/>
                  <a:pt x="33" y="228"/>
                  <a:pt x="33" y="227"/>
                </a:cubicBezTo>
                <a:cubicBezTo>
                  <a:pt x="33" y="226"/>
                  <a:pt x="33" y="225"/>
                  <a:pt x="33" y="225"/>
                </a:cubicBezTo>
                <a:cubicBezTo>
                  <a:pt x="33" y="223"/>
                  <a:pt x="33" y="221"/>
                  <a:pt x="33" y="220"/>
                </a:cubicBezTo>
                <a:cubicBezTo>
                  <a:pt x="34" y="218"/>
                  <a:pt x="34" y="218"/>
                  <a:pt x="34" y="218"/>
                </a:cubicBezTo>
                <a:cubicBezTo>
                  <a:pt x="33" y="218"/>
                  <a:pt x="33" y="218"/>
                  <a:pt x="33" y="218"/>
                </a:cubicBezTo>
                <a:cubicBezTo>
                  <a:pt x="32" y="214"/>
                  <a:pt x="31" y="213"/>
                  <a:pt x="30" y="213"/>
                </a:cubicBezTo>
                <a:cubicBezTo>
                  <a:pt x="30" y="212"/>
                  <a:pt x="29" y="212"/>
                  <a:pt x="23" y="211"/>
                </a:cubicBezTo>
                <a:cubicBezTo>
                  <a:pt x="20" y="210"/>
                  <a:pt x="18" y="210"/>
                  <a:pt x="15" y="209"/>
                </a:cubicBezTo>
                <a:cubicBezTo>
                  <a:pt x="7" y="208"/>
                  <a:pt x="2" y="206"/>
                  <a:pt x="1" y="206"/>
                </a:cubicBezTo>
                <a:cubicBezTo>
                  <a:pt x="1" y="205"/>
                  <a:pt x="0" y="203"/>
                  <a:pt x="0" y="201"/>
                </a:cubicBezTo>
                <a:close/>
                <a:moveTo>
                  <a:pt x="307" y="191"/>
                </a:moveTo>
                <a:cubicBezTo>
                  <a:pt x="307" y="127"/>
                  <a:pt x="255" y="76"/>
                  <a:pt x="191" y="76"/>
                </a:cubicBezTo>
                <a:cubicBezTo>
                  <a:pt x="128" y="76"/>
                  <a:pt x="76" y="127"/>
                  <a:pt x="76" y="191"/>
                </a:cubicBezTo>
                <a:cubicBezTo>
                  <a:pt x="76" y="255"/>
                  <a:pt x="128" y="306"/>
                  <a:pt x="191" y="306"/>
                </a:cubicBezTo>
                <a:cubicBezTo>
                  <a:pt x="255" y="306"/>
                  <a:pt x="307" y="255"/>
                  <a:pt x="307" y="191"/>
                </a:cubicBezTo>
                <a:close/>
              </a:path>
            </a:pathLst>
          </a:custGeom>
          <a:solidFill>
            <a:srgbClr val="F7725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A0204" pitchFamily="34" charset="0"/>
              <a:ea typeface="宋体" panose="02010600030101010101" pitchFamily="2" charset="-122"/>
              <a:cs typeface="+mn-cs"/>
            </a:endParaRPr>
          </a:p>
        </p:txBody>
      </p:sp>
      <p:grpSp>
        <p:nvGrpSpPr>
          <p:cNvPr id="94" name="Group 15">
            <a:extLst>
              <a:ext uri="{FF2B5EF4-FFF2-40B4-BE49-F238E27FC236}">
                <a16:creationId xmlns:a16="http://schemas.microsoft.com/office/drawing/2014/main" xmlns="" id="{DF931C1D-0647-4D53-B544-0CFA09F164C5}"/>
              </a:ext>
            </a:extLst>
          </p:cNvPr>
          <p:cNvGrpSpPr/>
          <p:nvPr/>
        </p:nvGrpSpPr>
        <p:grpSpPr>
          <a:xfrm>
            <a:off x="5655734" y="1755770"/>
            <a:ext cx="374651" cy="580503"/>
            <a:chOff x="619125" y="4081463"/>
            <a:chExt cx="288925" cy="447675"/>
          </a:xfrm>
          <a:solidFill>
            <a:srgbClr val="F77258"/>
          </a:solidFill>
        </p:grpSpPr>
        <p:sp>
          <p:nvSpPr>
            <p:cNvPr id="95" name="Freeform 5">
              <a:extLst>
                <a:ext uri="{FF2B5EF4-FFF2-40B4-BE49-F238E27FC236}">
                  <a16:creationId xmlns:a16="http://schemas.microsoft.com/office/drawing/2014/main" xmlns="" id="{189D9AE0-5C88-4EC5-9F33-2AC8073EB752}"/>
                </a:ext>
              </a:extLst>
            </p:cNvPr>
            <p:cNvSpPr/>
            <p:nvPr/>
          </p:nvSpPr>
          <p:spPr bwMode="auto">
            <a:xfrm>
              <a:off x="619125" y="4081463"/>
              <a:ext cx="288925" cy="331788"/>
            </a:xfrm>
            <a:custGeom>
              <a:avLst/>
              <a:gdLst>
                <a:gd name="T0" fmla="*/ 39 w 77"/>
                <a:gd name="T1" fmla="*/ 0 h 88"/>
                <a:gd name="T2" fmla="*/ 0 w 77"/>
                <a:gd name="T3" fmla="*/ 38 h 88"/>
                <a:gd name="T4" fmla="*/ 7 w 77"/>
                <a:gd name="T5" fmla="*/ 60 h 88"/>
                <a:gd name="T6" fmla="*/ 11 w 77"/>
                <a:gd name="T7" fmla="*/ 67 h 88"/>
                <a:gd name="T8" fmla="*/ 13 w 77"/>
                <a:gd name="T9" fmla="*/ 73 h 88"/>
                <a:gd name="T10" fmla="*/ 18 w 77"/>
                <a:gd name="T11" fmla="*/ 87 h 88"/>
                <a:gd name="T12" fmla="*/ 18 w 77"/>
                <a:gd name="T13" fmla="*/ 88 h 88"/>
                <a:gd name="T14" fmla="*/ 25 w 77"/>
                <a:gd name="T15" fmla="*/ 88 h 88"/>
                <a:gd name="T16" fmla="*/ 25 w 77"/>
                <a:gd name="T17" fmla="*/ 85 h 88"/>
                <a:gd name="T18" fmla="*/ 20 w 77"/>
                <a:gd name="T19" fmla="*/ 71 h 88"/>
                <a:gd name="T20" fmla="*/ 17 w 77"/>
                <a:gd name="T21" fmla="*/ 64 h 88"/>
                <a:gd name="T22" fmla="*/ 14 w 77"/>
                <a:gd name="T23" fmla="*/ 57 h 88"/>
                <a:gd name="T24" fmla="*/ 14 w 77"/>
                <a:gd name="T25" fmla="*/ 57 h 88"/>
                <a:gd name="T26" fmla="*/ 8 w 77"/>
                <a:gd name="T27" fmla="*/ 38 h 88"/>
                <a:gd name="T28" fmla="*/ 39 w 77"/>
                <a:gd name="T29" fmla="*/ 7 h 88"/>
                <a:gd name="T30" fmla="*/ 70 w 77"/>
                <a:gd name="T31" fmla="*/ 38 h 88"/>
                <a:gd name="T32" fmla="*/ 64 w 77"/>
                <a:gd name="T33" fmla="*/ 57 h 88"/>
                <a:gd name="T34" fmla="*/ 61 w 77"/>
                <a:gd name="T35" fmla="*/ 64 h 88"/>
                <a:gd name="T36" fmla="*/ 58 w 77"/>
                <a:gd name="T37" fmla="*/ 71 h 88"/>
                <a:gd name="T38" fmla="*/ 53 w 77"/>
                <a:gd name="T39" fmla="*/ 85 h 88"/>
                <a:gd name="T40" fmla="*/ 52 w 77"/>
                <a:gd name="T41" fmla="*/ 88 h 88"/>
                <a:gd name="T42" fmla="*/ 60 w 77"/>
                <a:gd name="T43" fmla="*/ 88 h 88"/>
                <a:gd name="T44" fmla="*/ 60 w 77"/>
                <a:gd name="T45" fmla="*/ 87 h 88"/>
                <a:gd name="T46" fmla="*/ 64 w 77"/>
                <a:gd name="T47" fmla="*/ 73 h 88"/>
                <a:gd name="T48" fmla="*/ 67 w 77"/>
                <a:gd name="T49" fmla="*/ 67 h 88"/>
                <a:gd name="T50" fmla="*/ 71 w 77"/>
                <a:gd name="T51" fmla="*/ 60 h 88"/>
                <a:gd name="T52" fmla="*/ 77 w 77"/>
                <a:gd name="T53" fmla="*/ 38 h 88"/>
                <a:gd name="T54" fmla="*/ 39 w 77"/>
                <a:gd name="T5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7" h="88">
                  <a:moveTo>
                    <a:pt x="39" y="0"/>
                  </a:moveTo>
                  <a:cubicBezTo>
                    <a:pt x="18" y="0"/>
                    <a:pt x="0" y="17"/>
                    <a:pt x="0" y="38"/>
                  </a:cubicBezTo>
                  <a:cubicBezTo>
                    <a:pt x="0" y="47"/>
                    <a:pt x="4" y="54"/>
                    <a:pt x="7" y="60"/>
                  </a:cubicBezTo>
                  <a:cubicBezTo>
                    <a:pt x="7" y="60"/>
                    <a:pt x="10" y="65"/>
                    <a:pt x="11" y="67"/>
                  </a:cubicBezTo>
                  <a:cubicBezTo>
                    <a:pt x="12" y="69"/>
                    <a:pt x="12" y="71"/>
                    <a:pt x="13" y="73"/>
                  </a:cubicBezTo>
                  <a:cubicBezTo>
                    <a:pt x="15" y="78"/>
                    <a:pt x="16" y="82"/>
                    <a:pt x="18" y="87"/>
                  </a:cubicBezTo>
                  <a:cubicBezTo>
                    <a:pt x="18" y="87"/>
                    <a:pt x="18" y="88"/>
                    <a:pt x="18" y="88"/>
                  </a:cubicBezTo>
                  <a:cubicBezTo>
                    <a:pt x="25" y="88"/>
                    <a:pt x="25" y="88"/>
                    <a:pt x="25" y="88"/>
                  </a:cubicBezTo>
                  <a:cubicBezTo>
                    <a:pt x="25" y="87"/>
                    <a:pt x="25" y="86"/>
                    <a:pt x="25" y="85"/>
                  </a:cubicBezTo>
                  <a:cubicBezTo>
                    <a:pt x="23" y="80"/>
                    <a:pt x="22" y="75"/>
                    <a:pt x="20" y="71"/>
                  </a:cubicBezTo>
                  <a:cubicBezTo>
                    <a:pt x="19" y="68"/>
                    <a:pt x="18" y="66"/>
                    <a:pt x="17" y="64"/>
                  </a:cubicBezTo>
                  <a:cubicBezTo>
                    <a:pt x="16" y="61"/>
                    <a:pt x="14" y="57"/>
                    <a:pt x="14" y="57"/>
                  </a:cubicBezTo>
                  <a:cubicBezTo>
                    <a:pt x="14" y="57"/>
                    <a:pt x="14" y="57"/>
                    <a:pt x="14" y="57"/>
                  </a:cubicBezTo>
                  <a:cubicBezTo>
                    <a:pt x="10" y="50"/>
                    <a:pt x="8" y="44"/>
                    <a:pt x="8" y="38"/>
                  </a:cubicBezTo>
                  <a:cubicBezTo>
                    <a:pt x="8" y="21"/>
                    <a:pt x="22" y="7"/>
                    <a:pt x="39" y="7"/>
                  </a:cubicBezTo>
                  <a:cubicBezTo>
                    <a:pt x="56" y="7"/>
                    <a:pt x="70" y="21"/>
                    <a:pt x="70" y="38"/>
                  </a:cubicBezTo>
                  <a:cubicBezTo>
                    <a:pt x="70" y="45"/>
                    <a:pt x="68" y="50"/>
                    <a:pt x="64" y="57"/>
                  </a:cubicBezTo>
                  <a:cubicBezTo>
                    <a:pt x="64" y="57"/>
                    <a:pt x="62" y="61"/>
                    <a:pt x="61" y="64"/>
                  </a:cubicBezTo>
                  <a:cubicBezTo>
                    <a:pt x="60" y="66"/>
                    <a:pt x="59" y="68"/>
                    <a:pt x="58" y="71"/>
                  </a:cubicBezTo>
                  <a:cubicBezTo>
                    <a:pt x="56" y="75"/>
                    <a:pt x="54" y="80"/>
                    <a:pt x="53" y="85"/>
                  </a:cubicBezTo>
                  <a:cubicBezTo>
                    <a:pt x="53" y="86"/>
                    <a:pt x="53" y="87"/>
                    <a:pt x="52" y="88"/>
                  </a:cubicBezTo>
                  <a:cubicBezTo>
                    <a:pt x="60" y="88"/>
                    <a:pt x="60" y="88"/>
                    <a:pt x="60" y="88"/>
                  </a:cubicBezTo>
                  <a:cubicBezTo>
                    <a:pt x="60" y="88"/>
                    <a:pt x="60" y="87"/>
                    <a:pt x="60" y="87"/>
                  </a:cubicBezTo>
                  <a:cubicBezTo>
                    <a:pt x="61" y="82"/>
                    <a:pt x="63" y="78"/>
                    <a:pt x="64" y="73"/>
                  </a:cubicBezTo>
                  <a:cubicBezTo>
                    <a:pt x="65" y="71"/>
                    <a:pt x="66" y="69"/>
                    <a:pt x="67" y="67"/>
                  </a:cubicBezTo>
                  <a:cubicBezTo>
                    <a:pt x="68" y="65"/>
                    <a:pt x="70" y="60"/>
                    <a:pt x="71" y="60"/>
                  </a:cubicBezTo>
                  <a:cubicBezTo>
                    <a:pt x="75" y="53"/>
                    <a:pt x="77" y="46"/>
                    <a:pt x="77" y="38"/>
                  </a:cubicBezTo>
                  <a:cubicBezTo>
                    <a:pt x="77" y="17"/>
                    <a:pt x="60" y="0"/>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6" name="Freeform 6">
              <a:extLst>
                <a:ext uri="{FF2B5EF4-FFF2-40B4-BE49-F238E27FC236}">
                  <a16:creationId xmlns:a16="http://schemas.microsoft.com/office/drawing/2014/main" xmlns="" id="{22D0018B-4F36-4CFE-81E2-CD967F0A3F32}"/>
                </a:ext>
              </a:extLst>
            </p:cNvPr>
            <p:cNvSpPr/>
            <p:nvPr/>
          </p:nvSpPr>
          <p:spPr bwMode="auto">
            <a:xfrm>
              <a:off x="685800" y="4457700"/>
              <a:ext cx="158750" cy="71438"/>
            </a:xfrm>
            <a:custGeom>
              <a:avLst/>
              <a:gdLst>
                <a:gd name="T0" fmla="*/ 0 w 42"/>
                <a:gd name="T1" fmla="*/ 3 h 19"/>
                <a:gd name="T2" fmla="*/ 8 w 42"/>
                <a:gd name="T3" fmla="*/ 11 h 19"/>
                <a:gd name="T4" fmla="*/ 10 w 42"/>
                <a:gd name="T5" fmla="*/ 11 h 19"/>
                <a:gd name="T6" fmla="*/ 10 w 42"/>
                <a:gd name="T7" fmla="*/ 11 h 19"/>
                <a:gd name="T8" fmla="*/ 17 w 42"/>
                <a:gd name="T9" fmla="*/ 19 h 19"/>
                <a:gd name="T10" fmla="*/ 24 w 42"/>
                <a:gd name="T11" fmla="*/ 19 h 19"/>
                <a:gd name="T12" fmla="*/ 32 w 42"/>
                <a:gd name="T13" fmla="*/ 11 h 19"/>
                <a:gd name="T14" fmla="*/ 32 w 42"/>
                <a:gd name="T15" fmla="*/ 11 h 19"/>
                <a:gd name="T16" fmla="*/ 34 w 42"/>
                <a:gd name="T17" fmla="*/ 11 h 19"/>
                <a:gd name="T18" fmla="*/ 42 w 42"/>
                <a:gd name="T19" fmla="*/ 3 h 19"/>
                <a:gd name="T20" fmla="*/ 42 w 42"/>
                <a:gd name="T21" fmla="*/ 0 h 19"/>
                <a:gd name="T22" fmla="*/ 0 w 42"/>
                <a:gd name="T23" fmla="*/ 0 h 19"/>
                <a:gd name="T24" fmla="*/ 0 w 42"/>
                <a:gd name="T25"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9">
                  <a:moveTo>
                    <a:pt x="0" y="3"/>
                  </a:moveTo>
                  <a:cubicBezTo>
                    <a:pt x="0" y="7"/>
                    <a:pt x="3" y="11"/>
                    <a:pt x="8" y="11"/>
                  </a:cubicBezTo>
                  <a:cubicBezTo>
                    <a:pt x="10" y="11"/>
                    <a:pt x="10" y="11"/>
                    <a:pt x="10" y="11"/>
                  </a:cubicBezTo>
                  <a:cubicBezTo>
                    <a:pt x="10" y="11"/>
                    <a:pt x="10" y="11"/>
                    <a:pt x="10" y="11"/>
                  </a:cubicBezTo>
                  <a:cubicBezTo>
                    <a:pt x="10" y="15"/>
                    <a:pt x="13" y="19"/>
                    <a:pt x="17" y="19"/>
                  </a:cubicBezTo>
                  <a:cubicBezTo>
                    <a:pt x="24" y="19"/>
                    <a:pt x="24" y="19"/>
                    <a:pt x="24" y="19"/>
                  </a:cubicBezTo>
                  <a:cubicBezTo>
                    <a:pt x="28" y="19"/>
                    <a:pt x="32" y="15"/>
                    <a:pt x="32" y="11"/>
                  </a:cubicBezTo>
                  <a:cubicBezTo>
                    <a:pt x="32" y="11"/>
                    <a:pt x="32" y="11"/>
                    <a:pt x="32" y="11"/>
                  </a:cubicBezTo>
                  <a:cubicBezTo>
                    <a:pt x="34" y="11"/>
                    <a:pt x="34" y="11"/>
                    <a:pt x="34" y="11"/>
                  </a:cubicBezTo>
                  <a:cubicBezTo>
                    <a:pt x="38" y="11"/>
                    <a:pt x="42" y="7"/>
                    <a:pt x="42" y="3"/>
                  </a:cubicBezTo>
                  <a:cubicBezTo>
                    <a:pt x="42" y="0"/>
                    <a:pt x="42" y="0"/>
                    <a:pt x="42" y="0"/>
                  </a:cubicBezTo>
                  <a:cubicBezTo>
                    <a:pt x="0" y="0"/>
                    <a:pt x="0" y="0"/>
                    <a:pt x="0" y="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7" name="Rectangle 7">
              <a:extLst>
                <a:ext uri="{FF2B5EF4-FFF2-40B4-BE49-F238E27FC236}">
                  <a16:creationId xmlns:a16="http://schemas.microsoft.com/office/drawing/2014/main" xmlns="" id="{4B122C09-1BF0-46CB-A115-D3FE1E7FC59C}"/>
                </a:ext>
              </a:extLst>
            </p:cNvPr>
            <p:cNvSpPr>
              <a:spLocks noChangeArrowheads="1"/>
            </p:cNvSpPr>
            <p:nvPr/>
          </p:nvSpPr>
          <p:spPr bwMode="auto">
            <a:xfrm>
              <a:off x="685800" y="4427538"/>
              <a:ext cx="158750"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8" name="Freeform 8">
              <a:extLst>
                <a:ext uri="{FF2B5EF4-FFF2-40B4-BE49-F238E27FC236}">
                  <a16:creationId xmlns:a16="http://schemas.microsoft.com/office/drawing/2014/main" xmlns="" id="{1820A090-0273-4567-AA1E-709CF11037A6}"/>
                </a:ext>
              </a:extLst>
            </p:cNvPr>
            <p:cNvSpPr/>
            <p:nvPr/>
          </p:nvSpPr>
          <p:spPr bwMode="auto">
            <a:xfrm>
              <a:off x="679450" y="4251325"/>
              <a:ext cx="173038" cy="161925"/>
            </a:xfrm>
            <a:custGeom>
              <a:avLst/>
              <a:gdLst>
                <a:gd name="T0" fmla="*/ 31 w 46"/>
                <a:gd name="T1" fmla="*/ 43 h 43"/>
                <a:gd name="T2" fmla="*/ 44 w 46"/>
                <a:gd name="T3" fmla="*/ 5 h 43"/>
                <a:gd name="T4" fmla="*/ 46 w 46"/>
                <a:gd name="T5" fmla="*/ 1 h 43"/>
                <a:gd name="T6" fmla="*/ 43 w 46"/>
                <a:gd name="T7" fmla="*/ 0 h 43"/>
                <a:gd name="T8" fmla="*/ 43 w 46"/>
                <a:gd name="T9" fmla="*/ 0 h 43"/>
                <a:gd name="T10" fmla="*/ 38 w 46"/>
                <a:gd name="T11" fmla="*/ 4 h 43"/>
                <a:gd name="T12" fmla="*/ 36 w 46"/>
                <a:gd name="T13" fmla="*/ 6 h 43"/>
                <a:gd name="T14" fmla="*/ 34 w 46"/>
                <a:gd name="T15" fmla="*/ 4 h 43"/>
                <a:gd name="T16" fmla="*/ 30 w 46"/>
                <a:gd name="T17" fmla="*/ 0 h 43"/>
                <a:gd name="T18" fmla="*/ 25 w 46"/>
                <a:gd name="T19" fmla="*/ 4 h 43"/>
                <a:gd name="T20" fmla="*/ 23 w 46"/>
                <a:gd name="T21" fmla="*/ 6 h 43"/>
                <a:gd name="T22" fmla="*/ 21 w 46"/>
                <a:gd name="T23" fmla="*/ 4 h 43"/>
                <a:gd name="T24" fmla="*/ 16 w 46"/>
                <a:gd name="T25" fmla="*/ 0 h 43"/>
                <a:gd name="T26" fmla="*/ 11 w 46"/>
                <a:gd name="T27" fmla="*/ 4 h 43"/>
                <a:gd name="T28" fmla="*/ 10 w 46"/>
                <a:gd name="T29" fmla="*/ 6 h 43"/>
                <a:gd name="T30" fmla="*/ 8 w 46"/>
                <a:gd name="T31" fmla="*/ 4 h 43"/>
                <a:gd name="T32" fmla="*/ 3 w 46"/>
                <a:gd name="T33" fmla="*/ 0 h 43"/>
                <a:gd name="T34" fmla="*/ 2 w 46"/>
                <a:gd name="T35" fmla="*/ 0 h 43"/>
                <a:gd name="T36" fmla="*/ 0 w 46"/>
                <a:gd name="T37" fmla="*/ 1 h 43"/>
                <a:gd name="T38" fmla="*/ 1 w 46"/>
                <a:gd name="T39" fmla="*/ 5 h 43"/>
                <a:gd name="T40" fmla="*/ 16 w 46"/>
                <a:gd name="T41" fmla="*/ 43 h 43"/>
                <a:gd name="T42" fmla="*/ 19 w 46"/>
                <a:gd name="T43" fmla="*/ 43 h 43"/>
                <a:gd name="T44" fmla="*/ 5 w 46"/>
                <a:gd name="T45" fmla="*/ 7 h 43"/>
                <a:gd name="T46" fmla="*/ 10 w 46"/>
                <a:gd name="T47" fmla="*/ 10 h 43"/>
                <a:gd name="T48" fmla="*/ 14 w 46"/>
                <a:gd name="T49" fmla="*/ 6 h 43"/>
                <a:gd name="T50" fmla="*/ 16 w 46"/>
                <a:gd name="T51" fmla="*/ 3 h 43"/>
                <a:gd name="T52" fmla="*/ 18 w 46"/>
                <a:gd name="T53" fmla="*/ 6 h 43"/>
                <a:gd name="T54" fmla="*/ 23 w 46"/>
                <a:gd name="T55" fmla="*/ 10 h 43"/>
                <a:gd name="T56" fmla="*/ 28 w 46"/>
                <a:gd name="T57" fmla="*/ 6 h 43"/>
                <a:gd name="T58" fmla="*/ 30 w 46"/>
                <a:gd name="T59" fmla="*/ 3 h 43"/>
                <a:gd name="T60" fmla="*/ 31 w 46"/>
                <a:gd name="T61" fmla="*/ 6 h 43"/>
                <a:gd name="T62" fmla="*/ 36 w 46"/>
                <a:gd name="T63" fmla="*/ 10 h 43"/>
                <a:gd name="T64" fmla="*/ 40 w 46"/>
                <a:gd name="T65" fmla="*/ 7 h 43"/>
                <a:gd name="T66" fmla="*/ 27 w 46"/>
                <a:gd name="T67" fmla="*/ 43 h 43"/>
                <a:gd name="T68" fmla="*/ 31 w 46"/>
                <a:gd name="T6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 h="43">
                  <a:moveTo>
                    <a:pt x="31" y="43"/>
                  </a:moveTo>
                  <a:cubicBezTo>
                    <a:pt x="44" y="5"/>
                    <a:pt x="44" y="5"/>
                    <a:pt x="44" y="5"/>
                  </a:cubicBezTo>
                  <a:cubicBezTo>
                    <a:pt x="46" y="1"/>
                    <a:pt x="46" y="1"/>
                    <a:pt x="46" y="1"/>
                  </a:cubicBezTo>
                  <a:cubicBezTo>
                    <a:pt x="45" y="1"/>
                    <a:pt x="44" y="0"/>
                    <a:pt x="43" y="0"/>
                  </a:cubicBezTo>
                  <a:cubicBezTo>
                    <a:pt x="43" y="0"/>
                    <a:pt x="43" y="0"/>
                    <a:pt x="43" y="0"/>
                  </a:cubicBezTo>
                  <a:cubicBezTo>
                    <a:pt x="40" y="0"/>
                    <a:pt x="39" y="2"/>
                    <a:pt x="38" y="4"/>
                  </a:cubicBezTo>
                  <a:cubicBezTo>
                    <a:pt x="37" y="6"/>
                    <a:pt x="37" y="6"/>
                    <a:pt x="36" y="6"/>
                  </a:cubicBezTo>
                  <a:cubicBezTo>
                    <a:pt x="36" y="6"/>
                    <a:pt x="35" y="6"/>
                    <a:pt x="34" y="4"/>
                  </a:cubicBezTo>
                  <a:cubicBezTo>
                    <a:pt x="33" y="2"/>
                    <a:pt x="32" y="0"/>
                    <a:pt x="30" y="0"/>
                  </a:cubicBezTo>
                  <a:cubicBezTo>
                    <a:pt x="27" y="0"/>
                    <a:pt x="26" y="2"/>
                    <a:pt x="25" y="4"/>
                  </a:cubicBezTo>
                  <a:cubicBezTo>
                    <a:pt x="24" y="6"/>
                    <a:pt x="23" y="6"/>
                    <a:pt x="23" y="6"/>
                  </a:cubicBezTo>
                  <a:cubicBezTo>
                    <a:pt x="22" y="6"/>
                    <a:pt x="22" y="6"/>
                    <a:pt x="21" y="4"/>
                  </a:cubicBezTo>
                  <a:cubicBezTo>
                    <a:pt x="20" y="2"/>
                    <a:pt x="19" y="0"/>
                    <a:pt x="16" y="0"/>
                  </a:cubicBezTo>
                  <a:cubicBezTo>
                    <a:pt x="14" y="0"/>
                    <a:pt x="12" y="2"/>
                    <a:pt x="11" y="4"/>
                  </a:cubicBezTo>
                  <a:cubicBezTo>
                    <a:pt x="11" y="6"/>
                    <a:pt x="10" y="6"/>
                    <a:pt x="10" y="6"/>
                  </a:cubicBezTo>
                  <a:cubicBezTo>
                    <a:pt x="9" y="6"/>
                    <a:pt x="8" y="6"/>
                    <a:pt x="8" y="4"/>
                  </a:cubicBezTo>
                  <a:cubicBezTo>
                    <a:pt x="7" y="2"/>
                    <a:pt x="5" y="0"/>
                    <a:pt x="3" y="0"/>
                  </a:cubicBezTo>
                  <a:cubicBezTo>
                    <a:pt x="2" y="0"/>
                    <a:pt x="2" y="0"/>
                    <a:pt x="2" y="0"/>
                  </a:cubicBezTo>
                  <a:cubicBezTo>
                    <a:pt x="1" y="0"/>
                    <a:pt x="0" y="1"/>
                    <a:pt x="0" y="1"/>
                  </a:cubicBezTo>
                  <a:cubicBezTo>
                    <a:pt x="1" y="5"/>
                    <a:pt x="1" y="5"/>
                    <a:pt x="1" y="5"/>
                  </a:cubicBezTo>
                  <a:cubicBezTo>
                    <a:pt x="16" y="43"/>
                    <a:pt x="16" y="43"/>
                    <a:pt x="16" y="43"/>
                  </a:cubicBezTo>
                  <a:cubicBezTo>
                    <a:pt x="19" y="43"/>
                    <a:pt x="19" y="43"/>
                    <a:pt x="19" y="43"/>
                  </a:cubicBezTo>
                  <a:cubicBezTo>
                    <a:pt x="5" y="7"/>
                    <a:pt x="5" y="7"/>
                    <a:pt x="5" y="7"/>
                  </a:cubicBezTo>
                  <a:cubicBezTo>
                    <a:pt x="6" y="8"/>
                    <a:pt x="7" y="10"/>
                    <a:pt x="10" y="10"/>
                  </a:cubicBezTo>
                  <a:cubicBezTo>
                    <a:pt x="12" y="10"/>
                    <a:pt x="13" y="7"/>
                    <a:pt x="14" y="6"/>
                  </a:cubicBezTo>
                  <a:cubicBezTo>
                    <a:pt x="15" y="4"/>
                    <a:pt x="16" y="3"/>
                    <a:pt x="16" y="3"/>
                  </a:cubicBezTo>
                  <a:cubicBezTo>
                    <a:pt x="17" y="3"/>
                    <a:pt x="17" y="4"/>
                    <a:pt x="18" y="6"/>
                  </a:cubicBezTo>
                  <a:cubicBezTo>
                    <a:pt x="19" y="7"/>
                    <a:pt x="20" y="10"/>
                    <a:pt x="23" y="10"/>
                  </a:cubicBezTo>
                  <a:cubicBezTo>
                    <a:pt x="26" y="10"/>
                    <a:pt x="27" y="7"/>
                    <a:pt x="28" y="6"/>
                  </a:cubicBezTo>
                  <a:cubicBezTo>
                    <a:pt x="28" y="4"/>
                    <a:pt x="29" y="3"/>
                    <a:pt x="30" y="3"/>
                  </a:cubicBezTo>
                  <a:cubicBezTo>
                    <a:pt x="30" y="3"/>
                    <a:pt x="31" y="4"/>
                    <a:pt x="31" y="6"/>
                  </a:cubicBezTo>
                  <a:cubicBezTo>
                    <a:pt x="32" y="7"/>
                    <a:pt x="34" y="10"/>
                    <a:pt x="36" y="10"/>
                  </a:cubicBezTo>
                  <a:cubicBezTo>
                    <a:pt x="38" y="10"/>
                    <a:pt x="40" y="8"/>
                    <a:pt x="40" y="7"/>
                  </a:cubicBezTo>
                  <a:cubicBezTo>
                    <a:pt x="27" y="43"/>
                    <a:pt x="27" y="43"/>
                    <a:pt x="27" y="43"/>
                  </a:cubicBezTo>
                  <a:lnTo>
                    <a:pt x="31"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99" name="Group 20">
            <a:extLst>
              <a:ext uri="{FF2B5EF4-FFF2-40B4-BE49-F238E27FC236}">
                <a16:creationId xmlns:a16="http://schemas.microsoft.com/office/drawing/2014/main" xmlns="" id="{12FD31FE-64E1-49C6-8D45-44A6B483FD87}"/>
              </a:ext>
            </a:extLst>
          </p:cNvPr>
          <p:cNvGrpSpPr/>
          <p:nvPr/>
        </p:nvGrpSpPr>
        <p:grpSpPr>
          <a:xfrm>
            <a:off x="6687080" y="3080809"/>
            <a:ext cx="504825" cy="531813"/>
            <a:chOff x="2513013" y="2098675"/>
            <a:chExt cx="504825" cy="531813"/>
          </a:xfrm>
          <a:solidFill>
            <a:srgbClr val="F8D845"/>
          </a:solidFill>
        </p:grpSpPr>
        <p:sp>
          <p:nvSpPr>
            <p:cNvPr id="100" name="Freeform 9">
              <a:extLst>
                <a:ext uri="{FF2B5EF4-FFF2-40B4-BE49-F238E27FC236}">
                  <a16:creationId xmlns:a16="http://schemas.microsoft.com/office/drawing/2014/main" xmlns="" id="{FA8905E4-0B6E-4461-9B3E-D0690175F7F1}"/>
                </a:ext>
              </a:extLst>
            </p:cNvPr>
            <p:cNvSpPr>
              <a:spLocks noEditPoints="1"/>
            </p:cNvSpPr>
            <p:nvPr/>
          </p:nvSpPr>
          <p:spPr bwMode="auto">
            <a:xfrm>
              <a:off x="2513013" y="2287588"/>
              <a:ext cx="342900" cy="342900"/>
            </a:xfrm>
            <a:custGeom>
              <a:avLst/>
              <a:gdLst>
                <a:gd name="T0" fmla="*/ 76 w 91"/>
                <a:gd name="T1" fmla="*/ 63 h 91"/>
                <a:gd name="T2" fmla="*/ 79 w 91"/>
                <a:gd name="T3" fmla="*/ 56 h 91"/>
                <a:gd name="T4" fmla="*/ 91 w 91"/>
                <a:gd name="T5" fmla="*/ 52 h 91"/>
                <a:gd name="T6" fmla="*/ 91 w 91"/>
                <a:gd name="T7" fmla="*/ 46 h 91"/>
                <a:gd name="T8" fmla="*/ 91 w 91"/>
                <a:gd name="T9" fmla="*/ 40 h 91"/>
                <a:gd name="T10" fmla="*/ 79 w 91"/>
                <a:gd name="T11" fmla="*/ 36 h 91"/>
                <a:gd name="T12" fmla="*/ 76 w 91"/>
                <a:gd name="T13" fmla="*/ 29 h 91"/>
                <a:gd name="T14" fmla="*/ 82 w 91"/>
                <a:gd name="T15" fmla="*/ 18 h 91"/>
                <a:gd name="T16" fmla="*/ 73 w 91"/>
                <a:gd name="T17" fmla="*/ 10 h 91"/>
                <a:gd name="T18" fmla="*/ 63 w 91"/>
                <a:gd name="T19" fmla="*/ 15 h 91"/>
                <a:gd name="T20" fmla="*/ 55 w 91"/>
                <a:gd name="T21" fmla="*/ 12 h 91"/>
                <a:gd name="T22" fmla="*/ 51 w 91"/>
                <a:gd name="T23" fmla="*/ 1 h 91"/>
                <a:gd name="T24" fmla="*/ 45 w 91"/>
                <a:gd name="T25" fmla="*/ 0 h 91"/>
                <a:gd name="T26" fmla="*/ 40 w 91"/>
                <a:gd name="T27" fmla="*/ 1 h 91"/>
                <a:gd name="T28" fmla="*/ 36 w 91"/>
                <a:gd name="T29" fmla="*/ 12 h 91"/>
                <a:gd name="T30" fmla="*/ 28 w 91"/>
                <a:gd name="T31" fmla="*/ 15 h 91"/>
                <a:gd name="T32" fmla="*/ 18 w 91"/>
                <a:gd name="T33" fmla="*/ 10 h 91"/>
                <a:gd name="T34" fmla="*/ 9 w 91"/>
                <a:gd name="T35" fmla="*/ 18 h 91"/>
                <a:gd name="T36" fmla="*/ 14 w 91"/>
                <a:gd name="T37" fmla="*/ 29 h 91"/>
                <a:gd name="T38" fmla="*/ 11 w 91"/>
                <a:gd name="T39" fmla="*/ 36 h 91"/>
                <a:gd name="T40" fmla="*/ 0 w 91"/>
                <a:gd name="T41" fmla="*/ 40 h 91"/>
                <a:gd name="T42" fmla="*/ 0 w 91"/>
                <a:gd name="T43" fmla="*/ 46 h 91"/>
                <a:gd name="T44" fmla="*/ 0 w 91"/>
                <a:gd name="T45" fmla="*/ 52 h 91"/>
                <a:gd name="T46" fmla="*/ 11 w 91"/>
                <a:gd name="T47" fmla="*/ 56 h 91"/>
                <a:gd name="T48" fmla="*/ 14 w 91"/>
                <a:gd name="T49" fmla="*/ 63 h 91"/>
                <a:gd name="T50" fmla="*/ 9 w 91"/>
                <a:gd name="T51" fmla="*/ 74 h 91"/>
                <a:gd name="T52" fmla="*/ 18 w 91"/>
                <a:gd name="T53" fmla="*/ 82 h 91"/>
                <a:gd name="T54" fmla="*/ 28 w 91"/>
                <a:gd name="T55" fmla="*/ 77 h 91"/>
                <a:gd name="T56" fmla="*/ 36 w 91"/>
                <a:gd name="T57" fmla="*/ 80 h 91"/>
                <a:gd name="T58" fmla="*/ 40 w 91"/>
                <a:gd name="T59" fmla="*/ 91 h 91"/>
                <a:gd name="T60" fmla="*/ 45 w 91"/>
                <a:gd name="T61" fmla="*/ 91 h 91"/>
                <a:gd name="T62" fmla="*/ 51 w 91"/>
                <a:gd name="T63" fmla="*/ 91 h 91"/>
                <a:gd name="T64" fmla="*/ 55 w 91"/>
                <a:gd name="T65" fmla="*/ 80 h 91"/>
                <a:gd name="T66" fmla="*/ 63 w 91"/>
                <a:gd name="T67" fmla="*/ 77 h 91"/>
                <a:gd name="T68" fmla="*/ 73 w 91"/>
                <a:gd name="T69" fmla="*/ 82 h 91"/>
                <a:gd name="T70" fmla="*/ 82 w 91"/>
                <a:gd name="T71" fmla="*/ 74 h 91"/>
                <a:gd name="T72" fmla="*/ 76 w 91"/>
                <a:gd name="T73" fmla="*/ 63 h 91"/>
                <a:gd name="T74" fmla="*/ 45 w 91"/>
                <a:gd name="T75" fmla="*/ 62 h 91"/>
                <a:gd name="T76" fmla="*/ 29 w 91"/>
                <a:gd name="T77" fmla="*/ 46 h 91"/>
                <a:gd name="T78" fmla="*/ 45 w 91"/>
                <a:gd name="T79" fmla="*/ 30 h 91"/>
                <a:gd name="T80" fmla="*/ 61 w 91"/>
                <a:gd name="T81" fmla="*/ 46 h 91"/>
                <a:gd name="T82" fmla="*/ 45 w 91"/>
                <a:gd name="T83" fmla="*/ 6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 h="91">
                  <a:moveTo>
                    <a:pt x="76" y="63"/>
                  </a:moveTo>
                  <a:cubicBezTo>
                    <a:pt x="78" y="61"/>
                    <a:pt x="79" y="58"/>
                    <a:pt x="79" y="56"/>
                  </a:cubicBezTo>
                  <a:cubicBezTo>
                    <a:pt x="91" y="52"/>
                    <a:pt x="91" y="52"/>
                    <a:pt x="91" y="52"/>
                  </a:cubicBezTo>
                  <a:cubicBezTo>
                    <a:pt x="91" y="50"/>
                    <a:pt x="91" y="48"/>
                    <a:pt x="91" y="46"/>
                  </a:cubicBezTo>
                  <a:cubicBezTo>
                    <a:pt x="91" y="44"/>
                    <a:pt x="91" y="42"/>
                    <a:pt x="91" y="40"/>
                  </a:cubicBezTo>
                  <a:cubicBezTo>
                    <a:pt x="79" y="36"/>
                    <a:pt x="79" y="36"/>
                    <a:pt x="79" y="36"/>
                  </a:cubicBezTo>
                  <a:cubicBezTo>
                    <a:pt x="79" y="33"/>
                    <a:pt x="78" y="31"/>
                    <a:pt x="76" y="29"/>
                  </a:cubicBezTo>
                  <a:cubicBezTo>
                    <a:pt x="82" y="18"/>
                    <a:pt x="82" y="18"/>
                    <a:pt x="82" y="18"/>
                  </a:cubicBezTo>
                  <a:cubicBezTo>
                    <a:pt x="79" y="15"/>
                    <a:pt x="76" y="12"/>
                    <a:pt x="73" y="10"/>
                  </a:cubicBezTo>
                  <a:cubicBezTo>
                    <a:pt x="63" y="15"/>
                    <a:pt x="63" y="15"/>
                    <a:pt x="63" y="15"/>
                  </a:cubicBezTo>
                  <a:cubicBezTo>
                    <a:pt x="60" y="14"/>
                    <a:pt x="58" y="13"/>
                    <a:pt x="55" y="12"/>
                  </a:cubicBezTo>
                  <a:cubicBezTo>
                    <a:pt x="51" y="1"/>
                    <a:pt x="51" y="1"/>
                    <a:pt x="51" y="1"/>
                  </a:cubicBezTo>
                  <a:cubicBezTo>
                    <a:pt x="49" y="0"/>
                    <a:pt x="47" y="0"/>
                    <a:pt x="45" y="0"/>
                  </a:cubicBezTo>
                  <a:cubicBezTo>
                    <a:pt x="43" y="0"/>
                    <a:pt x="42" y="0"/>
                    <a:pt x="40" y="1"/>
                  </a:cubicBezTo>
                  <a:cubicBezTo>
                    <a:pt x="36" y="12"/>
                    <a:pt x="36" y="12"/>
                    <a:pt x="36" y="12"/>
                  </a:cubicBezTo>
                  <a:cubicBezTo>
                    <a:pt x="33" y="13"/>
                    <a:pt x="31" y="14"/>
                    <a:pt x="28" y="15"/>
                  </a:cubicBezTo>
                  <a:cubicBezTo>
                    <a:pt x="18" y="10"/>
                    <a:pt x="18" y="10"/>
                    <a:pt x="18" y="10"/>
                  </a:cubicBezTo>
                  <a:cubicBezTo>
                    <a:pt x="14" y="12"/>
                    <a:pt x="12" y="15"/>
                    <a:pt x="9" y="18"/>
                  </a:cubicBezTo>
                  <a:cubicBezTo>
                    <a:pt x="14" y="29"/>
                    <a:pt x="14" y="29"/>
                    <a:pt x="14" y="29"/>
                  </a:cubicBezTo>
                  <a:cubicBezTo>
                    <a:pt x="13" y="31"/>
                    <a:pt x="12" y="33"/>
                    <a:pt x="11" y="36"/>
                  </a:cubicBezTo>
                  <a:cubicBezTo>
                    <a:pt x="0" y="40"/>
                    <a:pt x="0" y="40"/>
                    <a:pt x="0" y="40"/>
                  </a:cubicBezTo>
                  <a:cubicBezTo>
                    <a:pt x="0" y="42"/>
                    <a:pt x="0" y="44"/>
                    <a:pt x="0" y="46"/>
                  </a:cubicBezTo>
                  <a:cubicBezTo>
                    <a:pt x="0" y="48"/>
                    <a:pt x="0" y="50"/>
                    <a:pt x="0" y="52"/>
                  </a:cubicBezTo>
                  <a:cubicBezTo>
                    <a:pt x="11" y="56"/>
                    <a:pt x="11" y="56"/>
                    <a:pt x="11" y="56"/>
                  </a:cubicBezTo>
                  <a:cubicBezTo>
                    <a:pt x="12" y="58"/>
                    <a:pt x="13" y="61"/>
                    <a:pt x="14" y="63"/>
                  </a:cubicBezTo>
                  <a:cubicBezTo>
                    <a:pt x="9" y="74"/>
                    <a:pt x="9" y="74"/>
                    <a:pt x="9" y="74"/>
                  </a:cubicBezTo>
                  <a:cubicBezTo>
                    <a:pt x="12" y="77"/>
                    <a:pt x="14" y="79"/>
                    <a:pt x="18" y="82"/>
                  </a:cubicBezTo>
                  <a:cubicBezTo>
                    <a:pt x="28" y="77"/>
                    <a:pt x="28" y="77"/>
                    <a:pt x="28" y="77"/>
                  </a:cubicBezTo>
                  <a:cubicBezTo>
                    <a:pt x="31" y="78"/>
                    <a:pt x="33" y="79"/>
                    <a:pt x="36" y="80"/>
                  </a:cubicBezTo>
                  <a:cubicBezTo>
                    <a:pt x="40" y="91"/>
                    <a:pt x="40" y="91"/>
                    <a:pt x="40" y="91"/>
                  </a:cubicBezTo>
                  <a:cubicBezTo>
                    <a:pt x="42" y="91"/>
                    <a:pt x="43" y="91"/>
                    <a:pt x="45" y="91"/>
                  </a:cubicBezTo>
                  <a:cubicBezTo>
                    <a:pt x="47" y="91"/>
                    <a:pt x="49" y="91"/>
                    <a:pt x="51" y="91"/>
                  </a:cubicBezTo>
                  <a:cubicBezTo>
                    <a:pt x="55" y="80"/>
                    <a:pt x="55" y="80"/>
                    <a:pt x="55" y="80"/>
                  </a:cubicBezTo>
                  <a:cubicBezTo>
                    <a:pt x="58" y="79"/>
                    <a:pt x="60" y="78"/>
                    <a:pt x="63" y="77"/>
                  </a:cubicBezTo>
                  <a:cubicBezTo>
                    <a:pt x="73" y="82"/>
                    <a:pt x="73" y="82"/>
                    <a:pt x="73" y="82"/>
                  </a:cubicBezTo>
                  <a:cubicBezTo>
                    <a:pt x="76" y="79"/>
                    <a:pt x="79" y="77"/>
                    <a:pt x="82" y="74"/>
                  </a:cubicBezTo>
                  <a:lnTo>
                    <a:pt x="76" y="63"/>
                  </a:lnTo>
                  <a:close/>
                  <a:moveTo>
                    <a:pt x="45" y="62"/>
                  </a:moveTo>
                  <a:cubicBezTo>
                    <a:pt x="37" y="62"/>
                    <a:pt x="29" y="55"/>
                    <a:pt x="29" y="46"/>
                  </a:cubicBezTo>
                  <a:cubicBezTo>
                    <a:pt x="29" y="37"/>
                    <a:pt x="37" y="30"/>
                    <a:pt x="45" y="30"/>
                  </a:cubicBezTo>
                  <a:cubicBezTo>
                    <a:pt x="54" y="30"/>
                    <a:pt x="61" y="37"/>
                    <a:pt x="61" y="46"/>
                  </a:cubicBezTo>
                  <a:cubicBezTo>
                    <a:pt x="61" y="55"/>
                    <a:pt x="54" y="62"/>
                    <a:pt x="4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1" name="Freeform 10">
              <a:extLst>
                <a:ext uri="{FF2B5EF4-FFF2-40B4-BE49-F238E27FC236}">
                  <a16:creationId xmlns:a16="http://schemas.microsoft.com/office/drawing/2014/main" xmlns="" id="{647B83D6-1D9C-4696-AFEE-87B0A1CC5CA4}"/>
                </a:ext>
              </a:extLst>
            </p:cNvPr>
            <p:cNvSpPr>
              <a:spLocks noEditPoints="1"/>
            </p:cNvSpPr>
            <p:nvPr/>
          </p:nvSpPr>
          <p:spPr bwMode="auto">
            <a:xfrm>
              <a:off x="2674938" y="2098675"/>
              <a:ext cx="225425" cy="227013"/>
            </a:xfrm>
            <a:custGeom>
              <a:avLst/>
              <a:gdLst>
                <a:gd name="T0" fmla="*/ 3 w 60"/>
                <a:gd name="T1" fmla="*/ 45 h 60"/>
                <a:gd name="T2" fmla="*/ 11 w 60"/>
                <a:gd name="T3" fmla="*/ 45 h 60"/>
                <a:gd name="T4" fmla="*/ 15 w 60"/>
                <a:gd name="T5" fmla="*/ 49 h 60"/>
                <a:gd name="T6" fmla="*/ 14 w 60"/>
                <a:gd name="T7" fmla="*/ 57 h 60"/>
                <a:gd name="T8" fmla="*/ 18 w 60"/>
                <a:gd name="T9" fmla="*/ 59 h 60"/>
                <a:gd name="T10" fmla="*/ 22 w 60"/>
                <a:gd name="T11" fmla="*/ 60 h 60"/>
                <a:gd name="T12" fmla="*/ 27 w 60"/>
                <a:gd name="T13" fmla="*/ 54 h 60"/>
                <a:gd name="T14" fmla="*/ 33 w 60"/>
                <a:gd name="T15" fmla="*/ 54 h 60"/>
                <a:gd name="T16" fmla="*/ 38 w 60"/>
                <a:gd name="T17" fmla="*/ 60 h 60"/>
                <a:gd name="T18" fmla="*/ 45 w 60"/>
                <a:gd name="T19" fmla="*/ 57 h 60"/>
                <a:gd name="T20" fmla="*/ 45 w 60"/>
                <a:gd name="T21" fmla="*/ 49 h 60"/>
                <a:gd name="T22" fmla="*/ 49 w 60"/>
                <a:gd name="T23" fmla="*/ 45 h 60"/>
                <a:gd name="T24" fmla="*/ 57 w 60"/>
                <a:gd name="T25" fmla="*/ 46 h 60"/>
                <a:gd name="T26" fmla="*/ 59 w 60"/>
                <a:gd name="T27" fmla="*/ 42 h 60"/>
                <a:gd name="T28" fmla="*/ 60 w 60"/>
                <a:gd name="T29" fmla="*/ 39 h 60"/>
                <a:gd name="T30" fmla="*/ 54 w 60"/>
                <a:gd name="T31" fmla="*/ 33 h 60"/>
                <a:gd name="T32" fmla="*/ 54 w 60"/>
                <a:gd name="T33" fmla="*/ 28 h 60"/>
                <a:gd name="T34" fmla="*/ 60 w 60"/>
                <a:gd name="T35" fmla="*/ 22 h 60"/>
                <a:gd name="T36" fmla="*/ 57 w 60"/>
                <a:gd name="T37" fmla="*/ 15 h 60"/>
                <a:gd name="T38" fmla="*/ 49 w 60"/>
                <a:gd name="T39" fmla="*/ 15 h 60"/>
                <a:gd name="T40" fmla="*/ 46 w 60"/>
                <a:gd name="T41" fmla="*/ 12 h 60"/>
                <a:gd name="T42" fmla="*/ 46 w 60"/>
                <a:gd name="T43" fmla="*/ 4 h 60"/>
                <a:gd name="T44" fmla="*/ 43 w 60"/>
                <a:gd name="T45" fmla="*/ 2 h 60"/>
                <a:gd name="T46" fmla="*/ 39 w 60"/>
                <a:gd name="T47" fmla="*/ 0 h 60"/>
                <a:gd name="T48" fmla="*/ 33 w 60"/>
                <a:gd name="T49" fmla="*/ 6 h 60"/>
                <a:gd name="T50" fmla="*/ 28 w 60"/>
                <a:gd name="T51" fmla="*/ 6 h 60"/>
                <a:gd name="T52" fmla="*/ 23 w 60"/>
                <a:gd name="T53" fmla="*/ 0 h 60"/>
                <a:gd name="T54" fmla="*/ 15 w 60"/>
                <a:gd name="T55" fmla="*/ 3 h 60"/>
                <a:gd name="T56" fmla="*/ 16 w 60"/>
                <a:gd name="T57" fmla="*/ 11 h 60"/>
                <a:gd name="T58" fmla="*/ 12 w 60"/>
                <a:gd name="T59" fmla="*/ 15 h 60"/>
                <a:gd name="T60" fmla="*/ 4 w 60"/>
                <a:gd name="T61" fmla="*/ 14 h 60"/>
                <a:gd name="T62" fmla="*/ 2 w 60"/>
                <a:gd name="T63" fmla="*/ 18 h 60"/>
                <a:gd name="T64" fmla="*/ 1 w 60"/>
                <a:gd name="T65" fmla="*/ 22 h 60"/>
                <a:gd name="T66" fmla="*/ 6 w 60"/>
                <a:gd name="T67" fmla="*/ 27 h 60"/>
                <a:gd name="T68" fmla="*/ 6 w 60"/>
                <a:gd name="T69" fmla="*/ 32 h 60"/>
                <a:gd name="T70" fmla="*/ 0 w 60"/>
                <a:gd name="T71" fmla="*/ 38 h 60"/>
                <a:gd name="T72" fmla="*/ 3 w 60"/>
                <a:gd name="T73" fmla="*/ 45 h 60"/>
                <a:gd name="T74" fmla="*/ 20 w 60"/>
                <a:gd name="T75" fmla="*/ 26 h 60"/>
                <a:gd name="T76" fmla="*/ 35 w 60"/>
                <a:gd name="T77" fmla="*/ 20 h 60"/>
                <a:gd name="T78" fmla="*/ 40 w 60"/>
                <a:gd name="T79" fmla="*/ 34 h 60"/>
                <a:gd name="T80" fmla="*/ 26 w 60"/>
                <a:gd name="T81" fmla="*/ 40 h 60"/>
                <a:gd name="T82" fmla="*/ 20 w 60"/>
                <a:gd name="T83"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 h="60">
                  <a:moveTo>
                    <a:pt x="3" y="45"/>
                  </a:moveTo>
                  <a:cubicBezTo>
                    <a:pt x="11" y="45"/>
                    <a:pt x="11" y="45"/>
                    <a:pt x="11" y="45"/>
                  </a:cubicBezTo>
                  <a:cubicBezTo>
                    <a:pt x="12" y="46"/>
                    <a:pt x="14" y="47"/>
                    <a:pt x="15" y="49"/>
                  </a:cubicBezTo>
                  <a:cubicBezTo>
                    <a:pt x="14" y="57"/>
                    <a:pt x="14" y="57"/>
                    <a:pt x="14" y="57"/>
                  </a:cubicBezTo>
                  <a:cubicBezTo>
                    <a:pt x="16" y="57"/>
                    <a:pt x="17" y="58"/>
                    <a:pt x="18" y="59"/>
                  </a:cubicBezTo>
                  <a:cubicBezTo>
                    <a:pt x="19" y="59"/>
                    <a:pt x="20" y="59"/>
                    <a:pt x="22" y="60"/>
                  </a:cubicBezTo>
                  <a:cubicBezTo>
                    <a:pt x="27" y="54"/>
                    <a:pt x="27" y="54"/>
                    <a:pt x="27" y="54"/>
                  </a:cubicBezTo>
                  <a:cubicBezTo>
                    <a:pt x="29" y="54"/>
                    <a:pt x="31" y="54"/>
                    <a:pt x="33" y="54"/>
                  </a:cubicBezTo>
                  <a:cubicBezTo>
                    <a:pt x="38" y="60"/>
                    <a:pt x="38" y="60"/>
                    <a:pt x="38" y="60"/>
                  </a:cubicBezTo>
                  <a:cubicBezTo>
                    <a:pt x="40" y="59"/>
                    <a:pt x="43" y="58"/>
                    <a:pt x="45" y="57"/>
                  </a:cubicBezTo>
                  <a:cubicBezTo>
                    <a:pt x="45" y="49"/>
                    <a:pt x="45" y="49"/>
                    <a:pt x="45" y="49"/>
                  </a:cubicBezTo>
                  <a:cubicBezTo>
                    <a:pt x="46" y="48"/>
                    <a:pt x="48" y="47"/>
                    <a:pt x="49" y="45"/>
                  </a:cubicBezTo>
                  <a:cubicBezTo>
                    <a:pt x="57" y="46"/>
                    <a:pt x="57" y="46"/>
                    <a:pt x="57" y="46"/>
                  </a:cubicBezTo>
                  <a:cubicBezTo>
                    <a:pt x="58" y="45"/>
                    <a:pt x="58" y="44"/>
                    <a:pt x="59" y="42"/>
                  </a:cubicBezTo>
                  <a:cubicBezTo>
                    <a:pt x="59" y="41"/>
                    <a:pt x="60" y="40"/>
                    <a:pt x="60" y="39"/>
                  </a:cubicBezTo>
                  <a:cubicBezTo>
                    <a:pt x="54" y="33"/>
                    <a:pt x="54" y="33"/>
                    <a:pt x="54" y="33"/>
                  </a:cubicBezTo>
                  <a:cubicBezTo>
                    <a:pt x="54" y="31"/>
                    <a:pt x="54" y="30"/>
                    <a:pt x="54" y="28"/>
                  </a:cubicBezTo>
                  <a:cubicBezTo>
                    <a:pt x="60" y="22"/>
                    <a:pt x="60" y="22"/>
                    <a:pt x="60" y="22"/>
                  </a:cubicBezTo>
                  <a:cubicBezTo>
                    <a:pt x="60" y="20"/>
                    <a:pt x="59" y="17"/>
                    <a:pt x="57" y="15"/>
                  </a:cubicBezTo>
                  <a:cubicBezTo>
                    <a:pt x="49" y="15"/>
                    <a:pt x="49" y="15"/>
                    <a:pt x="49" y="15"/>
                  </a:cubicBezTo>
                  <a:cubicBezTo>
                    <a:pt x="48" y="14"/>
                    <a:pt x="47" y="13"/>
                    <a:pt x="46" y="12"/>
                  </a:cubicBezTo>
                  <a:cubicBezTo>
                    <a:pt x="46" y="4"/>
                    <a:pt x="46" y="4"/>
                    <a:pt x="46" y="4"/>
                  </a:cubicBezTo>
                  <a:cubicBezTo>
                    <a:pt x="45" y="3"/>
                    <a:pt x="44" y="2"/>
                    <a:pt x="43" y="2"/>
                  </a:cubicBezTo>
                  <a:cubicBezTo>
                    <a:pt x="41" y="1"/>
                    <a:pt x="40" y="1"/>
                    <a:pt x="39" y="0"/>
                  </a:cubicBezTo>
                  <a:cubicBezTo>
                    <a:pt x="33" y="6"/>
                    <a:pt x="33" y="6"/>
                    <a:pt x="33" y="6"/>
                  </a:cubicBezTo>
                  <a:cubicBezTo>
                    <a:pt x="32" y="6"/>
                    <a:pt x="30" y="6"/>
                    <a:pt x="28" y="6"/>
                  </a:cubicBezTo>
                  <a:cubicBezTo>
                    <a:pt x="23" y="0"/>
                    <a:pt x="23" y="0"/>
                    <a:pt x="23" y="0"/>
                  </a:cubicBezTo>
                  <a:cubicBezTo>
                    <a:pt x="20" y="1"/>
                    <a:pt x="18" y="2"/>
                    <a:pt x="15" y="3"/>
                  </a:cubicBezTo>
                  <a:cubicBezTo>
                    <a:pt x="16" y="11"/>
                    <a:pt x="16" y="11"/>
                    <a:pt x="16" y="11"/>
                  </a:cubicBezTo>
                  <a:cubicBezTo>
                    <a:pt x="14" y="12"/>
                    <a:pt x="13" y="13"/>
                    <a:pt x="12" y="15"/>
                  </a:cubicBezTo>
                  <a:cubicBezTo>
                    <a:pt x="4" y="14"/>
                    <a:pt x="4" y="14"/>
                    <a:pt x="4" y="14"/>
                  </a:cubicBezTo>
                  <a:cubicBezTo>
                    <a:pt x="3" y="15"/>
                    <a:pt x="2" y="17"/>
                    <a:pt x="2" y="18"/>
                  </a:cubicBezTo>
                  <a:cubicBezTo>
                    <a:pt x="1" y="19"/>
                    <a:pt x="1" y="20"/>
                    <a:pt x="1" y="22"/>
                  </a:cubicBezTo>
                  <a:cubicBezTo>
                    <a:pt x="6" y="27"/>
                    <a:pt x="6" y="27"/>
                    <a:pt x="6" y="27"/>
                  </a:cubicBezTo>
                  <a:cubicBezTo>
                    <a:pt x="6" y="29"/>
                    <a:pt x="6" y="31"/>
                    <a:pt x="6" y="32"/>
                  </a:cubicBezTo>
                  <a:cubicBezTo>
                    <a:pt x="0" y="38"/>
                    <a:pt x="0" y="38"/>
                    <a:pt x="0" y="38"/>
                  </a:cubicBezTo>
                  <a:cubicBezTo>
                    <a:pt x="1" y="40"/>
                    <a:pt x="2" y="43"/>
                    <a:pt x="3" y="45"/>
                  </a:cubicBezTo>
                  <a:close/>
                  <a:moveTo>
                    <a:pt x="20" y="26"/>
                  </a:moveTo>
                  <a:cubicBezTo>
                    <a:pt x="23" y="20"/>
                    <a:pt x="29" y="18"/>
                    <a:pt x="35" y="20"/>
                  </a:cubicBezTo>
                  <a:cubicBezTo>
                    <a:pt x="40" y="23"/>
                    <a:pt x="43" y="29"/>
                    <a:pt x="40" y="34"/>
                  </a:cubicBezTo>
                  <a:cubicBezTo>
                    <a:pt x="38" y="40"/>
                    <a:pt x="31" y="42"/>
                    <a:pt x="26" y="40"/>
                  </a:cubicBezTo>
                  <a:cubicBezTo>
                    <a:pt x="21" y="38"/>
                    <a:pt x="18" y="31"/>
                    <a:pt x="2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2" name="Freeform 11">
              <a:extLst>
                <a:ext uri="{FF2B5EF4-FFF2-40B4-BE49-F238E27FC236}">
                  <a16:creationId xmlns:a16="http://schemas.microsoft.com/office/drawing/2014/main" xmlns="" id="{6BA5A0D9-7318-418C-969D-4B1C151C3201}"/>
                </a:ext>
              </a:extLst>
            </p:cNvPr>
            <p:cNvSpPr>
              <a:spLocks noEditPoints="1"/>
            </p:cNvSpPr>
            <p:nvPr/>
          </p:nvSpPr>
          <p:spPr bwMode="auto">
            <a:xfrm>
              <a:off x="2833688" y="2257425"/>
              <a:ext cx="184150" cy="184150"/>
            </a:xfrm>
            <a:custGeom>
              <a:avLst/>
              <a:gdLst>
                <a:gd name="T0" fmla="*/ 43 w 49"/>
                <a:gd name="T1" fmla="*/ 29 h 49"/>
                <a:gd name="T2" fmla="*/ 49 w 49"/>
                <a:gd name="T3" fmla="*/ 27 h 49"/>
                <a:gd name="T4" fmla="*/ 49 w 49"/>
                <a:gd name="T5" fmla="*/ 24 h 49"/>
                <a:gd name="T6" fmla="*/ 48 w 49"/>
                <a:gd name="T7" fmla="*/ 21 h 49"/>
                <a:gd name="T8" fmla="*/ 42 w 49"/>
                <a:gd name="T9" fmla="*/ 19 h 49"/>
                <a:gd name="T10" fmla="*/ 41 w 49"/>
                <a:gd name="T11" fmla="*/ 15 h 49"/>
                <a:gd name="T12" fmla="*/ 43 w 49"/>
                <a:gd name="T13" fmla="*/ 9 h 49"/>
                <a:gd name="T14" fmla="*/ 39 w 49"/>
                <a:gd name="T15" fmla="*/ 5 h 49"/>
                <a:gd name="T16" fmla="*/ 33 w 49"/>
                <a:gd name="T17" fmla="*/ 8 h 49"/>
                <a:gd name="T18" fmla="*/ 29 w 49"/>
                <a:gd name="T19" fmla="*/ 6 h 49"/>
                <a:gd name="T20" fmla="*/ 27 w 49"/>
                <a:gd name="T21" fmla="*/ 1 h 49"/>
                <a:gd name="T22" fmla="*/ 24 w 49"/>
                <a:gd name="T23" fmla="*/ 0 h 49"/>
                <a:gd name="T24" fmla="*/ 21 w 49"/>
                <a:gd name="T25" fmla="*/ 1 h 49"/>
                <a:gd name="T26" fmla="*/ 19 w 49"/>
                <a:gd name="T27" fmla="*/ 7 h 49"/>
                <a:gd name="T28" fmla="*/ 15 w 49"/>
                <a:gd name="T29" fmla="*/ 8 h 49"/>
                <a:gd name="T30" fmla="*/ 9 w 49"/>
                <a:gd name="T31" fmla="*/ 6 h 49"/>
                <a:gd name="T32" fmla="*/ 5 w 49"/>
                <a:gd name="T33" fmla="*/ 10 h 49"/>
                <a:gd name="T34" fmla="*/ 8 w 49"/>
                <a:gd name="T35" fmla="*/ 16 h 49"/>
                <a:gd name="T36" fmla="*/ 6 w 49"/>
                <a:gd name="T37" fmla="*/ 20 h 49"/>
                <a:gd name="T38" fmla="*/ 0 w 49"/>
                <a:gd name="T39" fmla="*/ 22 h 49"/>
                <a:gd name="T40" fmla="*/ 0 w 49"/>
                <a:gd name="T41" fmla="*/ 25 h 49"/>
                <a:gd name="T42" fmla="*/ 1 w 49"/>
                <a:gd name="T43" fmla="*/ 28 h 49"/>
                <a:gd name="T44" fmla="*/ 7 w 49"/>
                <a:gd name="T45" fmla="*/ 30 h 49"/>
                <a:gd name="T46" fmla="*/ 8 w 49"/>
                <a:gd name="T47" fmla="*/ 34 h 49"/>
                <a:gd name="T48" fmla="*/ 6 w 49"/>
                <a:gd name="T49" fmla="*/ 40 h 49"/>
                <a:gd name="T50" fmla="*/ 10 w 49"/>
                <a:gd name="T51" fmla="*/ 44 h 49"/>
                <a:gd name="T52" fmla="*/ 16 w 49"/>
                <a:gd name="T53" fmla="*/ 41 h 49"/>
                <a:gd name="T54" fmla="*/ 20 w 49"/>
                <a:gd name="T55" fmla="*/ 43 h 49"/>
                <a:gd name="T56" fmla="*/ 22 w 49"/>
                <a:gd name="T57" fmla="*/ 49 h 49"/>
                <a:gd name="T58" fmla="*/ 25 w 49"/>
                <a:gd name="T59" fmla="*/ 49 h 49"/>
                <a:gd name="T60" fmla="*/ 28 w 49"/>
                <a:gd name="T61" fmla="*/ 48 h 49"/>
                <a:gd name="T62" fmla="*/ 30 w 49"/>
                <a:gd name="T63" fmla="*/ 42 h 49"/>
                <a:gd name="T64" fmla="*/ 34 w 49"/>
                <a:gd name="T65" fmla="*/ 41 h 49"/>
                <a:gd name="T66" fmla="*/ 40 w 49"/>
                <a:gd name="T67" fmla="*/ 43 h 49"/>
                <a:gd name="T68" fmla="*/ 44 w 49"/>
                <a:gd name="T69" fmla="*/ 39 h 49"/>
                <a:gd name="T70" fmla="*/ 41 w 49"/>
                <a:gd name="T71" fmla="*/ 33 h 49"/>
                <a:gd name="T72" fmla="*/ 43 w 49"/>
                <a:gd name="T73" fmla="*/ 29 h 49"/>
                <a:gd name="T74" fmla="*/ 25 w 49"/>
                <a:gd name="T75" fmla="*/ 33 h 49"/>
                <a:gd name="T76" fmla="*/ 16 w 49"/>
                <a:gd name="T77" fmla="*/ 25 h 49"/>
                <a:gd name="T78" fmla="*/ 24 w 49"/>
                <a:gd name="T79" fmla="*/ 16 h 49"/>
                <a:gd name="T80" fmla="*/ 33 w 49"/>
                <a:gd name="T81" fmla="*/ 24 h 49"/>
                <a:gd name="T82" fmla="*/ 25 w 49"/>
                <a:gd name="T83" fmla="*/ 3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49">
                  <a:moveTo>
                    <a:pt x="43" y="29"/>
                  </a:moveTo>
                  <a:cubicBezTo>
                    <a:pt x="49" y="27"/>
                    <a:pt x="49" y="27"/>
                    <a:pt x="49" y="27"/>
                  </a:cubicBezTo>
                  <a:cubicBezTo>
                    <a:pt x="49" y="26"/>
                    <a:pt x="49" y="25"/>
                    <a:pt x="49" y="24"/>
                  </a:cubicBezTo>
                  <a:cubicBezTo>
                    <a:pt x="49" y="23"/>
                    <a:pt x="49" y="22"/>
                    <a:pt x="48" y="21"/>
                  </a:cubicBezTo>
                  <a:cubicBezTo>
                    <a:pt x="42" y="19"/>
                    <a:pt x="42" y="19"/>
                    <a:pt x="42" y="19"/>
                  </a:cubicBezTo>
                  <a:cubicBezTo>
                    <a:pt x="42" y="18"/>
                    <a:pt x="41" y="16"/>
                    <a:pt x="41" y="15"/>
                  </a:cubicBezTo>
                  <a:cubicBezTo>
                    <a:pt x="43" y="9"/>
                    <a:pt x="43" y="9"/>
                    <a:pt x="43" y="9"/>
                  </a:cubicBezTo>
                  <a:cubicBezTo>
                    <a:pt x="42" y="8"/>
                    <a:pt x="40" y="6"/>
                    <a:pt x="39" y="5"/>
                  </a:cubicBezTo>
                  <a:cubicBezTo>
                    <a:pt x="33" y="8"/>
                    <a:pt x="33" y="8"/>
                    <a:pt x="33" y="8"/>
                  </a:cubicBezTo>
                  <a:cubicBezTo>
                    <a:pt x="32" y="7"/>
                    <a:pt x="31" y="7"/>
                    <a:pt x="29" y="6"/>
                  </a:cubicBezTo>
                  <a:cubicBezTo>
                    <a:pt x="27" y="1"/>
                    <a:pt x="27" y="1"/>
                    <a:pt x="27" y="1"/>
                  </a:cubicBezTo>
                  <a:cubicBezTo>
                    <a:pt x="26" y="0"/>
                    <a:pt x="25" y="0"/>
                    <a:pt x="24" y="0"/>
                  </a:cubicBezTo>
                  <a:cubicBezTo>
                    <a:pt x="23" y="0"/>
                    <a:pt x="22" y="1"/>
                    <a:pt x="21" y="1"/>
                  </a:cubicBezTo>
                  <a:cubicBezTo>
                    <a:pt x="19" y="7"/>
                    <a:pt x="19" y="7"/>
                    <a:pt x="19" y="7"/>
                  </a:cubicBezTo>
                  <a:cubicBezTo>
                    <a:pt x="18" y="7"/>
                    <a:pt x="16" y="8"/>
                    <a:pt x="15" y="8"/>
                  </a:cubicBezTo>
                  <a:cubicBezTo>
                    <a:pt x="9" y="6"/>
                    <a:pt x="9" y="6"/>
                    <a:pt x="9" y="6"/>
                  </a:cubicBezTo>
                  <a:cubicBezTo>
                    <a:pt x="8" y="7"/>
                    <a:pt x="6" y="9"/>
                    <a:pt x="5" y="10"/>
                  </a:cubicBezTo>
                  <a:cubicBezTo>
                    <a:pt x="8" y="16"/>
                    <a:pt x="8" y="16"/>
                    <a:pt x="8" y="16"/>
                  </a:cubicBezTo>
                  <a:cubicBezTo>
                    <a:pt x="7" y="17"/>
                    <a:pt x="7" y="18"/>
                    <a:pt x="6" y="20"/>
                  </a:cubicBezTo>
                  <a:cubicBezTo>
                    <a:pt x="0" y="22"/>
                    <a:pt x="0" y="22"/>
                    <a:pt x="0" y="22"/>
                  </a:cubicBezTo>
                  <a:cubicBezTo>
                    <a:pt x="0" y="23"/>
                    <a:pt x="0" y="24"/>
                    <a:pt x="0" y="25"/>
                  </a:cubicBezTo>
                  <a:cubicBezTo>
                    <a:pt x="0" y="26"/>
                    <a:pt x="0" y="27"/>
                    <a:pt x="1" y="28"/>
                  </a:cubicBezTo>
                  <a:cubicBezTo>
                    <a:pt x="7" y="30"/>
                    <a:pt x="7" y="30"/>
                    <a:pt x="7" y="30"/>
                  </a:cubicBezTo>
                  <a:cubicBezTo>
                    <a:pt x="7" y="31"/>
                    <a:pt x="8" y="33"/>
                    <a:pt x="8" y="34"/>
                  </a:cubicBezTo>
                  <a:cubicBezTo>
                    <a:pt x="6" y="40"/>
                    <a:pt x="6" y="40"/>
                    <a:pt x="6" y="40"/>
                  </a:cubicBezTo>
                  <a:cubicBezTo>
                    <a:pt x="7" y="41"/>
                    <a:pt x="8" y="43"/>
                    <a:pt x="10" y="44"/>
                  </a:cubicBezTo>
                  <a:cubicBezTo>
                    <a:pt x="16" y="41"/>
                    <a:pt x="16" y="41"/>
                    <a:pt x="16" y="41"/>
                  </a:cubicBezTo>
                  <a:cubicBezTo>
                    <a:pt x="17" y="42"/>
                    <a:pt x="18" y="42"/>
                    <a:pt x="20" y="43"/>
                  </a:cubicBezTo>
                  <a:cubicBezTo>
                    <a:pt x="22" y="49"/>
                    <a:pt x="22" y="49"/>
                    <a:pt x="22" y="49"/>
                  </a:cubicBezTo>
                  <a:cubicBezTo>
                    <a:pt x="23" y="49"/>
                    <a:pt x="24" y="49"/>
                    <a:pt x="25" y="49"/>
                  </a:cubicBezTo>
                  <a:cubicBezTo>
                    <a:pt x="26" y="49"/>
                    <a:pt x="27" y="49"/>
                    <a:pt x="28" y="48"/>
                  </a:cubicBezTo>
                  <a:cubicBezTo>
                    <a:pt x="30" y="42"/>
                    <a:pt x="30" y="42"/>
                    <a:pt x="30" y="42"/>
                  </a:cubicBezTo>
                  <a:cubicBezTo>
                    <a:pt x="31" y="42"/>
                    <a:pt x="33" y="41"/>
                    <a:pt x="34" y="41"/>
                  </a:cubicBezTo>
                  <a:cubicBezTo>
                    <a:pt x="40" y="43"/>
                    <a:pt x="40" y="43"/>
                    <a:pt x="40" y="43"/>
                  </a:cubicBezTo>
                  <a:cubicBezTo>
                    <a:pt x="41" y="42"/>
                    <a:pt x="43" y="41"/>
                    <a:pt x="44" y="39"/>
                  </a:cubicBezTo>
                  <a:cubicBezTo>
                    <a:pt x="41" y="33"/>
                    <a:pt x="41" y="33"/>
                    <a:pt x="41" y="33"/>
                  </a:cubicBezTo>
                  <a:cubicBezTo>
                    <a:pt x="42" y="32"/>
                    <a:pt x="42" y="31"/>
                    <a:pt x="43" y="29"/>
                  </a:cubicBezTo>
                  <a:close/>
                  <a:moveTo>
                    <a:pt x="25" y="33"/>
                  </a:moveTo>
                  <a:cubicBezTo>
                    <a:pt x="20" y="33"/>
                    <a:pt x="16" y="29"/>
                    <a:pt x="16" y="25"/>
                  </a:cubicBezTo>
                  <a:cubicBezTo>
                    <a:pt x="16" y="20"/>
                    <a:pt x="20" y="16"/>
                    <a:pt x="24" y="16"/>
                  </a:cubicBezTo>
                  <a:cubicBezTo>
                    <a:pt x="29" y="16"/>
                    <a:pt x="33" y="20"/>
                    <a:pt x="33" y="24"/>
                  </a:cubicBezTo>
                  <a:cubicBezTo>
                    <a:pt x="33" y="29"/>
                    <a:pt x="29" y="33"/>
                    <a:pt x="2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03" name="Group 24">
            <a:extLst>
              <a:ext uri="{FF2B5EF4-FFF2-40B4-BE49-F238E27FC236}">
                <a16:creationId xmlns:a16="http://schemas.microsoft.com/office/drawing/2014/main" xmlns="" id="{BC63E3A2-7644-4EC4-8851-14A0C7F060FD}"/>
              </a:ext>
            </a:extLst>
          </p:cNvPr>
          <p:cNvGrpSpPr/>
          <p:nvPr/>
        </p:nvGrpSpPr>
        <p:grpSpPr>
          <a:xfrm>
            <a:off x="6052077" y="4892674"/>
            <a:ext cx="619126" cy="482600"/>
            <a:chOff x="6094412" y="4918075"/>
            <a:chExt cx="619126" cy="482600"/>
          </a:xfrm>
          <a:solidFill>
            <a:srgbClr val="BF55DB"/>
          </a:solidFill>
        </p:grpSpPr>
        <p:sp>
          <p:nvSpPr>
            <p:cNvPr id="104" name="Freeform 15">
              <a:extLst>
                <a:ext uri="{FF2B5EF4-FFF2-40B4-BE49-F238E27FC236}">
                  <a16:creationId xmlns:a16="http://schemas.microsoft.com/office/drawing/2014/main" xmlns="" id="{0BF12B7F-9369-496B-AE4F-BFA21147AF59}"/>
                </a:ext>
              </a:extLst>
            </p:cNvPr>
            <p:cNvSpPr/>
            <p:nvPr/>
          </p:nvSpPr>
          <p:spPr bwMode="auto">
            <a:xfrm>
              <a:off x="6443663" y="4918075"/>
              <a:ext cx="269875" cy="285750"/>
            </a:xfrm>
            <a:custGeom>
              <a:avLst/>
              <a:gdLst>
                <a:gd name="T0" fmla="*/ 95 w 123"/>
                <a:gd name="T1" fmla="*/ 78 h 130"/>
                <a:gd name="T2" fmla="*/ 84 w 123"/>
                <a:gd name="T3" fmla="*/ 46 h 130"/>
                <a:gd name="T4" fmla="*/ 62 w 123"/>
                <a:gd name="T5" fmla="*/ 19 h 130"/>
                <a:gd name="T6" fmla="*/ 32 w 123"/>
                <a:gd name="T7" fmla="*/ 4 h 130"/>
                <a:gd name="T8" fmla="*/ 0 w 123"/>
                <a:gd name="T9" fmla="*/ 1 h 130"/>
                <a:gd name="T10" fmla="*/ 0 w 123"/>
                <a:gd name="T11" fmla="*/ 2 h 130"/>
                <a:gd name="T12" fmla="*/ 29 w 123"/>
                <a:gd name="T13" fmla="*/ 11 h 130"/>
                <a:gd name="T14" fmla="*/ 50 w 123"/>
                <a:gd name="T15" fmla="*/ 30 h 130"/>
                <a:gd name="T16" fmla="*/ 62 w 123"/>
                <a:gd name="T17" fmla="*/ 55 h 130"/>
                <a:gd name="T18" fmla="*/ 64 w 123"/>
                <a:gd name="T19" fmla="*/ 78 h 130"/>
                <a:gd name="T20" fmla="*/ 36 w 123"/>
                <a:gd name="T21" fmla="*/ 78 h 130"/>
                <a:gd name="T22" fmla="*/ 57 w 123"/>
                <a:gd name="T23" fmla="*/ 104 h 130"/>
                <a:gd name="T24" fmla="*/ 79 w 123"/>
                <a:gd name="T25" fmla="*/ 130 h 130"/>
                <a:gd name="T26" fmla="*/ 101 w 123"/>
                <a:gd name="T27" fmla="*/ 104 h 130"/>
                <a:gd name="T28" fmla="*/ 123 w 123"/>
                <a:gd name="T29" fmla="*/ 78 h 130"/>
                <a:gd name="T30" fmla="*/ 95 w 123"/>
                <a:gd name="T31" fmla="*/ 7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30">
                  <a:moveTo>
                    <a:pt x="95" y="78"/>
                  </a:moveTo>
                  <a:cubicBezTo>
                    <a:pt x="93" y="67"/>
                    <a:pt x="90" y="56"/>
                    <a:pt x="84" y="46"/>
                  </a:cubicBezTo>
                  <a:cubicBezTo>
                    <a:pt x="78" y="35"/>
                    <a:pt x="71" y="26"/>
                    <a:pt x="62" y="19"/>
                  </a:cubicBezTo>
                  <a:cubicBezTo>
                    <a:pt x="53" y="12"/>
                    <a:pt x="42" y="7"/>
                    <a:pt x="32" y="4"/>
                  </a:cubicBezTo>
                  <a:cubicBezTo>
                    <a:pt x="21" y="1"/>
                    <a:pt x="10" y="0"/>
                    <a:pt x="0" y="1"/>
                  </a:cubicBezTo>
                  <a:cubicBezTo>
                    <a:pt x="0" y="2"/>
                    <a:pt x="0" y="2"/>
                    <a:pt x="0" y="2"/>
                  </a:cubicBezTo>
                  <a:cubicBezTo>
                    <a:pt x="10" y="3"/>
                    <a:pt x="20" y="6"/>
                    <a:pt x="29" y="11"/>
                  </a:cubicBezTo>
                  <a:cubicBezTo>
                    <a:pt x="37" y="16"/>
                    <a:pt x="45" y="23"/>
                    <a:pt x="50" y="30"/>
                  </a:cubicBezTo>
                  <a:cubicBezTo>
                    <a:pt x="56" y="38"/>
                    <a:pt x="60" y="46"/>
                    <a:pt x="62" y="55"/>
                  </a:cubicBezTo>
                  <a:cubicBezTo>
                    <a:pt x="64" y="63"/>
                    <a:pt x="65" y="71"/>
                    <a:pt x="64" y="78"/>
                  </a:cubicBezTo>
                  <a:cubicBezTo>
                    <a:pt x="36" y="78"/>
                    <a:pt x="36" y="78"/>
                    <a:pt x="36" y="78"/>
                  </a:cubicBezTo>
                  <a:cubicBezTo>
                    <a:pt x="57" y="104"/>
                    <a:pt x="57" y="104"/>
                    <a:pt x="57" y="104"/>
                  </a:cubicBezTo>
                  <a:cubicBezTo>
                    <a:pt x="79" y="130"/>
                    <a:pt x="79" y="130"/>
                    <a:pt x="79" y="130"/>
                  </a:cubicBezTo>
                  <a:cubicBezTo>
                    <a:pt x="101" y="104"/>
                    <a:pt x="101" y="104"/>
                    <a:pt x="101" y="104"/>
                  </a:cubicBezTo>
                  <a:cubicBezTo>
                    <a:pt x="123" y="78"/>
                    <a:pt x="123" y="78"/>
                    <a:pt x="123" y="78"/>
                  </a:cubicBezTo>
                  <a:lnTo>
                    <a:pt x="95"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5" name="Freeform 16">
              <a:extLst>
                <a:ext uri="{FF2B5EF4-FFF2-40B4-BE49-F238E27FC236}">
                  <a16:creationId xmlns:a16="http://schemas.microsoft.com/office/drawing/2014/main" xmlns="" id="{544D6E30-469C-402E-9258-248584397A2C}"/>
                </a:ext>
              </a:extLst>
            </p:cNvPr>
            <p:cNvSpPr/>
            <p:nvPr/>
          </p:nvSpPr>
          <p:spPr bwMode="auto">
            <a:xfrm>
              <a:off x="6094412" y="5114925"/>
              <a:ext cx="268288" cy="285750"/>
            </a:xfrm>
            <a:custGeom>
              <a:avLst/>
              <a:gdLst>
                <a:gd name="T0" fmla="*/ 72 w 123"/>
                <a:gd name="T1" fmla="*/ 100 h 130"/>
                <a:gd name="T2" fmla="*/ 60 w 123"/>
                <a:gd name="T3" fmla="*/ 75 h 130"/>
                <a:gd name="T4" fmla="*/ 59 w 123"/>
                <a:gd name="T5" fmla="*/ 52 h 130"/>
                <a:gd name="T6" fmla="*/ 87 w 123"/>
                <a:gd name="T7" fmla="*/ 52 h 130"/>
                <a:gd name="T8" fmla="*/ 65 w 123"/>
                <a:gd name="T9" fmla="*/ 26 h 130"/>
                <a:gd name="T10" fmla="*/ 43 w 123"/>
                <a:gd name="T11" fmla="*/ 0 h 130"/>
                <a:gd name="T12" fmla="*/ 22 w 123"/>
                <a:gd name="T13" fmla="*/ 26 h 130"/>
                <a:gd name="T14" fmla="*/ 0 w 123"/>
                <a:gd name="T15" fmla="*/ 52 h 130"/>
                <a:gd name="T16" fmla="*/ 28 w 123"/>
                <a:gd name="T17" fmla="*/ 52 h 130"/>
                <a:gd name="T18" fmla="*/ 39 w 123"/>
                <a:gd name="T19" fmla="*/ 84 h 130"/>
                <a:gd name="T20" fmla="*/ 61 w 123"/>
                <a:gd name="T21" fmla="*/ 111 h 130"/>
                <a:gd name="T22" fmla="*/ 91 w 123"/>
                <a:gd name="T23" fmla="*/ 126 h 130"/>
                <a:gd name="T24" fmla="*/ 123 w 123"/>
                <a:gd name="T25" fmla="*/ 129 h 130"/>
                <a:gd name="T26" fmla="*/ 123 w 123"/>
                <a:gd name="T27" fmla="*/ 128 h 130"/>
                <a:gd name="T28" fmla="*/ 94 w 123"/>
                <a:gd name="T29" fmla="*/ 119 h 130"/>
                <a:gd name="T30" fmla="*/ 72 w 123"/>
                <a:gd name="T31" fmla="*/ 10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30">
                  <a:moveTo>
                    <a:pt x="72" y="100"/>
                  </a:moveTo>
                  <a:cubicBezTo>
                    <a:pt x="67" y="92"/>
                    <a:pt x="63" y="84"/>
                    <a:pt x="60" y="75"/>
                  </a:cubicBezTo>
                  <a:cubicBezTo>
                    <a:pt x="58" y="67"/>
                    <a:pt x="58" y="59"/>
                    <a:pt x="59" y="52"/>
                  </a:cubicBezTo>
                  <a:cubicBezTo>
                    <a:pt x="87" y="52"/>
                    <a:pt x="87" y="52"/>
                    <a:pt x="87" y="52"/>
                  </a:cubicBezTo>
                  <a:cubicBezTo>
                    <a:pt x="65" y="26"/>
                    <a:pt x="65" y="26"/>
                    <a:pt x="65" y="26"/>
                  </a:cubicBezTo>
                  <a:cubicBezTo>
                    <a:pt x="43" y="0"/>
                    <a:pt x="43" y="0"/>
                    <a:pt x="43" y="0"/>
                  </a:cubicBezTo>
                  <a:cubicBezTo>
                    <a:pt x="22" y="26"/>
                    <a:pt x="22" y="26"/>
                    <a:pt x="22" y="26"/>
                  </a:cubicBezTo>
                  <a:cubicBezTo>
                    <a:pt x="0" y="52"/>
                    <a:pt x="0" y="52"/>
                    <a:pt x="0" y="52"/>
                  </a:cubicBezTo>
                  <a:cubicBezTo>
                    <a:pt x="28" y="52"/>
                    <a:pt x="28" y="52"/>
                    <a:pt x="28" y="52"/>
                  </a:cubicBezTo>
                  <a:cubicBezTo>
                    <a:pt x="30" y="63"/>
                    <a:pt x="33" y="74"/>
                    <a:pt x="39" y="84"/>
                  </a:cubicBezTo>
                  <a:cubicBezTo>
                    <a:pt x="44" y="94"/>
                    <a:pt x="52" y="104"/>
                    <a:pt x="61" y="111"/>
                  </a:cubicBezTo>
                  <a:cubicBezTo>
                    <a:pt x="70" y="118"/>
                    <a:pt x="80" y="123"/>
                    <a:pt x="91" y="126"/>
                  </a:cubicBezTo>
                  <a:cubicBezTo>
                    <a:pt x="102" y="129"/>
                    <a:pt x="113" y="130"/>
                    <a:pt x="123" y="129"/>
                  </a:cubicBezTo>
                  <a:cubicBezTo>
                    <a:pt x="123" y="128"/>
                    <a:pt x="123" y="128"/>
                    <a:pt x="123" y="128"/>
                  </a:cubicBezTo>
                  <a:cubicBezTo>
                    <a:pt x="113" y="127"/>
                    <a:pt x="103" y="124"/>
                    <a:pt x="94" y="119"/>
                  </a:cubicBezTo>
                  <a:cubicBezTo>
                    <a:pt x="85" y="114"/>
                    <a:pt x="78" y="107"/>
                    <a:pt x="72"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6" name="Freeform 17">
              <a:extLst>
                <a:ext uri="{FF2B5EF4-FFF2-40B4-BE49-F238E27FC236}">
                  <a16:creationId xmlns:a16="http://schemas.microsoft.com/office/drawing/2014/main" xmlns="" id="{28FC155D-117F-4580-8AB8-86281F83CD82}"/>
                </a:ext>
              </a:extLst>
            </p:cNvPr>
            <p:cNvSpPr/>
            <p:nvPr/>
          </p:nvSpPr>
          <p:spPr bwMode="auto">
            <a:xfrm>
              <a:off x="6305550" y="4970463"/>
              <a:ext cx="204788" cy="377825"/>
            </a:xfrm>
            <a:custGeom>
              <a:avLst/>
              <a:gdLst>
                <a:gd name="T0" fmla="*/ 59 w 93"/>
                <a:gd name="T1" fmla="*/ 71 h 171"/>
                <a:gd name="T2" fmla="*/ 33 w 93"/>
                <a:gd name="T3" fmla="*/ 54 h 171"/>
                <a:gd name="T4" fmla="*/ 51 w 93"/>
                <a:gd name="T5" fmla="*/ 42 h 171"/>
                <a:gd name="T6" fmla="*/ 81 w 93"/>
                <a:gd name="T7" fmla="*/ 49 h 171"/>
                <a:gd name="T8" fmla="*/ 88 w 93"/>
                <a:gd name="T9" fmla="*/ 25 h 171"/>
                <a:gd name="T10" fmla="*/ 57 w 93"/>
                <a:gd name="T11" fmla="*/ 18 h 171"/>
                <a:gd name="T12" fmla="*/ 57 w 93"/>
                <a:gd name="T13" fmla="*/ 0 h 171"/>
                <a:gd name="T14" fmla="*/ 37 w 93"/>
                <a:gd name="T15" fmla="*/ 0 h 171"/>
                <a:gd name="T16" fmla="*/ 37 w 93"/>
                <a:gd name="T17" fmla="*/ 20 h 171"/>
                <a:gd name="T18" fmla="*/ 1 w 93"/>
                <a:gd name="T19" fmla="*/ 57 h 171"/>
                <a:gd name="T20" fmla="*/ 39 w 93"/>
                <a:gd name="T21" fmla="*/ 96 h 171"/>
                <a:gd name="T22" fmla="*/ 61 w 93"/>
                <a:gd name="T23" fmla="*/ 114 h 171"/>
                <a:gd name="T24" fmla="*/ 41 w 93"/>
                <a:gd name="T25" fmla="*/ 127 h 171"/>
                <a:gd name="T26" fmla="*/ 6 w 93"/>
                <a:gd name="T27" fmla="*/ 118 h 171"/>
                <a:gd name="T28" fmla="*/ 0 w 93"/>
                <a:gd name="T29" fmla="*/ 142 h 171"/>
                <a:gd name="T30" fmla="*/ 35 w 93"/>
                <a:gd name="T31" fmla="*/ 151 h 171"/>
                <a:gd name="T32" fmla="*/ 35 w 93"/>
                <a:gd name="T33" fmla="*/ 171 h 171"/>
                <a:gd name="T34" fmla="*/ 56 w 93"/>
                <a:gd name="T35" fmla="*/ 171 h 171"/>
                <a:gd name="T36" fmla="*/ 56 w 93"/>
                <a:gd name="T37" fmla="*/ 149 h 171"/>
                <a:gd name="T38" fmla="*/ 93 w 93"/>
                <a:gd name="T39" fmla="*/ 111 h 171"/>
                <a:gd name="T40" fmla="*/ 59 w 93"/>
                <a:gd name="T41" fmla="*/ 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171">
                  <a:moveTo>
                    <a:pt x="59" y="71"/>
                  </a:moveTo>
                  <a:cubicBezTo>
                    <a:pt x="41" y="65"/>
                    <a:pt x="33" y="60"/>
                    <a:pt x="33" y="54"/>
                  </a:cubicBezTo>
                  <a:cubicBezTo>
                    <a:pt x="33" y="48"/>
                    <a:pt x="38" y="42"/>
                    <a:pt x="51" y="42"/>
                  </a:cubicBezTo>
                  <a:cubicBezTo>
                    <a:pt x="66" y="42"/>
                    <a:pt x="76" y="47"/>
                    <a:pt x="81" y="49"/>
                  </a:cubicBezTo>
                  <a:cubicBezTo>
                    <a:pt x="88" y="25"/>
                    <a:pt x="88" y="25"/>
                    <a:pt x="88" y="25"/>
                  </a:cubicBezTo>
                  <a:cubicBezTo>
                    <a:pt x="80" y="22"/>
                    <a:pt x="71" y="19"/>
                    <a:pt x="57" y="18"/>
                  </a:cubicBezTo>
                  <a:cubicBezTo>
                    <a:pt x="57" y="0"/>
                    <a:pt x="57" y="0"/>
                    <a:pt x="57" y="0"/>
                  </a:cubicBezTo>
                  <a:cubicBezTo>
                    <a:pt x="37" y="0"/>
                    <a:pt x="37" y="0"/>
                    <a:pt x="37" y="0"/>
                  </a:cubicBezTo>
                  <a:cubicBezTo>
                    <a:pt x="37" y="20"/>
                    <a:pt x="37" y="20"/>
                    <a:pt x="37" y="20"/>
                  </a:cubicBezTo>
                  <a:cubicBezTo>
                    <a:pt x="14" y="24"/>
                    <a:pt x="1" y="39"/>
                    <a:pt x="1" y="57"/>
                  </a:cubicBezTo>
                  <a:cubicBezTo>
                    <a:pt x="1" y="78"/>
                    <a:pt x="16" y="88"/>
                    <a:pt x="39" y="96"/>
                  </a:cubicBezTo>
                  <a:cubicBezTo>
                    <a:pt x="55" y="101"/>
                    <a:pt x="61" y="106"/>
                    <a:pt x="61" y="114"/>
                  </a:cubicBezTo>
                  <a:cubicBezTo>
                    <a:pt x="61" y="122"/>
                    <a:pt x="53" y="127"/>
                    <a:pt x="41" y="127"/>
                  </a:cubicBezTo>
                  <a:cubicBezTo>
                    <a:pt x="27" y="127"/>
                    <a:pt x="15" y="122"/>
                    <a:pt x="6" y="118"/>
                  </a:cubicBezTo>
                  <a:cubicBezTo>
                    <a:pt x="0" y="142"/>
                    <a:pt x="0" y="142"/>
                    <a:pt x="0" y="142"/>
                  </a:cubicBezTo>
                  <a:cubicBezTo>
                    <a:pt x="8" y="146"/>
                    <a:pt x="21" y="150"/>
                    <a:pt x="35" y="151"/>
                  </a:cubicBezTo>
                  <a:cubicBezTo>
                    <a:pt x="35" y="171"/>
                    <a:pt x="35" y="171"/>
                    <a:pt x="35" y="171"/>
                  </a:cubicBezTo>
                  <a:cubicBezTo>
                    <a:pt x="56" y="171"/>
                    <a:pt x="56" y="171"/>
                    <a:pt x="56" y="171"/>
                  </a:cubicBezTo>
                  <a:cubicBezTo>
                    <a:pt x="56" y="149"/>
                    <a:pt x="56" y="149"/>
                    <a:pt x="56" y="149"/>
                  </a:cubicBezTo>
                  <a:cubicBezTo>
                    <a:pt x="80" y="145"/>
                    <a:pt x="93" y="129"/>
                    <a:pt x="93" y="111"/>
                  </a:cubicBezTo>
                  <a:cubicBezTo>
                    <a:pt x="93" y="92"/>
                    <a:pt x="83" y="80"/>
                    <a:pt x="5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07" name="Group 28">
            <a:extLst>
              <a:ext uri="{FF2B5EF4-FFF2-40B4-BE49-F238E27FC236}">
                <a16:creationId xmlns:a16="http://schemas.microsoft.com/office/drawing/2014/main" xmlns="" id="{8DC5D302-E7BF-410B-A84A-8174DB4337B2}"/>
              </a:ext>
            </a:extLst>
          </p:cNvPr>
          <p:cNvGrpSpPr/>
          <p:nvPr/>
        </p:nvGrpSpPr>
        <p:grpSpPr>
          <a:xfrm>
            <a:off x="5219700" y="3645959"/>
            <a:ext cx="368300" cy="366542"/>
            <a:chOff x="7886700" y="4848225"/>
            <a:chExt cx="665163" cy="661988"/>
          </a:xfrm>
          <a:solidFill>
            <a:srgbClr val="F04077"/>
          </a:solidFill>
        </p:grpSpPr>
        <p:sp>
          <p:nvSpPr>
            <p:cNvPr id="108" name="Freeform 21">
              <a:extLst>
                <a:ext uri="{FF2B5EF4-FFF2-40B4-BE49-F238E27FC236}">
                  <a16:creationId xmlns:a16="http://schemas.microsoft.com/office/drawing/2014/main" xmlns="" id="{A3BB4792-2A66-43EF-948E-273B827A5412}"/>
                </a:ext>
              </a:extLst>
            </p:cNvPr>
            <p:cNvSpPr/>
            <p:nvPr/>
          </p:nvSpPr>
          <p:spPr bwMode="auto">
            <a:xfrm>
              <a:off x="7886700" y="5243513"/>
              <a:ext cx="266700" cy="266700"/>
            </a:xfrm>
            <a:custGeom>
              <a:avLst/>
              <a:gdLst>
                <a:gd name="T0" fmla="*/ 168 w 168"/>
                <a:gd name="T1" fmla="*/ 86 h 168"/>
                <a:gd name="T2" fmla="*/ 0 w 168"/>
                <a:gd name="T3" fmla="*/ 168 h 168"/>
                <a:gd name="T4" fmla="*/ 82 w 168"/>
                <a:gd name="T5" fmla="*/ 0 h 168"/>
                <a:gd name="T6" fmla="*/ 168 w 168"/>
                <a:gd name="T7" fmla="*/ 86 h 168"/>
              </a:gdLst>
              <a:ahLst/>
              <a:cxnLst>
                <a:cxn ang="0">
                  <a:pos x="T0" y="T1"/>
                </a:cxn>
                <a:cxn ang="0">
                  <a:pos x="T2" y="T3"/>
                </a:cxn>
                <a:cxn ang="0">
                  <a:pos x="T4" y="T5"/>
                </a:cxn>
                <a:cxn ang="0">
                  <a:pos x="T6" y="T7"/>
                </a:cxn>
              </a:cxnLst>
              <a:rect l="0" t="0" r="r" b="b"/>
              <a:pathLst>
                <a:path w="168" h="168">
                  <a:moveTo>
                    <a:pt x="168" y="86"/>
                  </a:moveTo>
                  <a:lnTo>
                    <a:pt x="0" y="168"/>
                  </a:lnTo>
                  <a:lnTo>
                    <a:pt x="82" y="0"/>
                  </a:lnTo>
                  <a:lnTo>
                    <a:pt x="16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9" name="Freeform 22">
              <a:extLst>
                <a:ext uri="{FF2B5EF4-FFF2-40B4-BE49-F238E27FC236}">
                  <a16:creationId xmlns:a16="http://schemas.microsoft.com/office/drawing/2014/main" xmlns="" id="{5CAC5B3A-D985-4CF5-9B9C-8614AE9FDCCE}"/>
                </a:ext>
              </a:extLst>
            </p:cNvPr>
            <p:cNvSpPr/>
            <p:nvPr/>
          </p:nvSpPr>
          <p:spPr bwMode="auto">
            <a:xfrm>
              <a:off x="8355013" y="4848225"/>
              <a:ext cx="196850" cy="193675"/>
            </a:xfrm>
            <a:custGeom>
              <a:avLst/>
              <a:gdLst>
                <a:gd name="T0" fmla="*/ 43 w 62"/>
                <a:gd name="T1" fmla="*/ 61 h 61"/>
                <a:gd name="T2" fmla="*/ 0 w 62"/>
                <a:gd name="T3" fmla="*/ 18 h 61"/>
                <a:gd name="T4" fmla="*/ 14 w 62"/>
                <a:gd name="T5" fmla="*/ 5 h 61"/>
                <a:gd name="T6" fmla="*/ 33 w 62"/>
                <a:gd name="T7" fmla="*/ 5 h 61"/>
                <a:gd name="T8" fmla="*/ 56 w 62"/>
                <a:gd name="T9" fmla="*/ 28 h 61"/>
                <a:gd name="T10" fmla="*/ 56 w 62"/>
                <a:gd name="T11" fmla="*/ 48 h 61"/>
                <a:gd name="T12" fmla="*/ 43 w 62"/>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62" h="61">
                  <a:moveTo>
                    <a:pt x="43" y="61"/>
                  </a:moveTo>
                  <a:cubicBezTo>
                    <a:pt x="0" y="18"/>
                    <a:pt x="0" y="18"/>
                    <a:pt x="0" y="18"/>
                  </a:cubicBezTo>
                  <a:cubicBezTo>
                    <a:pt x="14" y="5"/>
                    <a:pt x="14" y="5"/>
                    <a:pt x="14" y="5"/>
                  </a:cubicBezTo>
                  <a:cubicBezTo>
                    <a:pt x="19" y="0"/>
                    <a:pt x="27" y="0"/>
                    <a:pt x="33" y="5"/>
                  </a:cubicBezTo>
                  <a:cubicBezTo>
                    <a:pt x="56" y="28"/>
                    <a:pt x="56" y="28"/>
                    <a:pt x="56" y="28"/>
                  </a:cubicBezTo>
                  <a:cubicBezTo>
                    <a:pt x="62" y="34"/>
                    <a:pt x="62" y="42"/>
                    <a:pt x="56" y="48"/>
                  </a:cubicBezTo>
                  <a:lnTo>
                    <a:pt x="43"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0" name="Freeform 23">
              <a:extLst>
                <a:ext uri="{FF2B5EF4-FFF2-40B4-BE49-F238E27FC236}">
                  <a16:creationId xmlns:a16="http://schemas.microsoft.com/office/drawing/2014/main" xmlns="" id="{9C0385F8-2F2B-4BBE-81E6-048A92333F46}"/>
                </a:ext>
              </a:extLst>
            </p:cNvPr>
            <p:cNvSpPr/>
            <p:nvPr/>
          </p:nvSpPr>
          <p:spPr bwMode="auto">
            <a:xfrm>
              <a:off x="8039100" y="4937125"/>
              <a:ext cx="420688" cy="423863"/>
            </a:xfrm>
            <a:custGeom>
              <a:avLst/>
              <a:gdLst>
                <a:gd name="T0" fmla="*/ 65 w 133"/>
                <a:gd name="T1" fmla="*/ 91 h 134"/>
                <a:gd name="T2" fmla="*/ 65 w 133"/>
                <a:gd name="T3" fmla="*/ 80 h 134"/>
                <a:gd name="T4" fmla="*/ 117 w 133"/>
                <a:gd name="T5" fmla="*/ 28 h 134"/>
                <a:gd name="T6" fmla="*/ 89 w 133"/>
                <a:gd name="T7" fmla="*/ 0 h 134"/>
                <a:gd name="T8" fmla="*/ 0 w 133"/>
                <a:gd name="T9" fmla="*/ 90 h 134"/>
                <a:gd name="T10" fmla="*/ 43 w 133"/>
                <a:gd name="T11" fmla="*/ 134 h 134"/>
                <a:gd name="T12" fmla="*/ 133 w 133"/>
                <a:gd name="T13" fmla="*/ 44 h 134"/>
                <a:gd name="T14" fmla="*/ 128 w 133"/>
                <a:gd name="T15" fmla="*/ 39 h 134"/>
                <a:gd name="T16" fmla="*/ 75 w 133"/>
                <a:gd name="T17" fmla="*/ 91 h 134"/>
                <a:gd name="T18" fmla="*/ 65 w 133"/>
                <a:gd name="T19" fmla="*/ 9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34">
                  <a:moveTo>
                    <a:pt x="65" y="91"/>
                  </a:moveTo>
                  <a:cubicBezTo>
                    <a:pt x="62" y="88"/>
                    <a:pt x="62" y="83"/>
                    <a:pt x="65" y="80"/>
                  </a:cubicBezTo>
                  <a:cubicBezTo>
                    <a:pt x="117" y="28"/>
                    <a:pt x="117" y="28"/>
                    <a:pt x="117" y="28"/>
                  </a:cubicBezTo>
                  <a:cubicBezTo>
                    <a:pt x="89" y="0"/>
                    <a:pt x="89" y="0"/>
                    <a:pt x="89" y="0"/>
                  </a:cubicBezTo>
                  <a:cubicBezTo>
                    <a:pt x="0" y="90"/>
                    <a:pt x="0" y="90"/>
                    <a:pt x="0" y="90"/>
                  </a:cubicBezTo>
                  <a:cubicBezTo>
                    <a:pt x="43" y="134"/>
                    <a:pt x="43" y="134"/>
                    <a:pt x="43" y="134"/>
                  </a:cubicBezTo>
                  <a:cubicBezTo>
                    <a:pt x="133" y="44"/>
                    <a:pt x="133" y="44"/>
                    <a:pt x="133" y="44"/>
                  </a:cubicBezTo>
                  <a:cubicBezTo>
                    <a:pt x="128" y="39"/>
                    <a:pt x="128" y="39"/>
                    <a:pt x="128" y="39"/>
                  </a:cubicBezTo>
                  <a:cubicBezTo>
                    <a:pt x="75" y="91"/>
                    <a:pt x="75" y="91"/>
                    <a:pt x="75" y="91"/>
                  </a:cubicBezTo>
                  <a:cubicBezTo>
                    <a:pt x="73" y="94"/>
                    <a:pt x="68" y="94"/>
                    <a:pt x="65"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2" name="矩形 1"/>
          <p:cNvSpPr/>
          <p:nvPr/>
        </p:nvSpPr>
        <p:spPr>
          <a:xfrm>
            <a:off x="3081750" y="498505"/>
            <a:ext cx="5955476" cy="369332"/>
          </a:xfrm>
          <a:prstGeom prst="rect">
            <a:avLst/>
          </a:prstGeom>
        </p:spPr>
        <p:txBody>
          <a:bodyPr wrap="none">
            <a:spAutoFit/>
          </a:bodyPr>
          <a:lstStyle/>
          <a:p>
            <a:pPr>
              <a:spcAft>
                <a:spcPts val="0"/>
              </a:spcAft>
            </a:pPr>
            <a:r>
              <a:rPr lang="zh-CN" altLang="zh-CN">
                <a:latin typeface="Microsoft YaHei" charset="-122"/>
                <a:ea typeface="Microsoft YaHei" charset="-122"/>
                <a:cs typeface="Microsoft YaHei" charset="-122"/>
              </a:rPr>
              <a:t>另外，对需求部分进行更加详细的范围定义，具体如下：</a:t>
            </a:r>
          </a:p>
        </p:txBody>
      </p:sp>
      <p:grpSp>
        <p:nvGrpSpPr>
          <p:cNvPr id="35" name="组合 8">
            <a:extLst>
              <a:ext uri="{FF2B5EF4-FFF2-40B4-BE49-F238E27FC236}">
                <a16:creationId xmlns:a16="http://schemas.microsoft.com/office/drawing/2014/main" xmlns="" id="{6B5A4991-7FBC-4D78-BA47-7AF00AFB6981}"/>
              </a:ext>
            </a:extLst>
          </p:cNvPr>
          <p:cNvGrpSpPr/>
          <p:nvPr/>
        </p:nvGrpSpPr>
        <p:grpSpPr bwMode="auto">
          <a:xfrm>
            <a:off x="7967815" y="1435423"/>
            <a:ext cx="3129597" cy="2399075"/>
            <a:chOff x="1995144" y="2486166"/>
            <a:chExt cx="3129711" cy="2398953"/>
          </a:xfrm>
        </p:grpSpPr>
        <p:sp>
          <p:nvSpPr>
            <p:cNvPr id="36" name="TextBox 9">
              <a:extLst>
                <a:ext uri="{FF2B5EF4-FFF2-40B4-BE49-F238E27FC236}">
                  <a16:creationId xmlns:a16="http://schemas.microsoft.com/office/drawing/2014/main" xmlns="" id="{4E3BB102-ECA9-43E0-8D3B-3355F0BAF39D}"/>
                </a:ext>
              </a:extLst>
            </p:cNvPr>
            <p:cNvSpPr txBox="1">
              <a:spLocks noChangeArrowheads="1"/>
            </p:cNvSpPr>
            <p:nvPr/>
          </p:nvSpPr>
          <p:spPr bwMode="auto">
            <a:xfrm>
              <a:off x="3838880" y="2486166"/>
              <a:ext cx="1285975" cy="400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r" fontAlgn="base">
                <a:spcBef>
                  <a:spcPct val="0"/>
                </a:spcBef>
                <a:spcAft>
                  <a:spcPct val="0"/>
                </a:spcAft>
                <a:defRPr/>
              </a:pPr>
              <a:r>
                <a:rPr lang="zh-CN" altLang="en-US" sz="2000" dirty="0">
                  <a:solidFill>
                    <a:srgbClr val="FF0000"/>
                  </a:solidFill>
                  <a:latin typeface="Microsoft YaHei" charset="-122"/>
                  <a:ea typeface="Microsoft YaHei" charset="-122"/>
                  <a:cs typeface="Microsoft YaHei" charset="-122"/>
                </a:rPr>
                <a:t>需求分析 </a:t>
              </a:r>
              <a:endParaRPr kumimoji="0" lang="id-ID" altLang="zh-CN" sz="2000" u="none" strike="noStrike" kern="1200" cap="none" spc="0" normalizeH="0" baseline="0" noProof="0" dirty="0">
                <a:ln>
                  <a:noFill/>
                </a:ln>
                <a:solidFill>
                  <a:srgbClr val="FF0000"/>
                </a:solidFill>
                <a:effectLst/>
                <a:uLnTx/>
                <a:uFillTx/>
                <a:latin typeface="Microsoft YaHei" charset="-122"/>
                <a:ea typeface="Microsoft YaHei" charset="-122"/>
                <a:cs typeface="Microsoft YaHei" charset="-122"/>
              </a:endParaRPr>
            </a:p>
          </p:txBody>
        </p:sp>
        <p:sp>
          <p:nvSpPr>
            <p:cNvPr id="37" name="Rectangle 10">
              <a:extLst>
                <a:ext uri="{FF2B5EF4-FFF2-40B4-BE49-F238E27FC236}">
                  <a16:creationId xmlns:a16="http://schemas.microsoft.com/office/drawing/2014/main" xmlns="" id="{C16B7589-0293-4A04-BB6B-E59740C38B56}"/>
                </a:ext>
              </a:extLst>
            </p:cNvPr>
            <p:cNvSpPr>
              <a:spLocks noChangeArrowheads="1"/>
            </p:cNvSpPr>
            <p:nvPr/>
          </p:nvSpPr>
          <p:spPr bwMode="auto">
            <a:xfrm>
              <a:off x="1995144" y="2576912"/>
              <a:ext cx="2756000" cy="23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latin typeface="Microsoft YaHei" charset="-122"/>
                  <a:ea typeface="Microsoft YaHei" charset="-122"/>
                  <a:cs typeface="Microsoft YaHei" charset="-122"/>
                </a:rPr>
                <a:t>应用环境创建</a:t>
              </a:r>
            </a:p>
            <a:p>
              <a:r>
                <a:rPr lang="zh-CN" altLang="en-US" dirty="0">
                  <a:latin typeface="Microsoft YaHei" charset="-122"/>
                  <a:ea typeface="Microsoft YaHei" charset="-122"/>
                  <a:cs typeface="Microsoft YaHei" charset="-122"/>
                </a:rPr>
                <a:t>创建原型</a:t>
              </a:r>
            </a:p>
            <a:p>
              <a:r>
                <a:rPr lang="zh-CN" altLang="en-US" dirty="0">
                  <a:latin typeface="Microsoft YaHei" charset="-122"/>
                  <a:ea typeface="Microsoft YaHei" charset="-122"/>
                  <a:cs typeface="Microsoft YaHei" charset="-122"/>
                </a:rPr>
                <a:t>分析可实现性</a:t>
              </a:r>
            </a:p>
            <a:p>
              <a:r>
                <a:rPr lang="zh-CN" altLang="en-US" dirty="0">
                  <a:latin typeface="Microsoft YaHei" charset="-122"/>
                  <a:ea typeface="Microsoft YaHei" charset="-122"/>
                  <a:cs typeface="Microsoft YaHei" charset="-122"/>
                </a:rPr>
                <a:t>排列需求优先级</a:t>
              </a:r>
            </a:p>
            <a:p>
              <a:r>
                <a:rPr lang="zh-CN" altLang="en-US" dirty="0">
                  <a:latin typeface="Microsoft YaHei" charset="-122"/>
                  <a:ea typeface="Microsoft YaHei" charset="-122"/>
                  <a:cs typeface="Microsoft YaHei" charset="-122"/>
                </a:rPr>
                <a:t>创建数据字典</a:t>
              </a:r>
            </a:p>
            <a:p>
              <a:r>
                <a:rPr lang="zh-CN" altLang="en-US" dirty="0">
                  <a:latin typeface="Microsoft YaHei" charset="-122"/>
                  <a:ea typeface="Microsoft YaHei" charset="-122"/>
                  <a:cs typeface="Microsoft YaHei" charset="-122"/>
                </a:rPr>
                <a:t>需求建模</a:t>
              </a:r>
            </a:p>
            <a:p>
              <a:r>
                <a:rPr lang="zh-CN" altLang="en-US" dirty="0">
                  <a:latin typeface="Microsoft YaHei" charset="-122"/>
                  <a:ea typeface="Microsoft YaHei" charset="-122"/>
                  <a:cs typeface="Microsoft YaHei" charset="-122"/>
                </a:rPr>
                <a:t>分析接口</a:t>
              </a:r>
            </a:p>
            <a:p>
              <a:r>
                <a:rPr lang="zh-CN" altLang="en-US" dirty="0">
                  <a:latin typeface="Microsoft YaHei" charset="-122"/>
                  <a:ea typeface="Microsoft YaHei" charset="-122"/>
                  <a:cs typeface="Microsoft YaHei" charset="-122"/>
                </a:rPr>
                <a:t>将需求分配到子系统 </a:t>
              </a:r>
              <a:endParaRPr kumimoji="0" lang="en-US" altLang="zh-CN" sz="1400" u="none" strike="noStrike" kern="1200" cap="none" spc="0" normalizeH="0" baseline="0" noProof="0" dirty="0">
                <a:ln>
                  <a:noFill/>
                </a:ln>
                <a:solidFill>
                  <a:srgbClr val="262626"/>
                </a:solidFill>
                <a:effectLst/>
                <a:uLnTx/>
                <a:uFillTx/>
                <a:latin typeface="Microsoft YaHei" charset="-122"/>
                <a:ea typeface="Microsoft YaHei" charset="-122"/>
                <a:cs typeface="Microsoft YaHei" charset="-122"/>
              </a:endParaRPr>
            </a:p>
          </p:txBody>
        </p:sp>
      </p:grpSp>
      <p:grpSp>
        <p:nvGrpSpPr>
          <p:cNvPr id="38" name="组合 8">
            <a:extLst>
              <a:ext uri="{FF2B5EF4-FFF2-40B4-BE49-F238E27FC236}">
                <a16:creationId xmlns:a16="http://schemas.microsoft.com/office/drawing/2014/main" xmlns="" id="{6B5A4991-7FBC-4D78-BA47-7AF00AFB6981}"/>
              </a:ext>
            </a:extLst>
          </p:cNvPr>
          <p:cNvGrpSpPr/>
          <p:nvPr/>
        </p:nvGrpSpPr>
        <p:grpSpPr bwMode="auto">
          <a:xfrm>
            <a:off x="8029689" y="3812528"/>
            <a:ext cx="3200920" cy="1871197"/>
            <a:chOff x="1923818" y="2486166"/>
            <a:chExt cx="3201037" cy="1871102"/>
          </a:xfrm>
        </p:grpSpPr>
        <p:sp>
          <p:nvSpPr>
            <p:cNvPr id="39" name="TextBox 9">
              <a:extLst>
                <a:ext uri="{FF2B5EF4-FFF2-40B4-BE49-F238E27FC236}">
                  <a16:creationId xmlns:a16="http://schemas.microsoft.com/office/drawing/2014/main" xmlns="" id="{4E3BB102-ECA9-43E0-8D3B-3355F0BAF39D}"/>
                </a:ext>
              </a:extLst>
            </p:cNvPr>
            <p:cNvSpPr txBox="1">
              <a:spLocks noChangeArrowheads="1"/>
            </p:cNvSpPr>
            <p:nvPr/>
          </p:nvSpPr>
          <p:spPr bwMode="auto">
            <a:xfrm>
              <a:off x="3325899" y="2486166"/>
              <a:ext cx="1798956" cy="400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r" fontAlgn="base">
                <a:spcBef>
                  <a:spcPct val="0"/>
                </a:spcBef>
                <a:spcAft>
                  <a:spcPct val="0"/>
                </a:spcAft>
                <a:defRPr/>
              </a:pPr>
              <a:r>
                <a:rPr lang="zh-CN" altLang="en-US" sz="2000" dirty="0">
                  <a:solidFill>
                    <a:srgbClr val="FF0000"/>
                  </a:solidFill>
                  <a:latin typeface="Microsoft YaHei" charset="-122"/>
                  <a:ea typeface="Microsoft YaHei" charset="-122"/>
                  <a:cs typeface="Microsoft YaHei" charset="-122"/>
                </a:rPr>
                <a:t>需求规范说明 </a:t>
              </a:r>
              <a:endParaRPr kumimoji="0" lang="id-ID" altLang="zh-CN" sz="2000" u="none" strike="noStrike" kern="1200" cap="none" spc="0" normalizeH="0" baseline="0" noProof="0" dirty="0">
                <a:ln>
                  <a:noFill/>
                </a:ln>
                <a:solidFill>
                  <a:srgbClr val="FF0000"/>
                </a:solidFill>
                <a:effectLst/>
                <a:uLnTx/>
                <a:uFillTx/>
                <a:latin typeface="Microsoft YaHei" charset="-122"/>
                <a:ea typeface="Microsoft YaHei" charset="-122"/>
                <a:cs typeface="Microsoft YaHei" charset="-122"/>
              </a:endParaRPr>
            </a:p>
          </p:txBody>
        </p:sp>
        <p:sp>
          <p:nvSpPr>
            <p:cNvPr id="40" name="Rectangle 10">
              <a:extLst>
                <a:ext uri="{FF2B5EF4-FFF2-40B4-BE49-F238E27FC236}">
                  <a16:creationId xmlns:a16="http://schemas.microsoft.com/office/drawing/2014/main" xmlns="" id="{C16B7589-0293-4A04-BB6B-E59740C38B56}"/>
                </a:ext>
              </a:extLst>
            </p:cNvPr>
            <p:cNvSpPr>
              <a:spLocks noChangeArrowheads="1"/>
            </p:cNvSpPr>
            <p:nvPr/>
          </p:nvSpPr>
          <p:spPr bwMode="auto">
            <a:xfrm>
              <a:off x="1923818" y="2880015"/>
              <a:ext cx="2756000" cy="1477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latin typeface="Microsoft YaHei" charset="-122"/>
                  <a:ea typeface="Microsoft YaHei" charset="-122"/>
                  <a:cs typeface="Microsoft YaHei" charset="-122"/>
                </a:rPr>
                <a:t>采用需求文档模板</a:t>
              </a:r>
            </a:p>
            <a:p>
              <a:r>
                <a:rPr lang="zh-CN" altLang="en-US" dirty="0">
                  <a:latin typeface="Microsoft YaHei" charset="-122"/>
                  <a:ea typeface="Microsoft YaHei" charset="-122"/>
                  <a:cs typeface="Microsoft YaHei" charset="-122"/>
                </a:rPr>
                <a:t>识别需求源头</a:t>
              </a:r>
            </a:p>
            <a:p>
              <a:r>
                <a:rPr lang="zh-CN" altLang="en-US" dirty="0">
                  <a:latin typeface="Microsoft YaHei" charset="-122"/>
                  <a:ea typeface="Microsoft YaHei" charset="-122"/>
                  <a:cs typeface="Microsoft YaHei" charset="-122"/>
                </a:rPr>
                <a:t>为每个需求分配唯一标识</a:t>
              </a:r>
            </a:p>
            <a:p>
              <a:r>
                <a:rPr lang="zh-CN" altLang="en-US" dirty="0">
                  <a:latin typeface="Microsoft YaHei" charset="-122"/>
                  <a:ea typeface="Microsoft YaHei" charset="-122"/>
                  <a:cs typeface="Microsoft YaHei" charset="-122"/>
                </a:rPr>
                <a:t>记录业务规则</a:t>
              </a:r>
            </a:p>
            <a:p>
              <a:r>
                <a:rPr lang="zh-CN" altLang="en-US" dirty="0">
                  <a:latin typeface="Microsoft YaHei" charset="-122"/>
                  <a:ea typeface="Microsoft YaHei" charset="-122"/>
                  <a:cs typeface="Microsoft YaHei" charset="-122"/>
                </a:rPr>
                <a:t>描述非功能性需求 </a:t>
              </a:r>
              <a:endParaRPr kumimoji="0" lang="en-US" altLang="zh-CN" sz="1400" u="none" strike="noStrike" kern="1200" cap="none" spc="0" normalizeH="0" baseline="0" noProof="0" dirty="0">
                <a:ln>
                  <a:noFill/>
                </a:ln>
                <a:solidFill>
                  <a:srgbClr val="262626"/>
                </a:solidFill>
                <a:effectLst/>
                <a:uLnTx/>
                <a:uFillTx/>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942461231"/>
      </p:ext>
    </p:extLst>
  </p:cSld>
  <p:clrMapOvr>
    <a:masterClrMapping/>
  </p:clrMapOvr>
  <p:transition spd="med">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范围管理计划</a:t>
            </a:r>
          </a:p>
        </p:txBody>
      </p:sp>
      <p:grpSp>
        <p:nvGrpSpPr>
          <p:cNvPr id="18435"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81" name="组合 8">
            <a:extLst>
              <a:ext uri="{FF2B5EF4-FFF2-40B4-BE49-F238E27FC236}">
                <a16:creationId xmlns:a16="http://schemas.microsoft.com/office/drawing/2014/main" xmlns="" id="{6B5A4991-7FBC-4D78-BA47-7AF00AFB6981}"/>
              </a:ext>
            </a:extLst>
          </p:cNvPr>
          <p:cNvGrpSpPr/>
          <p:nvPr/>
        </p:nvGrpSpPr>
        <p:grpSpPr bwMode="auto">
          <a:xfrm>
            <a:off x="1195169" y="1435423"/>
            <a:ext cx="3008591" cy="1241508"/>
            <a:chOff x="1742444" y="2535735"/>
            <a:chExt cx="3008700" cy="1241445"/>
          </a:xfrm>
        </p:grpSpPr>
        <p:sp>
          <p:nvSpPr>
            <p:cNvPr id="82" name="TextBox 9">
              <a:extLst>
                <a:ext uri="{FF2B5EF4-FFF2-40B4-BE49-F238E27FC236}">
                  <a16:creationId xmlns:a16="http://schemas.microsoft.com/office/drawing/2014/main" xmlns="" id="{4E3BB102-ECA9-43E0-8D3B-3355F0BAF39D}"/>
                </a:ext>
              </a:extLst>
            </p:cNvPr>
            <p:cNvSpPr txBox="1">
              <a:spLocks noChangeArrowheads="1"/>
            </p:cNvSpPr>
            <p:nvPr/>
          </p:nvSpPr>
          <p:spPr bwMode="auto">
            <a:xfrm>
              <a:off x="1742444" y="2535735"/>
              <a:ext cx="1210632" cy="400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r" fontAlgn="base">
                <a:spcBef>
                  <a:spcPct val="0"/>
                </a:spcBef>
                <a:spcAft>
                  <a:spcPct val="0"/>
                </a:spcAft>
                <a:defRPr/>
              </a:pPr>
              <a:r>
                <a:rPr lang="zh-CN" altLang="en-US" sz="2000" dirty="0">
                  <a:solidFill>
                    <a:srgbClr val="FF0000"/>
                  </a:solidFill>
                  <a:latin typeface="Microsoft YaHei" charset="-122"/>
                  <a:ea typeface="Microsoft YaHei" charset="-122"/>
                  <a:cs typeface="Microsoft YaHei" charset="-122"/>
                </a:rPr>
                <a:t>需求验证</a:t>
              </a:r>
              <a:endParaRPr kumimoji="0" lang="id-ID" altLang="zh-CN" sz="2000" u="none" strike="noStrike" kern="1200" cap="none" spc="0" normalizeH="0" baseline="0" noProof="0" dirty="0">
                <a:ln>
                  <a:noFill/>
                </a:ln>
                <a:solidFill>
                  <a:srgbClr val="FF0000"/>
                </a:solidFill>
                <a:effectLst/>
                <a:uLnTx/>
                <a:uFillTx/>
                <a:latin typeface="Microsoft YaHei" charset="-122"/>
                <a:ea typeface="Microsoft YaHei" charset="-122"/>
                <a:cs typeface="Microsoft YaHei" charset="-122"/>
              </a:endParaRPr>
            </a:p>
          </p:txBody>
        </p:sp>
        <p:sp>
          <p:nvSpPr>
            <p:cNvPr id="83" name="Rectangle 10">
              <a:extLst>
                <a:ext uri="{FF2B5EF4-FFF2-40B4-BE49-F238E27FC236}">
                  <a16:creationId xmlns:a16="http://schemas.microsoft.com/office/drawing/2014/main" xmlns="" id="{C16B7589-0293-4A04-BB6B-E59740C38B56}"/>
                </a:ext>
              </a:extLst>
            </p:cNvPr>
            <p:cNvSpPr>
              <a:spLocks noChangeArrowheads="1"/>
            </p:cNvSpPr>
            <p:nvPr/>
          </p:nvSpPr>
          <p:spPr bwMode="auto">
            <a:xfrm>
              <a:off x="1995144" y="2576912"/>
              <a:ext cx="2756000" cy="1200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en-US" dirty="0">
                  <a:latin typeface="Microsoft YaHei" charset="-122"/>
                  <a:ea typeface="Microsoft YaHei" charset="-122"/>
                  <a:cs typeface="Microsoft YaHei" charset="-122"/>
                </a:rPr>
                <a:t>评审需求</a:t>
              </a:r>
            </a:p>
            <a:p>
              <a:pPr algn="r"/>
              <a:r>
                <a:rPr lang="zh-CN" altLang="en-US" dirty="0">
                  <a:latin typeface="Microsoft YaHei" charset="-122"/>
                  <a:ea typeface="Microsoft YaHei" charset="-122"/>
                  <a:cs typeface="Microsoft YaHei" charset="-122"/>
                </a:rPr>
                <a:t>测试需求</a:t>
              </a:r>
            </a:p>
            <a:p>
              <a:pPr algn="r"/>
              <a:r>
                <a:rPr lang="zh-CN" altLang="en-US" dirty="0">
                  <a:latin typeface="Microsoft YaHei" charset="-122"/>
                  <a:ea typeface="Microsoft YaHei" charset="-122"/>
                  <a:cs typeface="Microsoft YaHei" charset="-122"/>
                </a:rPr>
                <a:t>定义验收条件</a:t>
              </a:r>
            </a:p>
            <a:p>
              <a:pPr algn="r"/>
              <a:r>
                <a:rPr lang="zh-CN" altLang="en-US" dirty="0">
                  <a:latin typeface="Microsoft YaHei" charset="-122"/>
                  <a:ea typeface="Microsoft YaHei" charset="-122"/>
                  <a:cs typeface="Microsoft YaHei" charset="-122"/>
                </a:rPr>
                <a:t>模拟需求</a:t>
              </a:r>
              <a:endParaRPr kumimoji="0" lang="en-US" altLang="zh-CN" sz="1400" u="none" strike="noStrike" kern="1200" cap="none" spc="0" normalizeH="0" baseline="0" noProof="0" dirty="0">
                <a:ln>
                  <a:noFill/>
                </a:ln>
                <a:solidFill>
                  <a:srgbClr val="262626"/>
                </a:solidFill>
                <a:effectLst/>
                <a:uLnTx/>
                <a:uFillTx/>
                <a:latin typeface="Microsoft YaHei" charset="-122"/>
                <a:ea typeface="Microsoft YaHei" charset="-122"/>
                <a:cs typeface="Microsoft YaHei" charset="-122"/>
              </a:endParaRPr>
            </a:p>
          </p:txBody>
        </p:sp>
      </p:grpSp>
      <p:sp>
        <p:nvSpPr>
          <p:cNvPr id="90" name="Freeform 3">
            <a:extLst>
              <a:ext uri="{FF2B5EF4-FFF2-40B4-BE49-F238E27FC236}">
                <a16:creationId xmlns:a16="http://schemas.microsoft.com/office/drawing/2014/main" xmlns="" id="{97148BAA-1DDE-44E2-8795-1D451DE3C530}"/>
              </a:ext>
            </a:extLst>
          </p:cNvPr>
          <p:cNvSpPr>
            <a:spLocks noEditPoints="1"/>
          </p:cNvSpPr>
          <p:nvPr/>
        </p:nvSpPr>
        <p:spPr bwMode="auto">
          <a:xfrm>
            <a:off x="6059488" y="2497138"/>
            <a:ext cx="1771650" cy="1768475"/>
          </a:xfrm>
          <a:custGeom>
            <a:avLst/>
            <a:gdLst>
              <a:gd name="T0" fmla="*/ 2147483647 w 360"/>
              <a:gd name="T1" fmla="*/ 2147483647 h 360"/>
              <a:gd name="T2" fmla="*/ 2147483647 w 360"/>
              <a:gd name="T3" fmla="*/ 2147483647 h 360"/>
              <a:gd name="T4" fmla="*/ 2147483647 w 360"/>
              <a:gd name="T5" fmla="*/ 2147483647 h 360"/>
              <a:gd name="T6" fmla="*/ 2147483647 w 360"/>
              <a:gd name="T7" fmla="*/ 2147483647 h 360"/>
              <a:gd name="T8" fmla="*/ 2147483647 w 360"/>
              <a:gd name="T9" fmla="*/ 2147483647 h 360"/>
              <a:gd name="T10" fmla="*/ 2147483647 w 360"/>
              <a:gd name="T11" fmla="*/ 2147483647 h 360"/>
              <a:gd name="T12" fmla="*/ 2147483647 w 360"/>
              <a:gd name="T13" fmla="*/ 2147483647 h 360"/>
              <a:gd name="T14" fmla="*/ 2147483647 w 360"/>
              <a:gd name="T15" fmla="*/ 2147483647 h 360"/>
              <a:gd name="T16" fmla="*/ 2147483647 w 360"/>
              <a:gd name="T17" fmla="*/ 2147483647 h 360"/>
              <a:gd name="T18" fmla="*/ 2147483647 w 360"/>
              <a:gd name="T19" fmla="*/ 2147483647 h 360"/>
              <a:gd name="T20" fmla="*/ 2147483647 w 360"/>
              <a:gd name="T21" fmla="*/ 2147483647 h 360"/>
              <a:gd name="T22" fmla="*/ 2147483647 w 360"/>
              <a:gd name="T23" fmla="*/ 2147483647 h 360"/>
              <a:gd name="T24" fmla="*/ 2147483647 w 360"/>
              <a:gd name="T25" fmla="*/ 2147483647 h 360"/>
              <a:gd name="T26" fmla="*/ 2147483647 w 360"/>
              <a:gd name="T27" fmla="*/ 2147483647 h 360"/>
              <a:gd name="T28" fmla="*/ 2147483647 w 360"/>
              <a:gd name="T29" fmla="*/ 2147483647 h 360"/>
              <a:gd name="T30" fmla="*/ 2147483647 w 360"/>
              <a:gd name="T31" fmla="*/ 2147483647 h 360"/>
              <a:gd name="T32" fmla="*/ 2147483647 w 360"/>
              <a:gd name="T33" fmla="*/ 2147483647 h 360"/>
              <a:gd name="T34" fmla="*/ 2147483647 w 360"/>
              <a:gd name="T35" fmla="*/ 2147483647 h 360"/>
              <a:gd name="T36" fmla="*/ 2147483647 w 360"/>
              <a:gd name="T37" fmla="*/ 2147483647 h 360"/>
              <a:gd name="T38" fmla="*/ 2147483647 w 360"/>
              <a:gd name="T39" fmla="*/ 2147483647 h 360"/>
              <a:gd name="T40" fmla="*/ 2147483647 w 360"/>
              <a:gd name="T41" fmla="*/ 2147483647 h 360"/>
              <a:gd name="T42" fmla="*/ 2147483647 w 360"/>
              <a:gd name="T43" fmla="*/ 2147483647 h 360"/>
              <a:gd name="T44" fmla="*/ 2147483647 w 360"/>
              <a:gd name="T45" fmla="*/ 2147483647 h 360"/>
              <a:gd name="T46" fmla="*/ 2147483647 w 360"/>
              <a:gd name="T47" fmla="*/ 2147483647 h 360"/>
              <a:gd name="T48" fmla="*/ 2147483647 w 360"/>
              <a:gd name="T49" fmla="*/ 2147483647 h 360"/>
              <a:gd name="T50" fmla="*/ 2147483647 w 360"/>
              <a:gd name="T51" fmla="*/ 2147483647 h 360"/>
              <a:gd name="T52" fmla="*/ 2147483647 w 360"/>
              <a:gd name="T53" fmla="*/ 2147483647 h 360"/>
              <a:gd name="T54" fmla="*/ 2147483647 w 360"/>
              <a:gd name="T55" fmla="*/ 2147483647 h 360"/>
              <a:gd name="T56" fmla="*/ 2147483647 w 360"/>
              <a:gd name="T57" fmla="*/ 2147483647 h 360"/>
              <a:gd name="T58" fmla="*/ 2147483647 w 360"/>
              <a:gd name="T59" fmla="*/ 2147483647 h 360"/>
              <a:gd name="T60" fmla="*/ 2147483647 w 360"/>
              <a:gd name="T61" fmla="*/ 2147483647 h 360"/>
              <a:gd name="T62" fmla="*/ 2147483647 w 360"/>
              <a:gd name="T63" fmla="*/ 2147483647 h 360"/>
              <a:gd name="T64" fmla="*/ 2147483647 w 360"/>
              <a:gd name="T65" fmla="*/ 2147483647 h 360"/>
              <a:gd name="T66" fmla="*/ 2147483647 w 360"/>
              <a:gd name="T67" fmla="*/ 2147483647 h 360"/>
              <a:gd name="T68" fmla="*/ 2147483647 w 360"/>
              <a:gd name="T69" fmla="*/ 2147483647 h 360"/>
              <a:gd name="T70" fmla="*/ 2147483647 w 360"/>
              <a:gd name="T71" fmla="*/ 2147483647 h 360"/>
              <a:gd name="T72" fmla="*/ 2147483647 w 360"/>
              <a:gd name="T73" fmla="*/ 2147483647 h 360"/>
              <a:gd name="T74" fmla="*/ 2147483647 w 360"/>
              <a:gd name="T75" fmla="*/ 2147483647 h 360"/>
              <a:gd name="T76" fmla="*/ 2147483647 w 360"/>
              <a:gd name="T77" fmla="*/ 2147483647 h 360"/>
              <a:gd name="T78" fmla="*/ 2147483647 w 360"/>
              <a:gd name="T79" fmla="*/ 2147483647 h 360"/>
              <a:gd name="T80" fmla="*/ 2147483647 w 360"/>
              <a:gd name="T81" fmla="*/ 2147483647 h 360"/>
              <a:gd name="T82" fmla="*/ 2147483647 w 360"/>
              <a:gd name="T83" fmla="*/ 2147483647 h 360"/>
              <a:gd name="T84" fmla="*/ 2147483647 w 360"/>
              <a:gd name="T85" fmla="*/ 2147483647 h 360"/>
              <a:gd name="T86" fmla="*/ 2147483647 w 360"/>
              <a:gd name="T87" fmla="*/ 2147483647 h 360"/>
              <a:gd name="T88" fmla="*/ 2147483647 w 360"/>
              <a:gd name="T89" fmla="*/ 2147483647 h 360"/>
              <a:gd name="T90" fmla="*/ 2147483647 w 360"/>
              <a:gd name="T91" fmla="*/ 2147483647 h 360"/>
              <a:gd name="T92" fmla="*/ 2147483647 w 360"/>
              <a:gd name="T93" fmla="*/ 2147483647 h 360"/>
              <a:gd name="T94" fmla="*/ 2147483647 w 360"/>
              <a:gd name="T95" fmla="*/ 2147483647 h 360"/>
              <a:gd name="T96" fmla="*/ 2147483647 w 360"/>
              <a:gd name="T97" fmla="*/ 2147483647 h 360"/>
              <a:gd name="T98" fmla="*/ 2147483647 w 360"/>
              <a:gd name="T99" fmla="*/ 2147483647 h 360"/>
              <a:gd name="T100" fmla="*/ 2147483647 w 360"/>
              <a:gd name="T101" fmla="*/ 2147483647 h 360"/>
              <a:gd name="T102" fmla="*/ 2147483647 w 360"/>
              <a:gd name="T103" fmla="*/ 2147483647 h 360"/>
              <a:gd name="T104" fmla="*/ 2147483647 w 360"/>
              <a:gd name="T105" fmla="*/ 2147483647 h 360"/>
              <a:gd name="T106" fmla="*/ 2147483647 w 360"/>
              <a:gd name="T107" fmla="*/ 2147483647 h 360"/>
              <a:gd name="T108" fmla="*/ 2147483647 w 360"/>
              <a:gd name="T109" fmla="*/ 2147483647 h 360"/>
              <a:gd name="T110" fmla="*/ 2147483647 w 360"/>
              <a:gd name="T111" fmla="*/ 2147483647 h 3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60" h="360">
                <a:moveTo>
                  <a:pt x="0" y="190"/>
                </a:moveTo>
                <a:cubicBezTo>
                  <a:pt x="0" y="189"/>
                  <a:pt x="0" y="188"/>
                  <a:pt x="0" y="188"/>
                </a:cubicBezTo>
                <a:cubicBezTo>
                  <a:pt x="1" y="187"/>
                  <a:pt x="5" y="186"/>
                  <a:pt x="13" y="184"/>
                </a:cubicBezTo>
                <a:cubicBezTo>
                  <a:pt x="15" y="183"/>
                  <a:pt x="17" y="182"/>
                  <a:pt x="19" y="182"/>
                </a:cubicBezTo>
                <a:cubicBezTo>
                  <a:pt x="26" y="180"/>
                  <a:pt x="26" y="180"/>
                  <a:pt x="27" y="179"/>
                </a:cubicBezTo>
                <a:cubicBezTo>
                  <a:pt x="28" y="178"/>
                  <a:pt x="28" y="177"/>
                  <a:pt x="28" y="173"/>
                </a:cubicBezTo>
                <a:cubicBezTo>
                  <a:pt x="28" y="172"/>
                  <a:pt x="28" y="172"/>
                  <a:pt x="28" y="172"/>
                </a:cubicBezTo>
                <a:cubicBezTo>
                  <a:pt x="28" y="172"/>
                  <a:pt x="28" y="172"/>
                  <a:pt x="28" y="172"/>
                </a:cubicBezTo>
                <a:cubicBezTo>
                  <a:pt x="28" y="172"/>
                  <a:pt x="29" y="170"/>
                  <a:pt x="29" y="169"/>
                </a:cubicBezTo>
                <a:cubicBezTo>
                  <a:pt x="29" y="167"/>
                  <a:pt x="28" y="166"/>
                  <a:pt x="28" y="165"/>
                </a:cubicBezTo>
                <a:cubicBezTo>
                  <a:pt x="27" y="165"/>
                  <a:pt x="26" y="164"/>
                  <a:pt x="21" y="162"/>
                </a:cubicBezTo>
                <a:cubicBezTo>
                  <a:pt x="19" y="161"/>
                  <a:pt x="16" y="160"/>
                  <a:pt x="14" y="159"/>
                </a:cubicBezTo>
                <a:cubicBezTo>
                  <a:pt x="7" y="156"/>
                  <a:pt x="3" y="154"/>
                  <a:pt x="2" y="153"/>
                </a:cubicBezTo>
                <a:cubicBezTo>
                  <a:pt x="2" y="153"/>
                  <a:pt x="2" y="152"/>
                  <a:pt x="2" y="152"/>
                </a:cubicBezTo>
                <a:cubicBezTo>
                  <a:pt x="2" y="149"/>
                  <a:pt x="3" y="147"/>
                  <a:pt x="3" y="146"/>
                </a:cubicBezTo>
                <a:cubicBezTo>
                  <a:pt x="4" y="146"/>
                  <a:pt x="9" y="145"/>
                  <a:pt x="16" y="145"/>
                </a:cubicBezTo>
                <a:cubicBezTo>
                  <a:pt x="19" y="145"/>
                  <a:pt x="21" y="145"/>
                  <a:pt x="23" y="145"/>
                </a:cubicBezTo>
                <a:cubicBezTo>
                  <a:pt x="30" y="144"/>
                  <a:pt x="31" y="144"/>
                  <a:pt x="31" y="144"/>
                </a:cubicBezTo>
                <a:cubicBezTo>
                  <a:pt x="32" y="143"/>
                  <a:pt x="33" y="142"/>
                  <a:pt x="34" y="138"/>
                </a:cubicBezTo>
                <a:cubicBezTo>
                  <a:pt x="34" y="138"/>
                  <a:pt x="34" y="138"/>
                  <a:pt x="34" y="138"/>
                </a:cubicBezTo>
                <a:cubicBezTo>
                  <a:pt x="34" y="137"/>
                  <a:pt x="34" y="137"/>
                  <a:pt x="34" y="137"/>
                </a:cubicBezTo>
                <a:cubicBezTo>
                  <a:pt x="35" y="135"/>
                  <a:pt x="36" y="134"/>
                  <a:pt x="36" y="132"/>
                </a:cubicBezTo>
                <a:cubicBezTo>
                  <a:pt x="36" y="132"/>
                  <a:pt x="35" y="131"/>
                  <a:pt x="35" y="131"/>
                </a:cubicBezTo>
                <a:cubicBezTo>
                  <a:pt x="35" y="130"/>
                  <a:pt x="34" y="129"/>
                  <a:pt x="30" y="126"/>
                </a:cubicBezTo>
                <a:cubicBezTo>
                  <a:pt x="28" y="125"/>
                  <a:pt x="25" y="123"/>
                  <a:pt x="23" y="121"/>
                </a:cubicBezTo>
                <a:cubicBezTo>
                  <a:pt x="18" y="117"/>
                  <a:pt x="14" y="114"/>
                  <a:pt x="13" y="113"/>
                </a:cubicBezTo>
                <a:cubicBezTo>
                  <a:pt x="13" y="111"/>
                  <a:pt x="15" y="107"/>
                  <a:pt x="16" y="106"/>
                </a:cubicBezTo>
                <a:cubicBezTo>
                  <a:pt x="17" y="106"/>
                  <a:pt x="22" y="107"/>
                  <a:pt x="29" y="108"/>
                </a:cubicBezTo>
                <a:cubicBezTo>
                  <a:pt x="31" y="109"/>
                  <a:pt x="34" y="109"/>
                  <a:pt x="36" y="110"/>
                </a:cubicBezTo>
                <a:cubicBezTo>
                  <a:pt x="42" y="111"/>
                  <a:pt x="43" y="111"/>
                  <a:pt x="44" y="111"/>
                </a:cubicBezTo>
                <a:cubicBezTo>
                  <a:pt x="45" y="110"/>
                  <a:pt x="46" y="110"/>
                  <a:pt x="48" y="106"/>
                </a:cubicBezTo>
                <a:cubicBezTo>
                  <a:pt x="48" y="105"/>
                  <a:pt x="48" y="105"/>
                  <a:pt x="48" y="105"/>
                </a:cubicBezTo>
                <a:cubicBezTo>
                  <a:pt x="48" y="105"/>
                  <a:pt x="48" y="105"/>
                  <a:pt x="48" y="105"/>
                </a:cubicBezTo>
                <a:cubicBezTo>
                  <a:pt x="51" y="101"/>
                  <a:pt x="51" y="100"/>
                  <a:pt x="51" y="99"/>
                </a:cubicBezTo>
                <a:cubicBezTo>
                  <a:pt x="51" y="99"/>
                  <a:pt x="51" y="99"/>
                  <a:pt x="51" y="99"/>
                </a:cubicBezTo>
                <a:cubicBezTo>
                  <a:pt x="50" y="98"/>
                  <a:pt x="50" y="97"/>
                  <a:pt x="46" y="93"/>
                </a:cubicBezTo>
                <a:cubicBezTo>
                  <a:pt x="45" y="91"/>
                  <a:pt x="43" y="89"/>
                  <a:pt x="41" y="87"/>
                </a:cubicBezTo>
                <a:cubicBezTo>
                  <a:pt x="37" y="81"/>
                  <a:pt x="34" y="77"/>
                  <a:pt x="33" y="76"/>
                </a:cubicBezTo>
                <a:cubicBezTo>
                  <a:pt x="34" y="75"/>
                  <a:pt x="36" y="71"/>
                  <a:pt x="37" y="71"/>
                </a:cubicBezTo>
                <a:cubicBezTo>
                  <a:pt x="39" y="71"/>
                  <a:pt x="43" y="72"/>
                  <a:pt x="50" y="75"/>
                </a:cubicBezTo>
                <a:cubicBezTo>
                  <a:pt x="52" y="76"/>
                  <a:pt x="54" y="77"/>
                  <a:pt x="56" y="78"/>
                </a:cubicBezTo>
                <a:cubicBezTo>
                  <a:pt x="62" y="81"/>
                  <a:pt x="63" y="81"/>
                  <a:pt x="64" y="81"/>
                </a:cubicBezTo>
                <a:cubicBezTo>
                  <a:pt x="65" y="81"/>
                  <a:pt x="66" y="80"/>
                  <a:pt x="69" y="77"/>
                </a:cubicBezTo>
                <a:cubicBezTo>
                  <a:pt x="70" y="77"/>
                  <a:pt x="70" y="77"/>
                  <a:pt x="70" y="77"/>
                </a:cubicBezTo>
                <a:cubicBezTo>
                  <a:pt x="70" y="76"/>
                  <a:pt x="70" y="76"/>
                  <a:pt x="70" y="76"/>
                </a:cubicBezTo>
                <a:cubicBezTo>
                  <a:pt x="72" y="74"/>
                  <a:pt x="73" y="73"/>
                  <a:pt x="73" y="71"/>
                </a:cubicBezTo>
                <a:cubicBezTo>
                  <a:pt x="73" y="70"/>
                  <a:pt x="73" y="69"/>
                  <a:pt x="70" y="64"/>
                </a:cubicBezTo>
                <a:cubicBezTo>
                  <a:pt x="69" y="62"/>
                  <a:pt x="68" y="60"/>
                  <a:pt x="67" y="57"/>
                </a:cubicBezTo>
                <a:cubicBezTo>
                  <a:pt x="63" y="51"/>
                  <a:pt x="62" y="46"/>
                  <a:pt x="61" y="45"/>
                </a:cubicBezTo>
                <a:cubicBezTo>
                  <a:pt x="62" y="44"/>
                  <a:pt x="65" y="41"/>
                  <a:pt x="67" y="41"/>
                </a:cubicBezTo>
                <a:cubicBezTo>
                  <a:pt x="68" y="41"/>
                  <a:pt x="71" y="43"/>
                  <a:pt x="77" y="48"/>
                </a:cubicBezTo>
                <a:cubicBezTo>
                  <a:pt x="79" y="50"/>
                  <a:pt x="81" y="51"/>
                  <a:pt x="83" y="52"/>
                </a:cubicBezTo>
                <a:cubicBezTo>
                  <a:pt x="88" y="56"/>
                  <a:pt x="89" y="57"/>
                  <a:pt x="90" y="57"/>
                </a:cubicBezTo>
                <a:cubicBezTo>
                  <a:pt x="91" y="57"/>
                  <a:pt x="92" y="57"/>
                  <a:pt x="95" y="54"/>
                </a:cubicBezTo>
                <a:cubicBezTo>
                  <a:pt x="97" y="54"/>
                  <a:pt x="97" y="54"/>
                  <a:pt x="97" y="54"/>
                </a:cubicBezTo>
                <a:cubicBezTo>
                  <a:pt x="97" y="53"/>
                  <a:pt x="97" y="53"/>
                  <a:pt x="97" y="53"/>
                </a:cubicBezTo>
                <a:cubicBezTo>
                  <a:pt x="100" y="52"/>
                  <a:pt x="101" y="50"/>
                  <a:pt x="101" y="49"/>
                </a:cubicBezTo>
                <a:cubicBezTo>
                  <a:pt x="101" y="49"/>
                  <a:pt x="101" y="49"/>
                  <a:pt x="101" y="49"/>
                </a:cubicBezTo>
                <a:cubicBezTo>
                  <a:pt x="101" y="49"/>
                  <a:pt x="101" y="49"/>
                  <a:pt x="101" y="49"/>
                </a:cubicBezTo>
                <a:cubicBezTo>
                  <a:pt x="101" y="48"/>
                  <a:pt x="101" y="46"/>
                  <a:pt x="100" y="42"/>
                </a:cubicBezTo>
                <a:cubicBezTo>
                  <a:pt x="99" y="40"/>
                  <a:pt x="99" y="37"/>
                  <a:pt x="98" y="35"/>
                </a:cubicBezTo>
                <a:cubicBezTo>
                  <a:pt x="97" y="29"/>
                  <a:pt x="96" y="24"/>
                  <a:pt x="96" y="22"/>
                </a:cubicBezTo>
                <a:cubicBezTo>
                  <a:pt x="96" y="22"/>
                  <a:pt x="96" y="22"/>
                  <a:pt x="96" y="22"/>
                </a:cubicBezTo>
                <a:cubicBezTo>
                  <a:pt x="97" y="20"/>
                  <a:pt x="100" y="18"/>
                  <a:pt x="102" y="18"/>
                </a:cubicBezTo>
                <a:cubicBezTo>
                  <a:pt x="103" y="19"/>
                  <a:pt x="106" y="22"/>
                  <a:pt x="111" y="28"/>
                </a:cubicBezTo>
                <a:cubicBezTo>
                  <a:pt x="112" y="30"/>
                  <a:pt x="114" y="32"/>
                  <a:pt x="115" y="34"/>
                </a:cubicBezTo>
                <a:cubicBezTo>
                  <a:pt x="119" y="39"/>
                  <a:pt x="120" y="39"/>
                  <a:pt x="121" y="40"/>
                </a:cubicBezTo>
                <a:cubicBezTo>
                  <a:pt x="122" y="40"/>
                  <a:pt x="123" y="40"/>
                  <a:pt x="127" y="38"/>
                </a:cubicBezTo>
                <a:cubicBezTo>
                  <a:pt x="129" y="39"/>
                  <a:pt x="129" y="39"/>
                  <a:pt x="129" y="39"/>
                </a:cubicBezTo>
                <a:cubicBezTo>
                  <a:pt x="129" y="38"/>
                  <a:pt x="129" y="38"/>
                  <a:pt x="129" y="38"/>
                </a:cubicBezTo>
                <a:cubicBezTo>
                  <a:pt x="131" y="37"/>
                  <a:pt x="133" y="36"/>
                  <a:pt x="133" y="35"/>
                </a:cubicBezTo>
                <a:cubicBezTo>
                  <a:pt x="134" y="34"/>
                  <a:pt x="134" y="33"/>
                  <a:pt x="134" y="29"/>
                </a:cubicBezTo>
                <a:cubicBezTo>
                  <a:pt x="134" y="25"/>
                  <a:pt x="134" y="25"/>
                  <a:pt x="134" y="25"/>
                </a:cubicBezTo>
                <a:cubicBezTo>
                  <a:pt x="134" y="24"/>
                  <a:pt x="134" y="22"/>
                  <a:pt x="134" y="20"/>
                </a:cubicBezTo>
                <a:cubicBezTo>
                  <a:pt x="134" y="12"/>
                  <a:pt x="134" y="8"/>
                  <a:pt x="135" y="6"/>
                </a:cubicBezTo>
                <a:cubicBezTo>
                  <a:pt x="136" y="5"/>
                  <a:pt x="140" y="4"/>
                  <a:pt x="141" y="5"/>
                </a:cubicBezTo>
                <a:cubicBezTo>
                  <a:pt x="142" y="6"/>
                  <a:pt x="144" y="10"/>
                  <a:pt x="148" y="16"/>
                </a:cubicBezTo>
                <a:cubicBezTo>
                  <a:pt x="149" y="19"/>
                  <a:pt x="150" y="21"/>
                  <a:pt x="151" y="23"/>
                </a:cubicBezTo>
                <a:cubicBezTo>
                  <a:pt x="153" y="29"/>
                  <a:pt x="154" y="29"/>
                  <a:pt x="155" y="30"/>
                </a:cubicBezTo>
                <a:cubicBezTo>
                  <a:pt x="156" y="30"/>
                  <a:pt x="157" y="31"/>
                  <a:pt x="161" y="30"/>
                </a:cubicBezTo>
                <a:cubicBezTo>
                  <a:pt x="162" y="30"/>
                  <a:pt x="162" y="30"/>
                  <a:pt x="162" y="30"/>
                </a:cubicBezTo>
                <a:cubicBezTo>
                  <a:pt x="162" y="30"/>
                  <a:pt x="162" y="30"/>
                  <a:pt x="162" y="30"/>
                </a:cubicBezTo>
                <a:cubicBezTo>
                  <a:pt x="167" y="30"/>
                  <a:pt x="168" y="28"/>
                  <a:pt x="168" y="28"/>
                </a:cubicBezTo>
                <a:cubicBezTo>
                  <a:pt x="169" y="27"/>
                  <a:pt x="169" y="26"/>
                  <a:pt x="170" y="21"/>
                </a:cubicBezTo>
                <a:cubicBezTo>
                  <a:pt x="171" y="19"/>
                  <a:pt x="171" y="16"/>
                  <a:pt x="172" y="13"/>
                </a:cubicBezTo>
                <a:cubicBezTo>
                  <a:pt x="174" y="6"/>
                  <a:pt x="176" y="2"/>
                  <a:pt x="176" y="1"/>
                </a:cubicBezTo>
                <a:cubicBezTo>
                  <a:pt x="177" y="0"/>
                  <a:pt x="182" y="0"/>
                  <a:pt x="183" y="1"/>
                </a:cubicBezTo>
                <a:cubicBezTo>
                  <a:pt x="183" y="2"/>
                  <a:pt x="185" y="6"/>
                  <a:pt x="186" y="13"/>
                </a:cubicBezTo>
                <a:cubicBezTo>
                  <a:pt x="187" y="16"/>
                  <a:pt x="187" y="18"/>
                  <a:pt x="188" y="20"/>
                </a:cubicBezTo>
                <a:cubicBezTo>
                  <a:pt x="189" y="27"/>
                  <a:pt x="189" y="27"/>
                  <a:pt x="190" y="28"/>
                </a:cubicBezTo>
                <a:cubicBezTo>
                  <a:pt x="191" y="29"/>
                  <a:pt x="192" y="29"/>
                  <a:pt x="196" y="30"/>
                </a:cubicBezTo>
                <a:cubicBezTo>
                  <a:pt x="197" y="30"/>
                  <a:pt x="197" y="30"/>
                  <a:pt x="197" y="30"/>
                </a:cubicBezTo>
                <a:cubicBezTo>
                  <a:pt x="198" y="30"/>
                  <a:pt x="198" y="30"/>
                  <a:pt x="198" y="30"/>
                </a:cubicBezTo>
                <a:cubicBezTo>
                  <a:pt x="202" y="31"/>
                  <a:pt x="203" y="30"/>
                  <a:pt x="204" y="29"/>
                </a:cubicBezTo>
                <a:cubicBezTo>
                  <a:pt x="205" y="29"/>
                  <a:pt x="205" y="28"/>
                  <a:pt x="207" y="23"/>
                </a:cubicBezTo>
                <a:cubicBezTo>
                  <a:pt x="208" y="21"/>
                  <a:pt x="210" y="19"/>
                  <a:pt x="211" y="16"/>
                </a:cubicBezTo>
                <a:cubicBezTo>
                  <a:pt x="214" y="10"/>
                  <a:pt x="217" y="6"/>
                  <a:pt x="218" y="5"/>
                </a:cubicBezTo>
                <a:cubicBezTo>
                  <a:pt x="219" y="4"/>
                  <a:pt x="223" y="5"/>
                  <a:pt x="224" y="6"/>
                </a:cubicBezTo>
                <a:cubicBezTo>
                  <a:pt x="224" y="7"/>
                  <a:pt x="225" y="11"/>
                  <a:pt x="225" y="17"/>
                </a:cubicBezTo>
                <a:cubicBezTo>
                  <a:pt x="225" y="18"/>
                  <a:pt x="225" y="19"/>
                  <a:pt x="225" y="19"/>
                </a:cubicBezTo>
                <a:cubicBezTo>
                  <a:pt x="225" y="22"/>
                  <a:pt x="225" y="24"/>
                  <a:pt x="225" y="26"/>
                </a:cubicBezTo>
                <a:cubicBezTo>
                  <a:pt x="225" y="28"/>
                  <a:pt x="225" y="30"/>
                  <a:pt x="225" y="31"/>
                </a:cubicBezTo>
                <a:cubicBezTo>
                  <a:pt x="225" y="33"/>
                  <a:pt x="225" y="34"/>
                  <a:pt x="225" y="35"/>
                </a:cubicBezTo>
                <a:cubicBezTo>
                  <a:pt x="226" y="35"/>
                  <a:pt x="227" y="36"/>
                  <a:pt x="231" y="37"/>
                </a:cubicBezTo>
                <a:cubicBezTo>
                  <a:pt x="232" y="39"/>
                  <a:pt x="232" y="39"/>
                  <a:pt x="232" y="39"/>
                </a:cubicBezTo>
                <a:cubicBezTo>
                  <a:pt x="232" y="38"/>
                  <a:pt x="232" y="38"/>
                  <a:pt x="232" y="38"/>
                </a:cubicBezTo>
                <a:cubicBezTo>
                  <a:pt x="236" y="40"/>
                  <a:pt x="237" y="39"/>
                  <a:pt x="238" y="39"/>
                </a:cubicBezTo>
                <a:cubicBezTo>
                  <a:pt x="239" y="39"/>
                  <a:pt x="239" y="38"/>
                  <a:pt x="243" y="34"/>
                </a:cubicBezTo>
                <a:cubicBezTo>
                  <a:pt x="244" y="32"/>
                  <a:pt x="246" y="30"/>
                  <a:pt x="248" y="28"/>
                </a:cubicBezTo>
                <a:cubicBezTo>
                  <a:pt x="253" y="22"/>
                  <a:pt x="256" y="19"/>
                  <a:pt x="257" y="18"/>
                </a:cubicBezTo>
                <a:cubicBezTo>
                  <a:pt x="259" y="18"/>
                  <a:pt x="262" y="20"/>
                  <a:pt x="263" y="21"/>
                </a:cubicBezTo>
                <a:cubicBezTo>
                  <a:pt x="263" y="23"/>
                  <a:pt x="262" y="28"/>
                  <a:pt x="261" y="34"/>
                </a:cubicBezTo>
                <a:cubicBezTo>
                  <a:pt x="260" y="37"/>
                  <a:pt x="260" y="39"/>
                  <a:pt x="259" y="41"/>
                </a:cubicBezTo>
                <a:cubicBezTo>
                  <a:pt x="258" y="45"/>
                  <a:pt x="257" y="47"/>
                  <a:pt x="257" y="48"/>
                </a:cubicBezTo>
                <a:cubicBezTo>
                  <a:pt x="257" y="48"/>
                  <a:pt x="257" y="48"/>
                  <a:pt x="257" y="48"/>
                </a:cubicBezTo>
                <a:cubicBezTo>
                  <a:pt x="258" y="49"/>
                  <a:pt x="258" y="49"/>
                  <a:pt x="258" y="49"/>
                </a:cubicBezTo>
                <a:cubicBezTo>
                  <a:pt x="258" y="50"/>
                  <a:pt x="259" y="51"/>
                  <a:pt x="262" y="53"/>
                </a:cubicBezTo>
                <a:cubicBezTo>
                  <a:pt x="263" y="55"/>
                  <a:pt x="263" y="55"/>
                  <a:pt x="263" y="55"/>
                </a:cubicBezTo>
                <a:cubicBezTo>
                  <a:pt x="264" y="54"/>
                  <a:pt x="264" y="54"/>
                  <a:pt x="264" y="54"/>
                </a:cubicBezTo>
                <a:cubicBezTo>
                  <a:pt x="267" y="56"/>
                  <a:pt x="268" y="56"/>
                  <a:pt x="269" y="56"/>
                </a:cubicBezTo>
                <a:cubicBezTo>
                  <a:pt x="270" y="56"/>
                  <a:pt x="271" y="56"/>
                  <a:pt x="275" y="52"/>
                </a:cubicBezTo>
                <a:cubicBezTo>
                  <a:pt x="277" y="51"/>
                  <a:pt x="279" y="49"/>
                  <a:pt x="281" y="48"/>
                </a:cubicBezTo>
                <a:cubicBezTo>
                  <a:pt x="287" y="43"/>
                  <a:pt x="291" y="41"/>
                  <a:pt x="293" y="40"/>
                </a:cubicBezTo>
                <a:cubicBezTo>
                  <a:pt x="294" y="41"/>
                  <a:pt x="297" y="43"/>
                  <a:pt x="298" y="45"/>
                </a:cubicBezTo>
                <a:cubicBezTo>
                  <a:pt x="297" y="46"/>
                  <a:pt x="296" y="50"/>
                  <a:pt x="292" y="57"/>
                </a:cubicBezTo>
                <a:cubicBezTo>
                  <a:pt x="291" y="59"/>
                  <a:pt x="290" y="61"/>
                  <a:pt x="289" y="63"/>
                </a:cubicBezTo>
                <a:cubicBezTo>
                  <a:pt x="286" y="68"/>
                  <a:pt x="286" y="69"/>
                  <a:pt x="286" y="70"/>
                </a:cubicBezTo>
                <a:cubicBezTo>
                  <a:pt x="286" y="70"/>
                  <a:pt x="286" y="70"/>
                  <a:pt x="286" y="70"/>
                </a:cubicBezTo>
                <a:cubicBezTo>
                  <a:pt x="286" y="70"/>
                  <a:pt x="286" y="70"/>
                  <a:pt x="286" y="70"/>
                </a:cubicBezTo>
                <a:cubicBezTo>
                  <a:pt x="286" y="72"/>
                  <a:pt x="287" y="73"/>
                  <a:pt x="289" y="75"/>
                </a:cubicBezTo>
                <a:cubicBezTo>
                  <a:pt x="290" y="78"/>
                  <a:pt x="290" y="78"/>
                  <a:pt x="290" y="78"/>
                </a:cubicBezTo>
                <a:cubicBezTo>
                  <a:pt x="291" y="77"/>
                  <a:pt x="291" y="77"/>
                  <a:pt x="291" y="77"/>
                </a:cubicBezTo>
                <a:cubicBezTo>
                  <a:pt x="293" y="79"/>
                  <a:pt x="294" y="80"/>
                  <a:pt x="295" y="80"/>
                </a:cubicBezTo>
                <a:cubicBezTo>
                  <a:pt x="296" y="80"/>
                  <a:pt x="297" y="80"/>
                  <a:pt x="302" y="78"/>
                </a:cubicBezTo>
                <a:cubicBezTo>
                  <a:pt x="304" y="77"/>
                  <a:pt x="307" y="76"/>
                  <a:pt x="309" y="75"/>
                </a:cubicBezTo>
                <a:cubicBezTo>
                  <a:pt x="316" y="72"/>
                  <a:pt x="321" y="70"/>
                  <a:pt x="322" y="70"/>
                </a:cubicBezTo>
                <a:cubicBezTo>
                  <a:pt x="323" y="71"/>
                  <a:pt x="326" y="74"/>
                  <a:pt x="326" y="76"/>
                </a:cubicBezTo>
                <a:cubicBezTo>
                  <a:pt x="325" y="77"/>
                  <a:pt x="323" y="80"/>
                  <a:pt x="318" y="86"/>
                </a:cubicBezTo>
                <a:cubicBezTo>
                  <a:pt x="316" y="88"/>
                  <a:pt x="315" y="90"/>
                  <a:pt x="313" y="91"/>
                </a:cubicBezTo>
                <a:cubicBezTo>
                  <a:pt x="309" y="96"/>
                  <a:pt x="308" y="97"/>
                  <a:pt x="308" y="98"/>
                </a:cubicBezTo>
                <a:cubicBezTo>
                  <a:pt x="308" y="98"/>
                  <a:pt x="308" y="98"/>
                  <a:pt x="308" y="98"/>
                </a:cubicBezTo>
                <a:cubicBezTo>
                  <a:pt x="308" y="99"/>
                  <a:pt x="309" y="101"/>
                  <a:pt x="311" y="104"/>
                </a:cubicBezTo>
                <a:cubicBezTo>
                  <a:pt x="311" y="106"/>
                  <a:pt x="311" y="106"/>
                  <a:pt x="311" y="106"/>
                </a:cubicBezTo>
                <a:cubicBezTo>
                  <a:pt x="312" y="106"/>
                  <a:pt x="312" y="106"/>
                  <a:pt x="312" y="106"/>
                </a:cubicBezTo>
                <a:cubicBezTo>
                  <a:pt x="313" y="109"/>
                  <a:pt x="314" y="109"/>
                  <a:pt x="315" y="110"/>
                </a:cubicBezTo>
                <a:cubicBezTo>
                  <a:pt x="316" y="110"/>
                  <a:pt x="317" y="110"/>
                  <a:pt x="323" y="109"/>
                </a:cubicBezTo>
                <a:cubicBezTo>
                  <a:pt x="325" y="108"/>
                  <a:pt x="328" y="108"/>
                  <a:pt x="330" y="107"/>
                </a:cubicBezTo>
                <a:cubicBezTo>
                  <a:pt x="337" y="106"/>
                  <a:pt x="342" y="106"/>
                  <a:pt x="343" y="106"/>
                </a:cubicBezTo>
                <a:cubicBezTo>
                  <a:pt x="344" y="107"/>
                  <a:pt x="346" y="110"/>
                  <a:pt x="346" y="112"/>
                </a:cubicBezTo>
                <a:cubicBezTo>
                  <a:pt x="346" y="112"/>
                  <a:pt x="346" y="112"/>
                  <a:pt x="346" y="112"/>
                </a:cubicBezTo>
                <a:cubicBezTo>
                  <a:pt x="345" y="113"/>
                  <a:pt x="342" y="116"/>
                  <a:pt x="336" y="120"/>
                </a:cubicBezTo>
                <a:cubicBezTo>
                  <a:pt x="334" y="122"/>
                  <a:pt x="332" y="123"/>
                  <a:pt x="330" y="124"/>
                </a:cubicBezTo>
                <a:cubicBezTo>
                  <a:pt x="325" y="128"/>
                  <a:pt x="324" y="129"/>
                  <a:pt x="324" y="130"/>
                </a:cubicBezTo>
                <a:cubicBezTo>
                  <a:pt x="324" y="130"/>
                  <a:pt x="324" y="131"/>
                  <a:pt x="324" y="131"/>
                </a:cubicBezTo>
                <a:cubicBezTo>
                  <a:pt x="324" y="132"/>
                  <a:pt x="324" y="134"/>
                  <a:pt x="325" y="136"/>
                </a:cubicBezTo>
                <a:cubicBezTo>
                  <a:pt x="324" y="138"/>
                  <a:pt x="324" y="138"/>
                  <a:pt x="324" y="138"/>
                </a:cubicBezTo>
                <a:cubicBezTo>
                  <a:pt x="325" y="138"/>
                  <a:pt x="325" y="138"/>
                  <a:pt x="325" y="138"/>
                </a:cubicBezTo>
                <a:cubicBezTo>
                  <a:pt x="326" y="141"/>
                  <a:pt x="327" y="142"/>
                  <a:pt x="328" y="143"/>
                </a:cubicBezTo>
                <a:cubicBezTo>
                  <a:pt x="329" y="143"/>
                  <a:pt x="330" y="143"/>
                  <a:pt x="335" y="144"/>
                </a:cubicBezTo>
                <a:cubicBezTo>
                  <a:pt x="338" y="144"/>
                  <a:pt x="340" y="144"/>
                  <a:pt x="343" y="144"/>
                </a:cubicBezTo>
                <a:cubicBezTo>
                  <a:pt x="350" y="145"/>
                  <a:pt x="355" y="145"/>
                  <a:pt x="356" y="146"/>
                </a:cubicBezTo>
                <a:cubicBezTo>
                  <a:pt x="357" y="146"/>
                  <a:pt x="357" y="149"/>
                  <a:pt x="358" y="151"/>
                </a:cubicBezTo>
                <a:cubicBezTo>
                  <a:pt x="358" y="152"/>
                  <a:pt x="357" y="152"/>
                  <a:pt x="357" y="152"/>
                </a:cubicBezTo>
                <a:cubicBezTo>
                  <a:pt x="356" y="153"/>
                  <a:pt x="352" y="155"/>
                  <a:pt x="345" y="158"/>
                </a:cubicBezTo>
                <a:cubicBezTo>
                  <a:pt x="343" y="159"/>
                  <a:pt x="341" y="160"/>
                  <a:pt x="339" y="161"/>
                </a:cubicBezTo>
                <a:cubicBezTo>
                  <a:pt x="333" y="163"/>
                  <a:pt x="332" y="163"/>
                  <a:pt x="332" y="164"/>
                </a:cubicBezTo>
                <a:cubicBezTo>
                  <a:pt x="331" y="165"/>
                  <a:pt x="331" y="166"/>
                  <a:pt x="331" y="168"/>
                </a:cubicBezTo>
                <a:cubicBezTo>
                  <a:pt x="331" y="169"/>
                  <a:pt x="331" y="170"/>
                  <a:pt x="331" y="170"/>
                </a:cubicBezTo>
                <a:cubicBezTo>
                  <a:pt x="330" y="173"/>
                  <a:pt x="330" y="173"/>
                  <a:pt x="330" y="173"/>
                </a:cubicBezTo>
                <a:cubicBezTo>
                  <a:pt x="331" y="173"/>
                  <a:pt x="331" y="173"/>
                  <a:pt x="331" y="173"/>
                </a:cubicBezTo>
                <a:cubicBezTo>
                  <a:pt x="331" y="175"/>
                  <a:pt x="332" y="177"/>
                  <a:pt x="333" y="178"/>
                </a:cubicBezTo>
                <a:cubicBezTo>
                  <a:pt x="333" y="179"/>
                  <a:pt x="334" y="179"/>
                  <a:pt x="340" y="180"/>
                </a:cubicBezTo>
                <a:cubicBezTo>
                  <a:pt x="342" y="181"/>
                  <a:pt x="344" y="182"/>
                  <a:pt x="347" y="183"/>
                </a:cubicBezTo>
                <a:cubicBezTo>
                  <a:pt x="354" y="185"/>
                  <a:pt x="358" y="187"/>
                  <a:pt x="359" y="187"/>
                </a:cubicBezTo>
                <a:cubicBezTo>
                  <a:pt x="360" y="188"/>
                  <a:pt x="360" y="189"/>
                  <a:pt x="360" y="190"/>
                </a:cubicBezTo>
                <a:cubicBezTo>
                  <a:pt x="360" y="192"/>
                  <a:pt x="359" y="193"/>
                  <a:pt x="359" y="194"/>
                </a:cubicBezTo>
                <a:cubicBezTo>
                  <a:pt x="358" y="194"/>
                  <a:pt x="354" y="196"/>
                  <a:pt x="346" y="197"/>
                </a:cubicBezTo>
                <a:cubicBezTo>
                  <a:pt x="344" y="197"/>
                  <a:pt x="341" y="198"/>
                  <a:pt x="339" y="198"/>
                </a:cubicBezTo>
                <a:cubicBezTo>
                  <a:pt x="333" y="199"/>
                  <a:pt x="332" y="199"/>
                  <a:pt x="331" y="200"/>
                </a:cubicBezTo>
                <a:cubicBezTo>
                  <a:pt x="331" y="201"/>
                  <a:pt x="330" y="202"/>
                  <a:pt x="329" y="206"/>
                </a:cubicBezTo>
                <a:cubicBezTo>
                  <a:pt x="329" y="206"/>
                  <a:pt x="329" y="206"/>
                  <a:pt x="329" y="206"/>
                </a:cubicBezTo>
                <a:cubicBezTo>
                  <a:pt x="329" y="206"/>
                  <a:pt x="329" y="206"/>
                  <a:pt x="329" y="206"/>
                </a:cubicBezTo>
                <a:cubicBezTo>
                  <a:pt x="329" y="208"/>
                  <a:pt x="329" y="210"/>
                  <a:pt x="329" y="211"/>
                </a:cubicBezTo>
                <a:cubicBezTo>
                  <a:pt x="329" y="212"/>
                  <a:pt x="329" y="213"/>
                  <a:pt x="329" y="213"/>
                </a:cubicBezTo>
                <a:cubicBezTo>
                  <a:pt x="330" y="214"/>
                  <a:pt x="331" y="215"/>
                  <a:pt x="335" y="217"/>
                </a:cubicBezTo>
                <a:cubicBezTo>
                  <a:pt x="337" y="218"/>
                  <a:pt x="340" y="220"/>
                  <a:pt x="342" y="221"/>
                </a:cubicBezTo>
                <a:cubicBezTo>
                  <a:pt x="348" y="225"/>
                  <a:pt x="352" y="228"/>
                  <a:pt x="353" y="229"/>
                </a:cubicBezTo>
                <a:cubicBezTo>
                  <a:pt x="353" y="229"/>
                  <a:pt x="353" y="229"/>
                  <a:pt x="353" y="229"/>
                </a:cubicBezTo>
                <a:cubicBezTo>
                  <a:pt x="353" y="231"/>
                  <a:pt x="352" y="234"/>
                  <a:pt x="351" y="235"/>
                </a:cubicBezTo>
                <a:cubicBezTo>
                  <a:pt x="350" y="235"/>
                  <a:pt x="345" y="235"/>
                  <a:pt x="338" y="235"/>
                </a:cubicBezTo>
                <a:cubicBezTo>
                  <a:pt x="335" y="235"/>
                  <a:pt x="333" y="234"/>
                  <a:pt x="331" y="234"/>
                </a:cubicBezTo>
                <a:cubicBezTo>
                  <a:pt x="325" y="234"/>
                  <a:pt x="324" y="234"/>
                  <a:pt x="323" y="234"/>
                </a:cubicBezTo>
                <a:cubicBezTo>
                  <a:pt x="322" y="235"/>
                  <a:pt x="321" y="236"/>
                  <a:pt x="320" y="239"/>
                </a:cubicBezTo>
                <a:cubicBezTo>
                  <a:pt x="319" y="240"/>
                  <a:pt x="319" y="240"/>
                  <a:pt x="319" y="240"/>
                </a:cubicBezTo>
                <a:cubicBezTo>
                  <a:pt x="319" y="240"/>
                  <a:pt x="319" y="240"/>
                  <a:pt x="319" y="240"/>
                </a:cubicBezTo>
                <a:cubicBezTo>
                  <a:pt x="318" y="243"/>
                  <a:pt x="317" y="244"/>
                  <a:pt x="317" y="246"/>
                </a:cubicBezTo>
                <a:cubicBezTo>
                  <a:pt x="317" y="246"/>
                  <a:pt x="317" y="246"/>
                  <a:pt x="318" y="247"/>
                </a:cubicBezTo>
                <a:cubicBezTo>
                  <a:pt x="318" y="248"/>
                  <a:pt x="319" y="248"/>
                  <a:pt x="323" y="252"/>
                </a:cubicBezTo>
                <a:cubicBezTo>
                  <a:pt x="324" y="254"/>
                  <a:pt x="326" y="256"/>
                  <a:pt x="328" y="258"/>
                </a:cubicBezTo>
                <a:cubicBezTo>
                  <a:pt x="334" y="263"/>
                  <a:pt x="337" y="266"/>
                  <a:pt x="337" y="267"/>
                </a:cubicBezTo>
                <a:cubicBezTo>
                  <a:pt x="337" y="269"/>
                  <a:pt x="335" y="272"/>
                  <a:pt x="334" y="273"/>
                </a:cubicBezTo>
                <a:cubicBezTo>
                  <a:pt x="333" y="273"/>
                  <a:pt x="328" y="272"/>
                  <a:pt x="321" y="270"/>
                </a:cubicBezTo>
                <a:cubicBezTo>
                  <a:pt x="319" y="269"/>
                  <a:pt x="317" y="268"/>
                  <a:pt x="315" y="268"/>
                </a:cubicBezTo>
                <a:cubicBezTo>
                  <a:pt x="308" y="266"/>
                  <a:pt x="308" y="265"/>
                  <a:pt x="307" y="266"/>
                </a:cubicBezTo>
                <a:cubicBezTo>
                  <a:pt x="306" y="266"/>
                  <a:pt x="304" y="267"/>
                  <a:pt x="302" y="270"/>
                </a:cubicBezTo>
                <a:cubicBezTo>
                  <a:pt x="301" y="270"/>
                  <a:pt x="301" y="270"/>
                  <a:pt x="301" y="270"/>
                </a:cubicBezTo>
                <a:cubicBezTo>
                  <a:pt x="301" y="271"/>
                  <a:pt x="301" y="271"/>
                  <a:pt x="301" y="271"/>
                </a:cubicBezTo>
                <a:cubicBezTo>
                  <a:pt x="299" y="274"/>
                  <a:pt x="299" y="276"/>
                  <a:pt x="299" y="276"/>
                </a:cubicBezTo>
                <a:cubicBezTo>
                  <a:pt x="299" y="277"/>
                  <a:pt x="299" y="277"/>
                  <a:pt x="299" y="277"/>
                </a:cubicBezTo>
                <a:cubicBezTo>
                  <a:pt x="299" y="278"/>
                  <a:pt x="299" y="279"/>
                  <a:pt x="302" y="283"/>
                </a:cubicBezTo>
                <a:cubicBezTo>
                  <a:pt x="304" y="285"/>
                  <a:pt x="305" y="287"/>
                  <a:pt x="307" y="290"/>
                </a:cubicBezTo>
                <a:cubicBezTo>
                  <a:pt x="310" y="296"/>
                  <a:pt x="313" y="300"/>
                  <a:pt x="313" y="301"/>
                </a:cubicBezTo>
                <a:cubicBezTo>
                  <a:pt x="313" y="303"/>
                  <a:pt x="310" y="306"/>
                  <a:pt x="308" y="306"/>
                </a:cubicBezTo>
                <a:cubicBezTo>
                  <a:pt x="307" y="306"/>
                  <a:pt x="303" y="304"/>
                  <a:pt x="297" y="300"/>
                </a:cubicBezTo>
                <a:cubicBezTo>
                  <a:pt x="295" y="299"/>
                  <a:pt x="293" y="298"/>
                  <a:pt x="291" y="296"/>
                </a:cubicBezTo>
                <a:cubicBezTo>
                  <a:pt x="285" y="293"/>
                  <a:pt x="284" y="293"/>
                  <a:pt x="283" y="293"/>
                </a:cubicBezTo>
                <a:cubicBezTo>
                  <a:pt x="282" y="293"/>
                  <a:pt x="281" y="293"/>
                  <a:pt x="278" y="296"/>
                </a:cubicBezTo>
                <a:cubicBezTo>
                  <a:pt x="277" y="296"/>
                  <a:pt x="277" y="296"/>
                  <a:pt x="277" y="296"/>
                </a:cubicBezTo>
                <a:cubicBezTo>
                  <a:pt x="277" y="297"/>
                  <a:pt x="277" y="297"/>
                  <a:pt x="277" y="297"/>
                </a:cubicBezTo>
                <a:cubicBezTo>
                  <a:pt x="274" y="299"/>
                  <a:pt x="273" y="301"/>
                  <a:pt x="273" y="302"/>
                </a:cubicBezTo>
                <a:cubicBezTo>
                  <a:pt x="273" y="302"/>
                  <a:pt x="273" y="302"/>
                  <a:pt x="273" y="302"/>
                </a:cubicBezTo>
                <a:cubicBezTo>
                  <a:pt x="273" y="302"/>
                  <a:pt x="273" y="302"/>
                  <a:pt x="273" y="302"/>
                </a:cubicBezTo>
                <a:cubicBezTo>
                  <a:pt x="273" y="303"/>
                  <a:pt x="274" y="304"/>
                  <a:pt x="275" y="309"/>
                </a:cubicBezTo>
                <a:cubicBezTo>
                  <a:pt x="276" y="311"/>
                  <a:pt x="277" y="313"/>
                  <a:pt x="278" y="316"/>
                </a:cubicBezTo>
                <a:cubicBezTo>
                  <a:pt x="280" y="322"/>
                  <a:pt x="282" y="327"/>
                  <a:pt x="282" y="329"/>
                </a:cubicBezTo>
                <a:cubicBezTo>
                  <a:pt x="281" y="330"/>
                  <a:pt x="277" y="332"/>
                  <a:pt x="276" y="332"/>
                </a:cubicBezTo>
                <a:cubicBezTo>
                  <a:pt x="275" y="332"/>
                  <a:pt x="271" y="329"/>
                  <a:pt x="266" y="324"/>
                </a:cubicBezTo>
                <a:cubicBezTo>
                  <a:pt x="264" y="322"/>
                  <a:pt x="263" y="320"/>
                  <a:pt x="261" y="319"/>
                </a:cubicBezTo>
                <a:cubicBezTo>
                  <a:pt x="256" y="314"/>
                  <a:pt x="256" y="314"/>
                  <a:pt x="255" y="314"/>
                </a:cubicBezTo>
                <a:cubicBezTo>
                  <a:pt x="254" y="313"/>
                  <a:pt x="252" y="314"/>
                  <a:pt x="249" y="316"/>
                </a:cubicBezTo>
                <a:cubicBezTo>
                  <a:pt x="247" y="315"/>
                  <a:pt x="247" y="315"/>
                  <a:pt x="247" y="315"/>
                </a:cubicBezTo>
                <a:cubicBezTo>
                  <a:pt x="247" y="316"/>
                  <a:pt x="247" y="316"/>
                  <a:pt x="247" y="316"/>
                </a:cubicBezTo>
                <a:cubicBezTo>
                  <a:pt x="245" y="317"/>
                  <a:pt x="243" y="319"/>
                  <a:pt x="243" y="320"/>
                </a:cubicBezTo>
                <a:cubicBezTo>
                  <a:pt x="243" y="320"/>
                  <a:pt x="243" y="321"/>
                  <a:pt x="243" y="321"/>
                </a:cubicBezTo>
                <a:cubicBezTo>
                  <a:pt x="243" y="322"/>
                  <a:pt x="243" y="324"/>
                  <a:pt x="243" y="327"/>
                </a:cubicBezTo>
                <a:cubicBezTo>
                  <a:pt x="243" y="329"/>
                  <a:pt x="244" y="332"/>
                  <a:pt x="244" y="335"/>
                </a:cubicBezTo>
                <a:cubicBezTo>
                  <a:pt x="245" y="339"/>
                  <a:pt x="245" y="343"/>
                  <a:pt x="245" y="346"/>
                </a:cubicBezTo>
                <a:cubicBezTo>
                  <a:pt x="245" y="347"/>
                  <a:pt x="245" y="348"/>
                  <a:pt x="245" y="348"/>
                </a:cubicBezTo>
                <a:cubicBezTo>
                  <a:pt x="244" y="349"/>
                  <a:pt x="240" y="351"/>
                  <a:pt x="238" y="351"/>
                </a:cubicBezTo>
                <a:cubicBezTo>
                  <a:pt x="238" y="350"/>
                  <a:pt x="235" y="346"/>
                  <a:pt x="231" y="340"/>
                </a:cubicBezTo>
                <a:cubicBezTo>
                  <a:pt x="229" y="338"/>
                  <a:pt x="228" y="336"/>
                  <a:pt x="227" y="334"/>
                </a:cubicBezTo>
                <a:cubicBezTo>
                  <a:pt x="224" y="328"/>
                  <a:pt x="223" y="328"/>
                  <a:pt x="222" y="327"/>
                </a:cubicBezTo>
                <a:cubicBezTo>
                  <a:pt x="221" y="327"/>
                  <a:pt x="220" y="327"/>
                  <a:pt x="216" y="328"/>
                </a:cubicBezTo>
                <a:cubicBezTo>
                  <a:pt x="214" y="327"/>
                  <a:pt x="214" y="327"/>
                  <a:pt x="214" y="327"/>
                </a:cubicBezTo>
                <a:cubicBezTo>
                  <a:pt x="214" y="328"/>
                  <a:pt x="214" y="328"/>
                  <a:pt x="214" y="328"/>
                </a:cubicBezTo>
                <a:cubicBezTo>
                  <a:pt x="211" y="329"/>
                  <a:pt x="210" y="330"/>
                  <a:pt x="209" y="331"/>
                </a:cubicBezTo>
                <a:cubicBezTo>
                  <a:pt x="208" y="331"/>
                  <a:pt x="208" y="332"/>
                  <a:pt x="208" y="338"/>
                </a:cubicBezTo>
                <a:cubicBezTo>
                  <a:pt x="207" y="340"/>
                  <a:pt x="207" y="343"/>
                  <a:pt x="207" y="346"/>
                </a:cubicBezTo>
                <a:cubicBezTo>
                  <a:pt x="206" y="353"/>
                  <a:pt x="205" y="357"/>
                  <a:pt x="204" y="359"/>
                </a:cubicBezTo>
                <a:cubicBezTo>
                  <a:pt x="203" y="359"/>
                  <a:pt x="199" y="360"/>
                  <a:pt x="198" y="359"/>
                </a:cubicBezTo>
                <a:cubicBezTo>
                  <a:pt x="197" y="358"/>
                  <a:pt x="195" y="354"/>
                  <a:pt x="193" y="347"/>
                </a:cubicBezTo>
                <a:cubicBezTo>
                  <a:pt x="192" y="345"/>
                  <a:pt x="191" y="343"/>
                  <a:pt x="190" y="341"/>
                </a:cubicBezTo>
                <a:cubicBezTo>
                  <a:pt x="188" y="335"/>
                  <a:pt x="188" y="334"/>
                  <a:pt x="187" y="333"/>
                </a:cubicBezTo>
                <a:cubicBezTo>
                  <a:pt x="187" y="333"/>
                  <a:pt x="185" y="332"/>
                  <a:pt x="181" y="332"/>
                </a:cubicBezTo>
                <a:cubicBezTo>
                  <a:pt x="180" y="331"/>
                  <a:pt x="180" y="331"/>
                  <a:pt x="180" y="331"/>
                </a:cubicBezTo>
                <a:cubicBezTo>
                  <a:pt x="179" y="332"/>
                  <a:pt x="179" y="332"/>
                  <a:pt x="179" y="332"/>
                </a:cubicBezTo>
                <a:cubicBezTo>
                  <a:pt x="175" y="332"/>
                  <a:pt x="174" y="333"/>
                  <a:pt x="173" y="333"/>
                </a:cubicBezTo>
                <a:cubicBezTo>
                  <a:pt x="173" y="334"/>
                  <a:pt x="172" y="335"/>
                  <a:pt x="171" y="340"/>
                </a:cubicBezTo>
                <a:cubicBezTo>
                  <a:pt x="170" y="342"/>
                  <a:pt x="169" y="345"/>
                  <a:pt x="168" y="347"/>
                </a:cubicBezTo>
                <a:cubicBezTo>
                  <a:pt x="165" y="354"/>
                  <a:pt x="163" y="358"/>
                  <a:pt x="163" y="359"/>
                </a:cubicBezTo>
                <a:cubicBezTo>
                  <a:pt x="161" y="360"/>
                  <a:pt x="157" y="360"/>
                  <a:pt x="156" y="359"/>
                </a:cubicBezTo>
                <a:cubicBezTo>
                  <a:pt x="155" y="358"/>
                  <a:pt x="155" y="353"/>
                  <a:pt x="154" y="346"/>
                </a:cubicBezTo>
                <a:cubicBezTo>
                  <a:pt x="153" y="343"/>
                  <a:pt x="153" y="341"/>
                  <a:pt x="153" y="339"/>
                </a:cubicBezTo>
                <a:cubicBezTo>
                  <a:pt x="152" y="332"/>
                  <a:pt x="152" y="331"/>
                  <a:pt x="152" y="331"/>
                </a:cubicBezTo>
                <a:cubicBezTo>
                  <a:pt x="151" y="330"/>
                  <a:pt x="149" y="329"/>
                  <a:pt x="146" y="329"/>
                </a:cubicBezTo>
                <a:cubicBezTo>
                  <a:pt x="145" y="327"/>
                  <a:pt x="145" y="327"/>
                  <a:pt x="145" y="327"/>
                </a:cubicBezTo>
                <a:cubicBezTo>
                  <a:pt x="144" y="328"/>
                  <a:pt x="144" y="328"/>
                  <a:pt x="144" y="328"/>
                </a:cubicBezTo>
                <a:cubicBezTo>
                  <a:pt x="141" y="327"/>
                  <a:pt x="139" y="327"/>
                  <a:pt x="138" y="328"/>
                </a:cubicBezTo>
                <a:cubicBezTo>
                  <a:pt x="138" y="328"/>
                  <a:pt x="137" y="329"/>
                  <a:pt x="134" y="334"/>
                </a:cubicBezTo>
                <a:cubicBezTo>
                  <a:pt x="133" y="336"/>
                  <a:pt x="131" y="338"/>
                  <a:pt x="130" y="340"/>
                </a:cubicBezTo>
                <a:cubicBezTo>
                  <a:pt x="126" y="346"/>
                  <a:pt x="123" y="350"/>
                  <a:pt x="122" y="351"/>
                </a:cubicBezTo>
                <a:cubicBezTo>
                  <a:pt x="120" y="351"/>
                  <a:pt x="116" y="349"/>
                  <a:pt x="115" y="348"/>
                </a:cubicBezTo>
                <a:cubicBezTo>
                  <a:pt x="115" y="348"/>
                  <a:pt x="115" y="348"/>
                  <a:pt x="115" y="347"/>
                </a:cubicBezTo>
                <a:cubicBezTo>
                  <a:pt x="115" y="347"/>
                  <a:pt x="115" y="347"/>
                  <a:pt x="115" y="347"/>
                </a:cubicBezTo>
                <a:cubicBezTo>
                  <a:pt x="115" y="345"/>
                  <a:pt x="116" y="340"/>
                  <a:pt x="116" y="335"/>
                </a:cubicBezTo>
                <a:cubicBezTo>
                  <a:pt x="117" y="333"/>
                  <a:pt x="117" y="330"/>
                  <a:pt x="117" y="328"/>
                </a:cubicBezTo>
                <a:cubicBezTo>
                  <a:pt x="118" y="325"/>
                  <a:pt x="118" y="323"/>
                  <a:pt x="118" y="322"/>
                </a:cubicBezTo>
                <a:cubicBezTo>
                  <a:pt x="118" y="321"/>
                  <a:pt x="118" y="321"/>
                  <a:pt x="118" y="320"/>
                </a:cubicBezTo>
                <a:cubicBezTo>
                  <a:pt x="117" y="319"/>
                  <a:pt x="116" y="318"/>
                  <a:pt x="113" y="317"/>
                </a:cubicBezTo>
                <a:cubicBezTo>
                  <a:pt x="112" y="314"/>
                  <a:pt x="112" y="314"/>
                  <a:pt x="112" y="314"/>
                </a:cubicBezTo>
                <a:cubicBezTo>
                  <a:pt x="111" y="316"/>
                  <a:pt x="111" y="316"/>
                  <a:pt x="111" y="316"/>
                </a:cubicBezTo>
                <a:cubicBezTo>
                  <a:pt x="108" y="314"/>
                  <a:pt x="107" y="314"/>
                  <a:pt x="106" y="314"/>
                </a:cubicBezTo>
                <a:cubicBezTo>
                  <a:pt x="105" y="315"/>
                  <a:pt x="104" y="315"/>
                  <a:pt x="100" y="319"/>
                </a:cubicBezTo>
                <a:cubicBezTo>
                  <a:pt x="98" y="321"/>
                  <a:pt x="96" y="322"/>
                  <a:pt x="94" y="324"/>
                </a:cubicBezTo>
                <a:cubicBezTo>
                  <a:pt x="89" y="329"/>
                  <a:pt x="85" y="332"/>
                  <a:pt x="84" y="333"/>
                </a:cubicBezTo>
                <a:cubicBezTo>
                  <a:pt x="83" y="333"/>
                  <a:pt x="79" y="330"/>
                  <a:pt x="78" y="329"/>
                </a:cubicBezTo>
                <a:cubicBezTo>
                  <a:pt x="79" y="328"/>
                  <a:pt x="80" y="323"/>
                  <a:pt x="82" y="316"/>
                </a:cubicBezTo>
                <a:cubicBezTo>
                  <a:pt x="83" y="314"/>
                  <a:pt x="84" y="312"/>
                  <a:pt x="85" y="310"/>
                </a:cubicBezTo>
                <a:cubicBezTo>
                  <a:pt x="87" y="305"/>
                  <a:pt x="87" y="304"/>
                  <a:pt x="87" y="303"/>
                </a:cubicBezTo>
                <a:cubicBezTo>
                  <a:pt x="87" y="302"/>
                  <a:pt x="87" y="302"/>
                  <a:pt x="87" y="302"/>
                </a:cubicBezTo>
                <a:cubicBezTo>
                  <a:pt x="87" y="302"/>
                  <a:pt x="87" y="302"/>
                  <a:pt x="87" y="302"/>
                </a:cubicBezTo>
                <a:cubicBezTo>
                  <a:pt x="87" y="301"/>
                  <a:pt x="86" y="300"/>
                  <a:pt x="83" y="298"/>
                </a:cubicBezTo>
                <a:cubicBezTo>
                  <a:pt x="83" y="296"/>
                  <a:pt x="83" y="296"/>
                  <a:pt x="83" y="296"/>
                </a:cubicBezTo>
                <a:cubicBezTo>
                  <a:pt x="82" y="296"/>
                  <a:pt x="82" y="296"/>
                  <a:pt x="82" y="296"/>
                </a:cubicBezTo>
                <a:cubicBezTo>
                  <a:pt x="79" y="294"/>
                  <a:pt x="78" y="293"/>
                  <a:pt x="77" y="294"/>
                </a:cubicBezTo>
                <a:cubicBezTo>
                  <a:pt x="76" y="294"/>
                  <a:pt x="75" y="294"/>
                  <a:pt x="70" y="297"/>
                </a:cubicBezTo>
                <a:cubicBezTo>
                  <a:pt x="68" y="298"/>
                  <a:pt x="66" y="299"/>
                  <a:pt x="63" y="301"/>
                </a:cubicBezTo>
                <a:cubicBezTo>
                  <a:pt x="57" y="304"/>
                  <a:pt x="53" y="306"/>
                  <a:pt x="52" y="307"/>
                </a:cubicBezTo>
                <a:cubicBezTo>
                  <a:pt x="50" y="306"/>
                  <a:pt x="47" y="303"/>
                  <a:pt x="47" y="302"/>
                </a:cubicBezTo>
                <a:cubicBezTo>
                  <a:pt x="47" y="301"/>
                  <a:pt x="50" y="296"/>
                  <a:pt x="54" y="290"/>
                </a:cubicBezTo>
                <a:cubicBezTo>
                  <a:pt x="55" y="288"/>
                  <a:pt x="56" y="286"/>
                  <a:pt x="58" y="285"/>
                </a:cubicBezTo>
                <a:cubicBezTo>
                  <a:pt x="61" y="279"/>
                  <a:pt x="62" y="279"/>
                  <a:pt x="62" y="277"/>
                </a:cubicBezTo>
                <a:cubicBezTo>
                  <a:pt x="62" y="276"/>
                  <a:pt x="61" y="275"/>
                  <a:pt x="59" y="272"/>
                </a:cubicBezTo>
                <a:cubicBezTo>
                  <a:pt x="59" y="270"/>
                  <a:pt x="59" y="270"/>
                  <a:pt x="59" y="270"/>
                </a:cubicBezTo>
                <a:cubicBezTo>
                  <a:pt x="58" y="270"/>
                  <a:pt x="58" y="270"/>
                  <a:pt x="58" y="270"/>
                </a:cubicBezTo>
                <a:cubicBezTo>
                  <a:pt x="56" y="267"/>
                  <a:pt x="54" y="267"/>
                  <a:pt x="53" y="267"/>
                </a:cubicBezTo>
                <a:cubicBezTo>
                  <a:pt x="53" y="267"/>
                  <a:pt x="52" y="267"/>
                  <a:pt x="46" y="268"/>
                </a:cubicBezTo>
                <a:cubicBezTo>
                  <a:pt x="44" y="269"/>
                  <a:pt x="41" y="270"/>
                  <a:pt x="39" y="271"/>
                </a:cubicBezTo>
                <a:cubicBezTo>
                  <a:pt x="32" y="273"/>
                  <a:pt x="27" y="274"/>
                  <a:pt x="26" y="274"/>
                </a:cubicBezTo>
                <a:cubicBezTo>
                  <a:pt x="25" y="273"/>
                  <a:pt x="23" y="269"/>
                  <a:pt x="23" y="268"/>
                </a:cubicBezTo>
                <a:cubicBezTo>
                  <a:pt x="23" y="267"/>
                  <a:pt x="26" y="263"/>
                  <a:pt x="32" y="258"/>
                </a:cubicBezTo>
                <a:cubicBezTo>
                  <a:pt x="34" y="257"/>
                  <a:pt x="35" y="255"/>
                  <a:pt x="37" y="254"/>
                </a:cubicBezTo>
                <a:cubicBezTo>
                  <a:pt x="42" y="249"/>
                  <a:pt x="42" y="249"/>
                  <a:pt x="43" y="248"/>
                </a:cubicBezTo>
                <a:cubicBezTo>
                  <a:pt x="43" y="247"/>
                  <a:pt x="43" y="247"/>
                  <a:pt x="43" y="247"/>
                </a:cubicBezTo>
                <a:cubicBezTo>
                  <a:pt x="43" y="246"/>
                  <a:pt x="42" y="244"/>
                  <a:pt x="41" y="242"/>
                </a:cubicBezTo>
                <a:cubicBezTo>
                  <a:pt x="41" y="240"/>
                  <a:pt x="41" y="240"/>
                  <a:pt x="41" y="240"/>
                </a:cubicBezTo>
                <a:cubicBezTo>
                  <a:pt x="40" y="240"/>
                  <a:pt x="40" y="240"/>
                  <a:pt x="40" y="240"/>
                </a:cubicBezTo>
                <a:cubicBezTo>
                  <a:pt x="39" y="237"/>
                  <a:pt x="38" y="236"/>
                  <a:pt x="37" y="235"/>
                </a:cubicBezTo>
                <a:cubicBezTo>
                  <a:pt x="36" y="235"/>
                  <a:pt x="35" y="235"/>
                  <a:pt x="30" y="235"/>
                </a:cubicBezTo>
                <a:cubicBezTo>
                  <a:pt x="27" y="235"/>
                  <a:pt x="25" y="236"/>
                  <a:pt x="22" y="236"/>
                </a:cubicBezTo>
                <a:cubicBezTo>
                  <a:pt x="15" y="236"/>
                  <a:pt x="10" y="236"/>
                  <a:pt x="9" y="236"/>
                </a:cubicBezTo>
                <a:cubicBezTo>
                  <a:pt x="8" y="235"/>
                  <a:pt x="7" y="232"/>
                  <a:pt x="7" y="230"/>
                </a:cubicBezTo>
                <a:cubicBezTo>
                  <a:pt x="7" y="229"/>
                  <a:pt x="7" y="229"/>
                  <a:pt x="7" y="229"/>
                </a:cubicBezTo>
                <a:cubicBezTo>
                  <a:pt x="8" y="228"/>
                  <a:pt x="11" y="226"/>
                  <a:pt x="18" y="222"/>
                </a:cubicBezTo>
                <a:cubicBezTo>
                  <a:pt x="20" y="221"/>
                  <a:pt x="22" y="220"/>
                  <a:pt x="24" y="219"/>
                </a:cubicBezTo>
                <a:cubicBezTo>
                  <a:pt x="30" y="216"/>
                  <a:pt x="30" y="215"/>
                  <a:pt x="31" y="214"/>
                </a:cubicBezTo>
                <a:cubicBezTo>
                  <a:pt x="31" y="214"/>
                  <a:pt x="31" y="213"/>
                  <a:pt x="31" y="212"/>
                </a:cubicBezTo>
                <a:cubicBezTo>
                  <a:pt x="31" y="211"/>
                  <a:pt x="31" y="209"/>
                  <a:pt x="30" y="208"/>
                </a:cubicBezTo>
                <a:cubicBezTo>
                  <a:pt x="31" y="206"/>
                  <a:pt x="31" y="206"/>
                  <a:pt x="31" y="206"/>
                </a:cubicBezTo>
                <a:cubicBezTo>
                  <a:pt x="30" y="206"/>
                  <a:pt x="30" y="206"/>
                  <a:pt x="30" y="206"/>
                </a:cubicBezTo>
                <a:cubicBezTo>
                  <a:pt x="30" y="203"/>
                  <a:pt x="29" y="201"/>
                  <a:pt x="28" y="201"/>
                </a:cubicBezTo>
                <a:cubicBezTo>
                  <a:pt x="27" y="200"/>
                  <a:pt x="27" y="200"/>
                  <a:pt x="21" y="199"/>
                </a:cubicBezTo>
                <a:cubicBezTo>
                  <a:pt x="19" y="199"/>
                  <a:pt x="16" y="198"/>
                  <a:pt x="13" y="198"/>
                </a:cubicBezTo>
                <a:cubicBezTo>
                  <a:pt x="6" y="196"/>
                  <a:pt x="2" y="195"/>
                  <a:pt x="1" y="195"/>
                </a:cubicBezTo>
                <a:cubicBezTo>
                  <a:pt x="0" y="194"/>
                  <a:pt x="0" y="192"/>
                  <a:pt x="0" y="190"/>
                </a:cubicBezTo>
                <a:close/>
                <a:moveTo>
                  <a:pt x="288" y="180"/>
                </a:moveTo>
                <a:cubicBezTo>
                  <a:pt x="288" y="120"/>
                  <a:pt x="239" y="71"/>
                  <a:pt x="179" y="71"/>
                </a:cubicBezTo>
                <a:cubicBezTo>
                  <a:pt x="120" y="72"/>
                  <a:pt x="71" y="121"/>
                  <a:pt x="71" y="180"/>
                </a:cubicBezTo>
                <a:cubicBezTo>
                  <a:pt x="71" y="240"/>
                  <a:pt x="120" y="289"/>
                  <a:pt x="180" y="289"/>
                </a:cubicBezTo>
                <a:cubicBezTo>
                  <a:pt x="240" y="288"/>
                  <a:pt x="289" y="239"/>
                  <a:pt x="288" y="180"/>
                </a:cubicBezTo>
                <a:close/>
              </a:path>
            </a:pathLst>
          </a:custGeom>
          <a:solidFill>
            <a:srgbClr val="F8D84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A0204" pitchFamily="34" charset="0"/>
              <a:ea typeface="宋体" panose="02010600030101010101" pitchFamily="2" charset="-122"/>
              <a:cs typeface="+mn-cs"/>
            </a:endParaRPr>
          </a:p>
        </p:txBody>
      </p:sp>
      <p:sp>
        <p:nvSpPr>
          <p:cNvPr id="91" name="Freeform 4">
            <a:extLst>
              <a:ext uri="{FF2B5EF4-FFF2-40B4-BE49-F238E27FC236}">
                <a16:creationId xmlns:a16="http://schemas.microsoft.com/office/drawing/2014/main" xmlns="" id="{5CC71B8F-5D61-4761-80A3-EA1508986346}"/>
              </a:ext>
            </a:extLst>
          </p:cNvPr>
          <p:cNvSpPr>
            <a:spLocks noEditPoints="1"/>
          </p:cNvSpPr>
          <p:nvPr/>
        </p:nvSpPr>
        <p:spPr bwMode="auto">
          <a:xfrm>
            <a:off x="4635500" y="3060700"/>
            <a:ext cx="1546225" cy="1544638"/>
          </a:xfrm>
          <a:custGeom>
            <a:avLst/>
            <a:gdLst>
              <a:gd name="T0" fmla="*/ 2147483647 w 314"/>
              <a:gd name="T1" fmla="*/ 2147483647 h 314"/>
              <a:gd name="T2" fmla="*/ 2147483647 w 314"/>
              <a:gd name="T3" fmla="*/ 2147483647 h 314"/>
              <a:gd name="T4" fmla="*/ 2147483647 w 314"/>
              <a:gd name="T5" fmla="*/ 2147483647 h 314"/>
              <a:gd name="T6" fmla="*/ 2147483647 w 314"/>
              <a:gd name="T7" fmla="*/ 2147483647 h 314"/>
              <a:gd name="T8" fmla="*/ 2147483647 w 314"/>
              <a:gd name="T9" fmla="*/ 2147483647 h 314"/>
              <a:gd name="T10" fmla="*/ 2147483647 w 314"/>
              <a:gd name="T11" fmla="*/ 2147483647 h 314"/>
              <a:gd name="T12" fmla="*/ 2147483647 w 314"/>
              <a:gd name="T13" fmla="*/ 2147483647 h 314"/>
              <a:gd name="T14" fmla="*/ 2147483647 w 314"/>
              <a:gd name="T15" fmla="*/ 2147483647 h 314"/>
              <a:gd name="T16" fmla="*/ 2147483647 w 314"/>
              <a:gd name="T17" fmla="*/ 2147483647 h 314"/>
              <a:gd name="T18" fmla="*/ 2147483647 w 314"/>
              <a:gd name="T19" fmla="*/ 2147483647 h 314"/>
              <a:gd name="T20" fmla="*/ 2147483647 w 314"/>
              <a:gd name="T21" fmla="*/ 2147483647 h 314"/>
              <a:gd name="T22" fmla="*/ 2147483647 w 314"/>
              <a:gd name="T23" fmla="*/ 2147483647 h 314"/>
              <a:gd name="T24" fmla="*/ 2147483647 w 314"/>
              <a:gd name="T25" fmla="*/ 2147483647 h 314"/>
              <a:gd name="T26" fmla="*/ 2147483647 w 314"/>
              <a:gd name="T27" fmla="*/ 2147483647 h 314"/>
              <a:gd name="T28" fmla="*/ 2147483647 w 314"/>
              <a:gd name="T29" fmla="*/ 2147483647 h 314"/>
              <a:gd name="T30" fmla="*/ 2147483647 w 314"/>
              <a:gd name="T31" fmla="*/ 2147483647 h 314"/>
              <a:gd name="T32" fmla="*/ 2147483647 w 314"/>
              <a:gd name="T33" fmla="*/ 2147483647 h 314"/>
              <a:gd name="T34" fmla="*/ 2147483647 w 314"/>
              <a:gd name="T35" fmla="*/ 2147483647 h 314"/>
              <a:gd name="T36" fmla="*/ 2147483647 w 314"/>
              <a:gd name="T37" fmla="*/ 2147483647 h 314"/>
              <a:gd name="T38" fmla="*/ 2147483647 w 314"/>
              <a:gd name="T39" fmla="*/ 2147483647 h 314"/>
              <a:gd name="T40" fmla="*/ 2147483647 w 314"/>
              <a:gd name="T41" fmla="*/ 2147483647 h 314"/>
              <a:gd name="T42" fmla="*/ 2147483647 w 314"/>
              <a:gd name="T43" fmla="*/ 2147483647 h 314"/>
              <a:gd name="T44" fmla="*/ 2147483647 w 314"/>
              <a:gd name="T45" fmla="*/ 2147483647 h 314"/>
              <a:gd name="T46" fmla="*/ 2147483647 w 314"/>
              <a:gd name="T47" fmla="*/ 2147483647 h 314"/>
              <a:gd name="T48" fmla="*/ 2147483647 w 314"/>
              <a:gd name="T49" fmla="*/ 2147483647 h 314"/>
              <a:gd name="T50" fmla="*/ 2147483647 w 314"/>
              <a:gd name="T51" fmla="*/ 2147483647 h 314"/>
              <a:gd name="T52" fmla="*/ 2147483647 w 314"/>
              <a:gd name="T53" fmla="*/ 2147483647 h 314"/>
              <a:gd name="T54" fmla="*/ 2147483647 w 314"/>
              <a:gd name="T55" fmla="*/ 2147483647 h 314"/>
              <a:gd name="T56" fmla="*/ 2147483647 w 314"/>
              <a:gd name="T57" fmla="*/ 2147483647 h 314"/>
              <a:gd name="T58" fmla="*/ 2147483647 w 314"/>
              <a:gd name="T59" fmla="*/ 2147483647 h 314"/>
              <a:gd name="T60" fmla="*/ 2147483647 w 314"/>
              <a:gd name="T61" fmla="*/ 2147483647 h 314"/>
              <a:gd name="T62" fmla="*/ 2147483647 w 314"/>
              <a:gd name="T63" fmla="*/ 2147483647 h 314"/>
              <a:gd name="T64" fmla="*/ 2147483647 w 314"/>
              <a:gd name="T65" fmla="*/ 2147483647 h 314"/>
              <a:gd name="T66" fmla="*/ 2147483647 w 314"/>
              <a:gd name="T67" fmla="*/ 2147483647 h 314"/>
              <a:gd name="T68" fmla="*/ 2147483647 w 314"/>
              <a:gd name="T69" fmla="*/ 2147483647 h 314"/>
              <a:gd name="T70" fmla="*/ 2147483647 w 314"/>
              <a:gd name="T71" fmla="*/ 2147483647 h 314"/>
              <a:gd name="T72" fmla="*/ 2147483647 w 314"/>
              <a:gd name="T73" fmla="*/ 2147483647 h 314"/>
              <a:gd name="T74" fmla="*/ 2147483647 w 314"/>
              <a:gd name="T75" fmla="*/ 2147483647 h 314"/>
              <a:gd name="T76" fmla="*/ 2147483647 w 314"/>
              <a:gd name="T77" fmla="*/ 2147483647 h 314"/>
              <a:gd name="T78" fmla="*/ 2147483647 w 314"/>
              <a:gd name="T79" fmla="*/ 2147483647 h 314"/>
              <a:gd name="T80" fmla="*/ 2147483647 w 314"/>
              <a:gd name="T81" fmla="*/ 2147483647 h 314"/>
              <a:gd name="T82" fmla="*/ 2147483647 w 314"/>
              <a:gd name="T83" fmla="*/ 2147483647 h 314"/>
              <a:gd name="T84" fmla="*/ 2147483647 w 314"/>
              <a:gd name="T85" fmla="*/ 2147483647 h 314"/>
              <a:gd name="T86" fmla="*/ 2147483647 w 314"/>
              <a:gd name="T87" fmla="*/ 2147483647 h 314"/>
              <a:gd name="T88" fmla="*/ 2147483647 w 314"/>
              <a:gd name="T89" fmla="*/ 2147483647 h 314"/>
              <a:gd name="T90" fmla="*/ 2147483647 w 314"/>
              <a:gd name="T91" fmla="*/ 2147483647 h 314"/>
              <a:gd name="T92" fmla="*/ 2147483647 w 314"/>
              <a:gd name="T93" fmla="*/ 2147483647 h 314"/>
              <a:gd name="T94" fmla="*/ 2147483647 w 314"/>
              <a:gd name="T95" fmla="*/ 2147483647 h 314"/>
              <a:gd name="T96" fmla="*/ 2147483647 w 314"/>
              <a:gd name="T97" fmla="*/ 2147483647 h 314"/>
              <a:gd name="T98" fmla="*/ 2147483647 w 314"/>
              <a:gd name="T99" fmla="*/ 2147483647 h 314"/>
              <a:gd name="T100" fmla="*/ 2147483647 w 314"/>
              <a:gd name="T101" fmla="*/ 2147483647 h 314"/>
              <a:gd name="T102" fmla="*/ 2147483647 w 314"/>
              <a:gd name="T103" fmla="*/ 2147483647 h 314"/>
              <a:gd name="T104" fmla="*/ 2147483647 w 314"/>
              <a:gd name="T105" fmla="*/ 2147483647 h 314"/>
              <a:gd name="T106" fmla="*/ 2147483647 w 314"/>
              <a:gd name="T107" fmla="*/ 2147483647 h 314"/>
              <a:gd name="T108" fmla="*/ 2147483647 w 314"/>
              <a:gd name="T109" fmla="*/ 2147483647 h 314"/>
              <a:gd name="T110" fmla="*/ 2147483647 w 314"/>
              <a:gd name="T111" fmla="*/ 2147483647 h 31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4" h="314">
                <a:moveTo>
                  <a:pt x="0" y="165"/>
                </a:moveTo>
                <a:cubicBezTo>
                  <a:pt x="0" y="164"/>
                  <a:pt x="0" y="163"/>
                  <a:pt x="0" y="163"/>
                </a:cubicBezTo>
                <a:cubicBezTo>
                  <a:pt x="1" y="162"/>
                  <a:pt x="5" y="161"/>
                  <a:pt x="11" y="159"/>
                </a:cubicBezTo>
                <a:cubicBezTo>
                  <a:pt x="13" y="159"/>
                  <a:pt x="15" y="158"/>
                  <a:pt x="17" y="157"/>
                </a:cubicBezTo>
                <a:cubicBezTo>
                  <a:pt x="22" y="156"/>
                  <a:pt x="23" y="156"/>
                  <a:pt x="24" y="155"/>
                </a:cubicBezTo>
                <a:cubicBezTo>
                  <a:pt x="24" y="154"/>
                  <a:pt x="25" y="153"/>
                  <a:pt x="25" y="150"/>
                </a:cubicBezTo>
                <a:cubicBezTo>
                  <a:pt x="25" y="149"/>
                  <a:pt x="25" y="149"/>
                  <a:pt x="25" y="149"/>
                </a:cubicBezTo>
                <a:cubicBezTo>
                  <a:pt x="25" y="149"/>
                  <a:pt x="25" y="149"/>
                  <a:pt x="25" y="149"/>
                </a:cubicBezTo>
                <a:cubicBezTo>
                  <a:pt x="25" y="149"/>
                  <a:pt x="25" y="148"/>
                  <a:pt x="25" y="146"/>
                </a:cubicBezTo>
                <a:cubicBezTo>
                  <a:pt x="25" y="145"/>
                  <a:pt x="25" y="144"/>
                  <a:pt x="24" y="143"/>
                </a:cubicBezTo>
                <a:cubicBezTo>
                  <a:pt x="24" y="143"/>
                  <a:pt x="23" y="142"/>
                  <a:pt x="18" y="140"/>
                </a:cubicBezTo>
                <a:cubicBezTo>
                  <a:pt x="17" y="140"/>
                  <a:pt x="14" y="139"/>
                  <a:pt x="12" y="138"/>
                </a:cubicBezTo>
                <a:cubicBezTo>
                  <a:pt x="7" y="135"/>
                  <a:pt x="3" y="133"/>
                  <a:pt x="2" y="132"/>
                </a:cubicBezTo>
                <a:cubicBezTo>
                  <a:pt x="2" y="132"/>
                  <a:pt x="2" y="132"/>
                  <a:pt x="2" y="131"/>
                </a:cubicBezTo>
                <a:cubicBezTo>
                  <a:pt x="2" y="129"/>
                  <a:pt x="3" y="127"/>
                  <a:pt x="3" y="127"/>
                </a:cubicBezTo>
                <a:cubicBezTo>
                  <a:pt x="4" y="126"/>
                  <a:pt x="8" y="126"/>
                  <a:pt x="15" y="125"/>
                </a:cubicBezTo>
                <a:cubicBezTo>
                  <a:pt x="17" y="125"/>
                  <a:pt x="19" y="125"/>
                  <a:pt x="21" y="125"/>
                </a:cubicBezTo>
                <a:cubicBezTo>
                  <a:pt x="26" y="125"/>
                  <a:pt x="27" y="125"/>
                  <a:pt x="28" y="124"/>
                </a:cubicBezTo>
                <a:cubicBezTo>
                  <a:pt x="28" y="124"/>
                  <a:pt x="29" y="123"/>
                  <a:pt x="30" y="120"/>
                </a:cubicBezTo>
                <a:cubicBezTo>
                  <a:pt x="30" y="119"/>
                  <a:pt x="30" y="119"/>
                  <a:pt x="30" y="119"/>
                </a:cubicBezTo>
                <a:cubicBezTo>
                  <a:pt x="30" y="119"/>
                  <a:pt x="30" y="119"/>
                  <a:pt x="30" y="119"/>
                </a:cubicBezTo>
                <a:cubicBezTo>
                  <a:pt x="31" y="117"/>
                  <a:pt x="31" y="116"/>
                  <a:pt x="31" y="115"/>
                </a:cubicBezTo>
                <a:cubicBezTo>
                  <a:pt x="31" y="114"/>
                  <a:pt x="31" y="113"/>
                  <a:pt x="31" y="113"/>
                </a:cubicBezTo>
                <a:cubicBezTo>
                  <a:pt x="31" y="112"/>
                  <a:pt x="30" y="112"/>
                  <a:pt x="26" y="109"/>
                </a:cubicBezTo>
                <a:cubicBezTo>
                  <a:pt x="24" y="108"/>
                  <a:pt x="22" y="106"/>
                  <a:pt x="21" y="105"/>
                </a:cubicBezTo>
                <a:cubicBezTo>
                  <a:pt x="16" y="101"/>
                  <a:pt x="13" y="98"/>
                  <a:pt x="12" y="97"/>
                </a:cubicBezTo>
                <a:cubicBezTo>
                  <a:pt x="12" y="96"/>
                  <a:pt x="13" y="93"/>
                  <a:pt x="14" y="92"/>
                </a:cubicBezTo>
                <a:cubicBezTo>
                  <a:pt x="15" y="92"/>
                  <a:pt x="19" y="92"/>
                  <a:pt x="26" y="93"/>
                </a:cubicBezTo>
                <a:cubicBezTo>
                  <a:pt x="28" y="94"/>
                  <a:pt x="30" y="94"/>
                  <a:pt x="32" y="95"/>
                </a:cubicBezTo>
                <a:cubicBezTo>
                  <a:pt x="37" y="96"/>
                  <a:pt x="38" y="96"/>
                  <a:pt x="39" y="95"/>
                </a:cubicBezTo>
                <a:cubicBezTo>
                  <a:pt x="39" y="95"/>
                  <a:pt x="40" y="95"/>
                  <a:pt x="42" y="91"/>
                </a:cubicBezTo>
                <a:cubicBezTo>
                  <a:pt x="42" y="91"/>
                  <a:pt x="42" y="91"/>
                  <a:pt x="42" y="91"/>
                </a:cubicBezTo>
                <a:cubicBezTo>
                  <a:pt x="42" y="90"/>
                  <a:pt x="42" y="90"/>
                  <a:pt x="42" y="90"/>
                </a:cubicBezTo>
                <a:cubicBezTo>
                  <a:pt x="45" y="88"/>
                  <a:pt x="45" y="86"/>
                  <a:pt x="45" y="86"/>
                </a:cubicBezTo>
                <a:cubicBezTo>
                  <a:pt x="45" y="86"/>
                  <a:pt x="45" y="85"/>
                  <a:pt x="44" y="85"/>
                </a:cubicBezTo>
                <a:cubicBezTo>
                  <a:pt x="44" y="84"/>
                  <a:pt x="44" y="84"/>
                  <a:pt x="41" y="80"/>
                </a:cubicBezTo>
                <a:cubicBezTo>
                  <a:pt x="39" y="78"/>
                  <a:pt x="38" y="77"/>
                  <a:pt x="36" y="75"/>
                </a:cubicBezTo>
                <a:cubicBezTo>
                  <a:pt x="32" y="70"/>
                  <a:pt x="30" y="66"/>
                  <a:pt x="30" y="65"/>
                </a:cubicBezTo>
                <a:cubicBezTo>
                  <a:pt x="30" y="64"/>
                  <a:pt x="32" y="61"/>
                  <a:pt x="33" y="61"/>
                </a:cubicBezTo>
                <a:cubicBezTo>
                  <a:pt x="34" y="61"/>
                  <a:pt x="38" y="62"/>
                  <a:pt x="44" y="65"/>
                </a:cubicBezTo>
                <a:cubicBezTo>
                  <a:pt x="46" y="66"/>
                  <a:pt x="48" y="67"/>
                  <a:pt x="49" y="67"/>
                </a:cubicBezTo>
                <a:cubicBezTo>
                  <a:pt x="54" y="70"/>
                  <a:pt x="55" y="70"/>
                  <a:pt x="56" y="70"/>
                </a:cubicBezTo>
                <a:cubicBezTo>
                  <a:pt x="57" y="70"/>
                  <a:pt x="58" y="69"/>
                  <a:pt x="60" y="67"/>
                </a:cubicBezTo>
                <a:cubicBezTo>
                  <a:pt x="61" y="66"/>
                  <a:pt x="61" y="66"/>
                  <a:pt x="61" y="66"/>
                </a:cubicBezTo>
                <a:cubicBezTo>
                  <a:pt x="61" y="66"/>
                  <a:pt x="61" y="66"/>
                  <a:pt x="61" y="66"/>
                </a:cubicBezTo>
                <a:cubicBezTo>
                  <a:pt x="63" y="64"/>
                  <a:pt x="64" y="62"/>
                  <a:pt x="64" y="61"/>
                </a:cubicBezTo>
                <a:cubicBezTo>
                  <a:pt x="64" y="60"/>
                  <a:pt x="64" y="60"/>
                  <a:pt x="62" y="55"/>
                </a:cubicBezTo>
                <a:cubicBezTo>
                  <a:pt x="61" y="54"/>
                  <a:pt x="60" y="51"/>
                  <a:pt x="59" y="49"/>
                </a:cubicBezTo>
                <a:cubicBezTo>
                  <a:pt x="56" y="43"/>
                  <a:pt x="54" y="40"/>
                  <a:pt x="54" y="39"/>
                </a:cubicBezTo>
                <a:cubicBezTo>
                  <a:pt x="55" y="37"/>
                  <a:pt x="57" y="35"/>
                  <a:pt x="59" y="35"/>
                </a:cubicBezTo>
                <a:cubicBezTo>
                  <a:pt x="59" y="35"/>
                  <a:pt x="63" y="37"/>
                  <a:pt x="68" y="41"/>
                </a:cubicBezTo>
                <a:cubicBezTo>
                  <a:pt x="70" y="43"/>
                  <a:pt x="71" y="44"/>
                  <a:pt x="73" y="45"/>
                </a:cubicBezTo>
                <a:cubicBezTo>
                  <a:pt x="77" y="48"/>
                  <a:pt x="78" y="49"/>
                  <a:pt x="79" y="49"/>
                </a:cubicBezTo>
                <a:cubicBezTo>
                  <a:pt x="80" y="49"/>
                  <a:pt x="81" y="49"/>
                  <a:pt x="84" y="47"/>
                </a:cubicBezTo>
                <a:cubicBezTo>
                  <a:pt x="85" y="47"/>
                  <a:pt x="85" y="47"/>
                  <a:pt x="85" y="47"/>
                </a:cubicBezTo>
                <a:cubicBezTo>
                  <a:pt x="85" y="46"/>
                  <a:pt x="85" y="46"/>
                  <a:pt x="85" y="46"/>
                </a:cubicBezTo>
                <a:cubicBezTo>
                  <a:pt x="88" y="44"/>
                  <a:pt x="88" y="43"/>
                  <a:pt x="89" y="42"/>
                </a:cubicBezTo>
                <a:cubicBezTo>
                  <a:pt x="89" y="42"/>
                  <a:pt x="89" y="42"/>
                  <a:pt x="89" y="42"/>
                </a:cubicBezTo>
                <a:cubicBezTo>
                  <a:pt x="89" y="42"/>
                  <a:pt x="89" y="42"/>
                  <a:pt x="89" y="42"/>
                </a:cubicBezTo>
                <a:cubicBezTo>
                  <a:pt x="89" y="41"/>
                  <a:pt x="88" y="39"/>
                  <a:pt x="88" y="36"/>
                </a:cubicBezTo>
                <a:cubicBezTo>
                  <a:pt x="87" y="34"/>
                  <a:pt x="87" y="32"/>
                  <a:pt x="86" y="29"/>
                </a:cubicBezTo>
                <a:cubicBezTo>
                  <a:pt x="85" y="24"/>
                  <a:pt x="84" y="20"/>
                  <a:pt x="84" y="18"/>
                </a:cubicBezTo>
                <a:cubicBezTo>
                  <a:pt x="84" y="18"/>
                  <a:pt x="84" y="18"/>
                  <a:pt x="84" y="18"/>
                </a:cubicBezTo>
                <a:cubicBezTo>
                  <a:pt x="85" y="17"/>
                  <a:pt x="88" y="15"/>
                  <a:pt x="89" y="15"/>
                </a:cubicBezTo>
                <a:cubicBezTo>
                  <a:pt x="90" y="16"/>
                  <a:pt x="93" y="19"/>
                  <a:pt x="97" y="24"/>
                </a:cubicBezTo>
                <a:cubicBezTo>
                  <a:pt x="99" y="26"/>
                  <a:pt x="100" y="27"/>
                  <a:pt x="101" y="29"/>
                </a:cubicBezTo>
                <a:cubicBezTo>
                  <a:pt x="104" y="33"/>
                  <a:pt x="105" y="34"/>
                  <a:pt x="106" y="34"/>
                </a:cubicBezTo>
                <a:cubicBezTo>
                  <a:pt x="107" y="34"/>
                  <a:pt x="108" y="34"/>
                  <a:pt x="111" y="33"/>
                </a:cubicBezTo>
                <a:cubicBezTo>
                  <a:pt x="113" y="33"/>
                  <a:pt x="113" y="33"/>
                  <a:pt x="113" y="33"/>
                </a:cubicBezTo>
                <a:cubicBezTo>
                  <a:pt x="113" y="32"/>
                  <a:pt x="113" y="32"/>
                  <a:pt x="113" y="32"/>
                </a:cubicBezTo>
                <a:cubicBezTo>
                  <a:pt x="115" y="32"/>
                  <a:pt x="116" y="31"/>
                  <a:pt x="117" y="30"/>
                </a:cubicBezTo>
                <a:cubicBezTo>
                  <a:pt x="117" y="29"/>
                  <a:pt x="117" y="28"/>
                  <a:pt x="117" y="25"/>
                </a:cubicBezTo>
                <a:cubicBezTo>
                  <a:pt x="117" y="22"/>
                  <a:pt x="117" y="22"/>
                  <a:pt x="117" y="22"/>
                </a:cubicBezTo>
                <a:cubicBezTo>
                  <a:pt x="117" y="20"/>
                  <a:pt x="117" y="18"/>
                  <a:pt x="117" y="16"/>
                </a:cubicBezTo>
                <a:cubicBezTo>
                  <a:pt x="117" y="10"/>
                  <a:pt x="118" y="6"/>
                  <a:pt x="118" y="5"/>
                </a:cubicBezTo>
                <a:cubicBezTo>
                  <a:pt x="119" y="4"/>
                  <a:pt x="123" y="3"/>
                  <a:pt x="124" y="4"/>
                </a:cubicBezTo>
                <a:cubicBezTo>
                  <a:pt x="125" y="4"/>
                  <a:pt x="127" y="8"/>
                  <a:pt x="129" y="14"/>
                </a:cubicBezTo>
                <a:cubicBezTo>
                  <a:pt x="130" y="16"/>
                  <a:pt x="131" y="18"/>
                  <a:pt x="132" y="19"/>
                </a:cubicBezTo>
                <a:cubicBezTo>
                  <a:pt x="134" y="24"/>
                  <a:pt x="135" y="25"/>
                  <a:pt x="136" y="25"/>
                </a:cubicBezTo>
                <a:cubicBezTo>
                  <a:pt x="136" y="26"/>
                  <a:pt x="138" y="26"/>
                  <a:pt x="141" y="26"/>
                </a:cubicBezTo>
                <a:cubicBezTo>
                  <a:pt x="141" y="26"/>
                  <a:pt x="141" y="26"/>
                  <a:pt x="141" y="26"/>
                </a:cubicBezTo>
                <a:cubicBezTo>
                  <a:pt x="142" y="25"/>
                  <a:pt x="142" y="25"/>
                  <a:pt x="142" y="25"/>
                </a:cubicBezTo>
                <a:cubicBezTo>
                  <a:pt x="146" y="25"/>
                  <a:pt x="147" y="24"/>
                  <a:pt x="147" y="24"/>
                </a:cubicBezTo>
                <a:cubicBezTo>
                  <a:pt x="148" y="23"/>
                  <a:pt x="148" y="22"/>
                  <a:pt x="149" y="18"/>
                </a:cubicBezTo>
                <a:cubicBezTo>
                  <a:pt x="150" y="16"/>
                  <a:pt x="150" y="14"/>
                  <a:pt x="151" y="11"/>
                </a:cubicBezTo>
                <a:cubicBezTo>
                  <a:pt x="152" y="5"/>
                  <a:pt x="154" y="1"/>
                  <a:pt x="154" y="0"/>
                </a:cubicBezTo>
                <a:cubicBezTo>
                  <a:pt x="155" y="0"/>
                  <a:pt x="159" y="0"/>
                  <a:pt x="160" y="0"/>
                </a:cubicBezTo>
                <a:cubicBezTo>
                  <a:pt x="161" y="1"/>
                  <a:pt x="162" y="5"/>
                  <a:pt x="163" y="11"/>
                </a:cubicBezTo>
                <a:cubicBezTo>
                  <a:pt x="164" y="13"/>
                  <a:pt x="164" y="15"/>
                  <a:pt x="165" y="17"/>
                </a:cubicBezTo>
                <a:cubicBezTo>
                  <a:pt x="166" y="23"/>
                  <a:pt x="166" y="23"/>
                  <a:pt x="167" y="24"/>
                </a:cubicBezTo>
                <a:cubicBezTo>
                  <a:pt x="167" y="25"/>
                  <a:pt x="168" y="25"/>
                  <a:pt x="172" y="25"/>
                </a:cubicBezTo>
                <a:cubicBezTo>
                  <a:pt x="172" y="26"/>
                  <a:pt x="172" y="26"/>
                  <a:pt x="172" y="26"/>
                </a:cubicBezTo>
                <a:cubicBezTo>
                  <a:pt x="173" y="26"/>
                  <a:pt x="173" y="26"/>
                  <a:pt x="173" y="26"/>
                </a:cubicBezTo>
                <a:cubicBezTo>
                  <a:pt x="176" y="26"/>
                  <a:pt x="178" y="26"/>
                  <a:pt x="178" y="25"/>
                </a:cubicBezTo>
                <a:cubicBezTo>
                  <a:pt x="179" y="25"/>
                  <a:pt x="179" y="24"/>
                  <a:pt x="182" y="20"/>
                </a:cubicBezTo>
                <a:cubicBezTo>
                  <a:pt x="182" y="18"/>
                  <a:pt x="183" y="16"/>
                  <a:pt x="185" y="14"/>
                </a:cubicBezTo>
                <a:cubicBezTo>
                  <a:pt x="188" y="8"/>
                  <a:pt x="190" y="5"/>
                  <a:pt x="190" y="4"/>
                </a:cubicBezTo>
                <a:cubicBezTo>
                  <a:pt x="192" y="4"/>
                  <a:pt x="195" y="4"/>
                  <a:pt x="196" y="5"/>
                </a:cubicBezTo>
                <a:cubicBezTo>
                  <a:pt x="196" y="6"/>
                  <a:pt x="197" y="9"/>
                  <a:pt x="197" y="15"/>
                </a:cubicBezTo>
                <a:cubicBezTo>
                  <a:pt x="197" y="15"/>
                  <a:pt x="197" y="16"/>
                  <a:pt x="197" y="17"/>
                </a:cubicBezTo>
                <a:cubicBezTo>
                  <a:pt x="197" y="19"/>
                  <a:pt x="197" y="21"/>
                  <a:pt x="197" y="23"/>
                </a:cubicBezTo>
                <a:cubicBezTo>
                  <a:pt x="197" y="24"/>
                  <a:pt x="196" y="26"/>
                  <a:pt x="196" y="27"/>
                </a:cubicBezTo>
                <a:cubicBezTo>
                  <a:pt x="196" y="29"/>
                  <a:pt x="197" y="29"/>
                  <a:pt x="197" y="30"/>
                </a:cubicBezTo>
                <a:cubicBezTo>
                  <a:pt x="197" y="31"/>
                  <a:pt x="198" y="31"/>
                  <a:pt x="202" y="32"/>
                </a:cubicBezTo>
                <a:cubicBezTo>
                  <a:pt x="203" y="34"/>
                  <a:pt x="203" y="34"/>
                  <a:pt x="203" y="34"/>
                </a:cubicBezTo>
                <a:cubicBezTo>
                  <a:pt x="203" y="33"/>
                  <a:pt x="203" y="33"/>
                  <a:pt x="203" y="33"/>
                </a:cubicBezTo>
                <a:cubicBezTo>
                  <a:pt x="206" y="34"/>
                  <a:pt x="207" y="34"/>
                  <a:pt x="208" y="34"/>
                </a:cubicBezTo>
                <a:cubicBezTo>
                  <a:pt x="209" y="33"/>
                  <a:pt x="209" y="33"/>
                  <a:pt x="212" y="29"/>
                </a:cubicBezTo>
                <a:cubicBezTo>
                  <a:pt x="214" y="28"/>
                  <a:pt x="215" y="26"/>
                  <a:pt x="217" y="24"/>
                </a:cubicBezTo>
                <a:cubicBezTo>
                  <a:pt x="221" y="19"/>
                  <a:pt x="224" y="16"/>
                  <a:pt x="225" y="16"/>
                </a:cubicBezTo>
                <a:cubicBezTo>
                  <a:pt x="226" y="16"/>
                  <a:pt x="229" y="17"/>
                  <a:pt x="230" y="18"/>
                </a:cubicBezTo>
                <a:cubicBezTo>
                  <a:pt x="230" y="20"/>
                  <a:pt x="229" y="24"/>
                  <a:pt x="228" y="30"/>
                </a:cubicBezTo>
                <a:cubicBezTo>
                  <a:pt x="227" y="32"/>
                  <a:pt x="227" y="34"/>
                  <a:pt x="226" y="36"/>
                </a:cubicBezTo>
                <a:cubicBezTo>
                  <a:pt x="225" y="39"/>
                  <a:pt x="225" y="41"/>
                  <a:pt x="225" y="42"/>
                </a:cubicBezTo>
                <a:cubicBezTo>
                  <a:pt x="225" y="42"/>
                  <a:pt x="225" y="42"/>
                  <a:pt x="225" y="42"/>
                </a:cubicBezTo>
                <a:cubicBezTo>
                  <a:pt x="225" y="43"/>
                  <a:pt x="225" y="43"/>
                  <a:pt x="225" y="43"/>
                </a:cubicBezTo>
                <a:cubicBezTo>
                  <a:pt x="225" y="43"/>
                  <a:pt x="226" y="44"/>
                  <a:pt x="229" y="46"/>
                </a:cubicBezTo>
                <a:cubicBezTo>
                  <a:pt x="230" y="47"/>
                  <a:pt x="230" y="47"/>
                  <a:pt x="230" y="47"/>
                </a:cubicBezTo>
                <a:cubicBezTo>
                  <a:pt x="230" y="47"/>
                  <a:pt x="230" y="47"/>
                  <a:pt x="230" y="47"/>
                </a:cubicBezTo>
                <a:cubicBezTo>
                  <a:pt x="233" y="49"/>
                  <a:pt x="234" y="49"/>
                  <a:pt x="235" y="49"/>
                </a:cubicBezTo>
                <a:cubicBezTo>
                  <a:pt x="236" y="49"/>
                  <a:pt x="237" y="48"/>
                  <a:pt x="240" y="45"/>
                </a:cubicBezTo>
                <a:cubicBezTo>
                  <a:pt x="242" y="44"/>
                  <a:pt x="244" y="43"/>
                  <a:pt x="246" y="41"/>
                </a:cubicBezTo>
                <a:cubicBezTo>
                  <a:pt x="251" y="38"/>
                  <a:pt x="255" y="36"/>
                  <a:pt x="256" y="35"/>
                </a:cubicBezTo>
                <a:cubicBezTo>
                  <a:pt x="257" y="36"/>
                  <a:pt x="260" y="38"/>
                  <a:pt x="260" y="39"/>
                </a:cubicBezTo>
                <a:cubicBezTo>
                  <a:pt x="260" y="40"/>
                  <a:pt x="258" y="44"/>
                  <a:pt x="255" y="49"/>
                </a:cubicBezTo>
                <a:cubicBezTo>
                  <a:pt x="254" y="51"/>
                  <a:pt x="253" y="53"/>
                  <a:pt x="253" y="55"/>
                </a:cubicBezTo>
                <a:cubicBezTo>
                  <a:pt x="250" y="59"/>
                  <a:pt x="250" y="60"/>
                  <a:pt x="250" y="61"/>
                </a:cubicBezTo>
                <a:cubicBezTo>
                  <a:pt x="250" y="61"/>
                  <a:pt x="250" y="61"/>
                  <a:pt x="250" y="61"/>
                </a:cubicBezTo>
                <a:cubicBezTo>
                  <a:pt x="250" y="61"/>
                  <a:pt x="250" y="61"/>
                  <a:pt x="250" y="61"/>
                </a:cubicBezTo>
                <a:cubicBezTo>
                  <a:pt x="250" y="62"/>
                  <a:pt x="251" y="64"/>
                  <a:pt x="253" y="66"/>
                </a:cubicBezTo>
                <a:cubicBezTo>
                  <a:pt x="253" y="68"/>
                  <a:pt x="253" y="68"/>
                  <a:pt x="253" y="68"/>
                </a:cubicBezTo>
                <a:cubicBezTo>
                  <a:pt x="254" y="67"/>
                  <a:pt x="254" y="67"/>
                  <a:pt x="254" y="67"/>
                </a:cubicBezTo>
                <a:cubicBezTo>
                  <a:pt x="256" y="69"/>
                  <a:pt x="257" y="70"/>
                  <a:pt x="258" y="70"/>
                </a:cubicBezTo>
                <a:cubicBezTo>
                  <a:pt x="259" y="70"/>
                  <a:pt x="259" y="70"/>
                  <a:pt x="264" y="68"/>
                </a:cubicBezTo>
                <a:cubicBezTo>
                  <a:pt x="266" y="67"/>
                  <a:pt x="268" y="66"/>
                  <a:pt x="270" y="65"/>
                </a:cubicBezTo>
                <a:cubicBezTo>
                  <a:pt x="276" y="63"/>
                  <a:pt x="280" y="61"/>
                  <a:pt x="281" y="61"/>
                </a:cubicBezTo>
                <a:cubicBezTo>
                  <a:pt x="282" y="62"/>
                  <a:pt x="284" y="65"/>
                  <a:pt x="285" y="66"/>
                </a:cubicBezTo>
                <a:cubicBezTo>
                  <a:pt x="284" y="67"/>
                  <a:pt x="282" y="70"/>
                  <a:pt x="278" y="75"/>
                </a:cubicBezTo>
                <a:cubicBezTo>
                  <a:pt x="276" y="77"/>
                  <a:pt x="275" y="78"/>
                  <a:pt x="274" y="80"/>
                </a:cubicBezTo>
                <a:cubicBezTo>
                  <a:pt x="270" y="84"/>
                  <a:pt x="269" y="84"/>
                  <a:pt x="269" y="85"/>
                </a:cubicBezTo>
                <a:cubicBezTo>
                  <a:pt x="269" y="86"/>
                  <a:pt x="269" y="86"/>
                  <a:pt x="269" y="86"/>
                </a:cubicBezTo>
                <a:cubicBezTo>
                  <a:pt x="269" y="87"/>
                  <a:pt x="270" y="88"/>
                  <a:pt x="271" y="90"/>
                </a:cubicBezTo>
                <a:cubicBezTo>
                  <a:pt x="271" y="92"/>
                  <a:pt x="271" y="92"/>
                  <a:pt x="271" y="92"/>
                </a:cubicBezTo>
                <a:cubicBezTo>
                  <a:pt x="272" y="92"/>
                  <a:pt x="272" y="92"/>
                  <a:pt x="272" y="92"/>
                </a:cubicBezTo>
                <a:cubicBezTo>
                  <a:pt x="274" y="95"/>
                  <a:pt x="275" y="95"/>
                  <a:pt x="275" y="96"/>
                </a:cubicBezTo>
                <a:cubicBezTo>
                  <a:pt x="276" y="96"/>
                  <a:pt x="277" y="96"/>
                  <a:pt x="282" y="95"/>
                </a:cubicBezTo>
                <a:cubicBezTo>
                  <a:pt x="284" y="94"/>
                  <a:pt x="286" y="94"/>
                  <a:pt x="288" y="94"/>
                </a:cubicBezTo>
                <a:cubicBezTo>
                  <a:pt x="295" y="93"/>
                  <a:pt x="299" y="92"/>
                  <a:pt x="300" y="92"/>
                </a:cubicBezTo>
                <a:cubicBezTo>
                  <a:pt x="301" y="93"/>
                  <a:pt x="302" y="96"/>
                  <a:pt x="302" y="98"/>
                </a:cubicBezTo>
                <a:cubicBezTo>
                  <a:pt x="302" y="98"/>
                  <a:pt x="302" y="98"/>
                  <a:pt x="302" y="98"/>
                </a:cubicBezTo>
                <a:cubicBezTo>
                  <a:pt x="301" y="99"/>
                  <a:pt x="298" y="101"/>
                  <a:pt x="293" y="105"/>
                </a:cubicBezTo>
                <a:cubicBezTo>
                  <a:pt x="292" y="106"/>
                  <a:pt x="290" y="108"/>
                  <a:pt x="288" y="109"/>
                </a:cubicBezTo>
                <a:cubicBezTo>
                  <a:pt x="284" y="112"/>
                  <a:pt x="283" y="112"/>
                  <a:pt x="283" y="113"/>
                </a:cubicBezTo>
                <a:cubicBezTo>
                  <a:pt x="283" y="113"/>
                  <a:pt x="283" y="114"/>
                  <a:pt x="283" y="114"/>
                </a:cubicBezTo>
                <a:cubicBezTo>
                  <a:pt x="283" y="115"/>
                  <a:pt x="283" y="117"/>
                  <a:pt x="284" y="118"/>
                </a:cubicBezTo>
                <a:cubicBezTo>
                  <a:pt x="283" y="120"/>
                  <a:pt x="283" y="120"/>
                  <a:pt x="283" y="120"/>
                </a:cubicBezTo>
                <a:cubicBezTo>
                  <a:pt x="284" y="120"/>
                  <a:pt x="284" y="120"/>
                  <a:pt x="284" y="120"/>
                </a:cubicBezTo>
                <a:cubicBezTo>
                  <a:pt x="285" y="123"/>
                  <a:pt x="286" y="124"/>
                  <a:pt x="286" y="124"/>
                </a:cubicBezTo>
                <a:cubicBezTo>
                  <a:pt x="287" y="125"/>
                  <a:pt x="288" y="125"/>
                  <a:pt x="293" y="125"/>
                </a:cubicBezTo>
                <a:cubicBezTo>
                  <a:pt x="295" y="125"/>
                  <a:pt x="297" y="125"/>
                  <a:pt x="299" y="126"/>
                </a:cubicBezTo>
                <a:cubicBezTo>
                  <a:pt x="306" y="126"/>
                  <a:pt x="310" y="127"/>
                  <a:pt x="311" y="127"/>
                </a:cubicBezTo>
                <a:cubicBezTo>
                  <a:pt x="311" y="128"/>
                  <a:pt x="312" y="130"/>
                  <a:pt x="312" y="132"/>
                </a:cubicBezTo>
                <a:cubicBezTo>
                  <a:pt x="312" y="132"/>
                  <a:pt x="312" y="133"/>
                  <a:pt x="312" y="133"/>
                </a:cubicBezTo>
                <a:cubicBezTo>
                  <a:pt x="311" y="134"/>
                  <a:pt x="307" y="135"/>
                  <a:pt x="301" y="138"/>
                </a:cubicBezTo>
                <a:cubicBezTo>
                  <a:pt x="300" y="139"/>
                  <a:pt x="298" y="139"/>
                  <a:pt x="296" y="140"/>
                </a:cubicBezTo>
                <a:cubicBezTo>
                  <a:pt x="291" y="142"/>
                  <a:pt x="290" y="143"/>
                  <a:pt x="289" y="143"/>
                </a:cubicBezTo>
                <a:cubicBezTo>
                  <a:pt x="289" y="144"/>
                  <a:pt x="289" y="145"/>
                  <a:pt x="289" y="146"/>
                </a:cubicBezTo>
                <a:cubicBezTo>
                  <a:pt x="289" y="147"/>
                  <a:pt x="289" y="148"/>
                  <a:pt x="289" y="149"/>
                </a:cubicBezTo>
                <a:cubicBezTo>
                  <a:pt x="288" y="150"/>
                  <a:pt x="288" y="150"/>
                  <a:pt x="288" y="150"/>
                </a:cubicBezTo>
                <a:cubicBezTo>
                  <a:pt x="289" y="151"/>
                  <a:pt x="289" y="151"/>
                  <a:pt x="289" y="151"/>
                </a:cubicBezTo>
                <a:cubicBezTo>
                  <a:pt x="289" y="153"/>
                  <a:pt x="289" y="154"/>
                  <a:pt x="290" y="155"/>
                </a:cubicBezTo>
                <a:cubicBezTo>
                  <a:pt x="291" y="156"/>
                  <a:pt x="292" y="156"/>
                  <a:pt x="296" y="157"/>
                </a:cubicBezTo>
                <a:cubicBezTo>
                  <a:pt x="298" y="158"/>
                  <a:pt x="301" y="159"/>
                  <a:pt x="303" y="159"/>
                </a:cubicBezTo>
                <a:cubicBezTo>
                  <a:pt x="309" y="161"/>
                  <a:pt x="313" y="163"/>
                  <a:pt x="314" y="163"/>
                </a:cubicBezTo>
                <a:cubicBezTo>
                  <a:pt x="314" y="164"/>
                  <a:pt x="314" y="165"/>
                  <a:pt x="314" y="166"/>
                </a:cubicBezTo>
                <a:cubicBezTo>
                  <a:pt x="314" y="168"/>
                  <a:pt x="314" y="169"/>
                  <a:pt x="313" y="169"/>
                </a:cubicBezTo>
                <a:cubicBezTo>
                  <a:pt x="312" y="170"/>
                  <a:pt x="308" y="171"/>
                  <a:pt x="302" y="172"/>
                </a:cubicBezTo>
                <a:cubicBezTo>
                  <a:pt x="300" y="172"/>
                  <a:pt x="298" y="172"/>
                  <a:pt x="296" y="173"/>
                </a:cubicBezTo>
                <a:cubicBezTo>
                  <a:pt x="290" y="174"/>
                  <a:pt x="290" y="174"/>
                  <a:pt x="289" y="174"/>
                </a:cubicBezTo>
                <a:cubicBezTo>
                  <a:pt x="288" y="175"/>
                  <a:pt x="288" y="176"/>
                  <a:pt x="287" y="179"/>
                </a:cubicBezTo>
                <a:cubicBezTo>
                  <a:pt x="287" y="179"/>
                  <a:pt x="287" y="179"/>
                  <a:pt x="287" y="179"/>
                </a:cubicBezTo>
                <a:cubicBezTo>
                  <a:pt x="287" y="180"/>
                  <a:pt x="287" y="180"/>
                  <a:pt x="287" y="180"/>
                </a:cubicBezTo>
                <a:cubicBezTo>
                  <a:pt x="287" y="182"/>
                  <a:pt x="287" y="183"/>
                  <a:pt x="287" y="184"/>
                </a:cubicBezTo>
                <a:cubicBezTo>
                  <a:pt x="287" y="185"/>
                  <a:pt x="287" y="185"/>
                  <a:pt x="287" y="186"/>
                </a:cubicBezTo>
                <a:cubicBezTo>
                  <a:pt x="288" y="187"/>
                  <a:pt x="288" y="187"/>
                  <a:pt x="292" y="189"/>
                </a:cubicBezTo>
                <a:cubicBezTo>
                  <a:pt x="294" y="190"/>
                  <a:pt x="296" y="192"/>
                  <a:pt x="298" y="193"/>
                </a:cubicBezTo>
                <a:cubicBezTo>
                  <a:pt x="304" y="196"/>
                  <a:pt x="307" y="199"/>
                  <a:pt x="308" y="199"/>
                </a:cubicBezTo>
                <a:cubicBezTo>
                  <a:pt x="308" y="199"/>
                  <a:pt x="308" y="200"/>
                  <a:pt x="308" y="200"/>
                </a:cubicBezTo>
                <a:cubicBezTo>
                  <a:pt x="308" y="202"/>
                  <a:pt x="307" y="204"/>
                  <a:pt x="306" y="205"/>
                </a:cubicBezTo>
                <a:cubicBezTo>
                  <a:pt x="305" y="205"/>
                  <a:pt x="301" y="205"/>
                  <a:pt x="295" y="205"/>
                </a:cubicBezTo>
                <a:cubicBezTo>
                  <a:pt x="293" y="205"/>
                  <a:pt x="290" y="204"/>
                  <a:pt x="289" y="204"/>
                </a:cubicBezTo>
                <a:cubicBezTo>
                  <a:pt x="283" y="204"/>
                  <a:pt x="282" y="204"/>
                  <a:pt x="281" y="204"/>
                </a:cubicBezTo>
                <a:cubicBezTo>
                  <a:pt x="281" y="205"/>
                  <a:pt x="280" y="206"/>
                  <a:pt x="279" y="209"/>
                </a:cubicBezTo>
                <a:cubicBezTo>
                  <a:pt x="278" y="209"/>
                  <a:pt x="278" y="209"/>
                  <a:pt x="278" y="209"/>
                </a:cubicBezTo>
                <a:cubicBezTo>
                  <a:pt x="278" y="210"/>
                  <a:pt x="278" y="210"/>
                  <a:pt x="278" y="210"/>
                </a:cubicBezTo>
                <a:cubicBezTo>
                  <a:pt x="277" y="212"/>
                  <a:pt x="277" y="213"/>
                  <a:pt x="277" y="214"/>
                </a:cubicBezTo>
                <a:cubicBezTo>
                  <a:pt x="277" y="215"/>
                  <a:pt x="277" y="215"/>
                  <a:pt x="277" y="215"/>
                </a:cubicBezTo>
                <a:cubicBezTo>
                  <a:pt x="277" y="216"/>
                  <a:pt x="278" y="217"/>
                  <a:pt x="281" y="220"/>
                </a:cubicBezTo>
                <a:cubicBezTo>
                  <a:pt x="283" y="221"/>
                  <a:pt x="285" y="223"/>
                  <a:pt x="286" y="225"/>
                </a:cubicBezTo>
                <a:cubicBezTo>
                  <a:pt x="291" y="229"/>
                  <a:pt x="293" y="232"/>
                  <a:pt x="294" y="233"/>
                </a:cubicBezTo>
                <a:cubicBezTo>
                  <a:pt x="294" y="234"/>
                  <a:pt x="292" y="238"/>
                  <a:pt x="291" y="238"/>
                </a:cubicBezTo>
                <a:cubicBezTo>
                  <a:pt x="290" y="238"/>
                  <a:pt x="286" y="237"/>
                  <a:pt x="280" y="235"/>
                </a:cubicBezTo>
                <a:cubicBezTo>
                  <a:pt x="278" y="235"/>
                  <a:pt x="276" y="234"/>
                  <a:pt x="274" y="233"/>
                </a:cubicBezTo>
                <a:cubicBezTo>
                  <a:pt x="269" y="232"/>
                  <a:pt x="268" y="231"/>
                  <a:pt x="267" y="232"/>
                </a:cubicBezTo>
                <a:cubicBezTo>
                  <a:pt x="266" y="232"/>
                  <a:pt x="265" y="233"/>
                  <a:pt x="263" y="236"/>
                </a:cubicBezTo>
                <a:cubicBezTo>
                  <a:pt x="263" y="236"/>
                  <a:pt x="263" y="236"/>
                  <a:pt x="263" y="236"/>
                </a:cubicBezTo>
                <a:cubicBezTo>
                  <a:pt x="263" y="236"/>
                  <a:pt x="263" y="236"/>
                  <a:pt x="263" y="236"/>
                </a:cubicBezTo>
                <a:cubicBezTo>
                  <a:pt x="260" y="239"/>
                  <a:pt x="260" y="241"/>
                  <a:pt x="260" y="241"/>
                </a:cubicBezTo>
                <a:cubicBezTo>
                  <a:pt x="260" y="241"/>
                  <a:pt x="260" y="241"/>
                  <a:pt x="260" y="241"/>
                </a:cubicBezTo>
                <a:cubicBezTo>
                  <a:pt x="260" y="242"/>
                  <a:pt x="261" y="243"/>
                  <a:pt x="263" y="247"/>
                </a:cubicBezTo>
                <a:cubicBezTo>
                  <a:pt x="265" y="249"/>
                  <a:pt x="266" y="251"/>
                  <a:pt x="267" y="253"/>
                </a:cubicBezTo>
                <a:cubicBezTo>
                  <a:pt x="270" y="258"/>
                  <a:pt x="272" y="262"/>
                  <a:pt x="273" y="263"/>
                </a:cubicBezTo>
                <a:cubicBezTo>
                  <a:pt x="272" y="264"/>
                  <a:pt x="270" y="267"/>
                  <a:pt x="269" y="267"/>
                </a:cubicBezTo>
                <a:cubicBezTo>
                  <a:pt x="268" y="267"/>
                  <a:pt x="264" y="265"/>
                  <a:pt x="259" y="262"/>
                </a:cubicBezTo>
                <a:cubicBezTo>
                  <a:pt x="257" y="260"/>
                  <a:pt x="255" y="259"/>
                  <a:pt x="253" y="258"/>
                </a:cubicBezTo>
                <a:cubicBezTo>
                  <a:pt x="249" y="255"/>
                  <a:pt x="248" y="255"/>
                  <a:pt x="247" y="255"/>
                </a:cubicBezTo>
                <a:cubicBezTo>
                  <a:pt x="246" y="255"/>
                  <a:pt x="245" y="256"/>
                  <a:pt x="242" y="258"/>
                </a:cubicBezTo>
                <a:cubicBezTo>
                  <a:pt x="241" y="258"/>
                  <a:pt x="241" y="258"/>
                  <a:pt x="241" y="258"/>
                </a:cubicBezTo>
                <a:cubicBezTo>
                  <a:pt x="241" y="259"/>
                  <a:pt x="241" y="259"/>
                  <a:pt x="241" y="259"/>
                </a:cubicBezTo>
                <a:cubicBezTo>
                  <a:pt x="239" y="261"/>
                  <a:pt x="238" y="262"/>
                  <a:pt x="238" y="263"/>
                </a:cubicBezTo>
                <a:cubicBezTo>
                  <a:pt x="238" y="263"/>
                  <a:pt x="238" y="263"/>
                  <a:pt x="238" y="263"/>
                </a:cubicBezTo>
                <a:cubicBezTo>
                  <a:pt x="238" y="263"/>
                  <a:pt x="238" y="263"/>
                  <a:pt x="238" y="263"/>
                </a:cubicBezTo>
                <a:cubicBezTo>
                  <a:pt x="238" y="264"/>
                  <a:pt x="238" y="265"/>
                  <a:pt x="240" y="269"/>
                </a:cubicBezTo>
                <a:cubicBezTo>
                  <a:pt x="241" y="271"/>
                  <a:pt x="241" y="273"/>
                  <a:pt x="242" y="275"/>
                </a:cubicBezTo>
                <a:cubicBezTo>
                  <a:pt x="244" y="281"/>
                  <a:pt x="245" y="285"/>
                  <a:pt x="245" y="287"/>
                </a:cubicBezTo>
                <a:cubicBezTo>
                  <a:pt x="245" y="288"/>
                  <a:pt x="242" y="290"/>
                  <a:pt x="240" y="290"/>
                </a:cubicBezTo>
                <a:cubicBezTo>
                  <a:pt x="239" y="289"/>
                  <a:pt x="236" y="287"/>
                  <a:pt x="232" y="282"/>
                </a:cubicBezTo>
                <a:cubicBezTo>
                  <a:pt x="230" y="281"/>
                  <a:pt x="229" y="279"/>
                  <a:pt x="227" y="278"/>
                </a:cubicBezTo>
                <a:cubicBezTo>
                  <a:pt x="223" y="274"/>
                  <a:pt x="223" y="273"/>
                  <a:pt x="222" y="273"/>
                </a:cubicBezTo>
                <a:cubicBezTo>
                  <a:pt x="221" y="273"/>
                  <a:pt x="220" y="273"/>
                  <a:pt x="217" y="275"/>
                </a:cubicBezTo>
                <a:cubicBezTo>
                  <a:pt x="215" y="275"/>
                  <a:pt x="215" y="275"/>
                  <a:pt x="215" y="275"/>
                </a:cubicBezTo>
                <a:cubicBezTo>
                  <a:pt x="215" y="276"/>
                  <a:pt x="215" y="276"/>
                  <a:pt x="215" y="276"/>
                </a:cubicBezTo>
                <a:cubicBezTo>
                  <a:pt x="213" y="277"/>
                  <a:pt x="212" y="278"/>
                  <a:pt x="211" y="279"/>
                </a:cubicBezTo>
                <a:cubicBezTo>
                  <a:pt x="211" y="279"/>
                  <a:pt x="211" y="279"/>
                  <a:pt x="211" y="280"/>
                </a:cubicBezTo>
                <a:cubicBezTo>
                  <a:pt x="211" y="281"/>
                  <a:pt x="211" y="283"/>
                  <a:pt x="212" y="285"/>
                </a:cubicBezTo>
                <a:cubicBezTo>
                  <a:pt x="212" y="287"/>
                  <a:pt x="212" y="289"/>
                  <a:pt x="212" y="292"/>
                </a:cubicBezTo>
                <a:cubicBezTo>
                  <a:pt x="213" y="296"/>
                  <a:pt x="213" y="299"/>
                  <a:pt x="213" y="302"/>
                </a:cubicBezTo>
                <a:cubicBezTo>
                  <a:pt x="213" y="303"/>
                  <a:pt x="213" y="303"/>
                  <a:pt x="213" y="303"/>
                </a:cubicBezTo>
                <a:cubicBezTo>
                  <a:pt x="212" y="304"/>
                  <a:pt x="209" y="306"/>
                  <a:pt x="208" y="305"/>
                </a:cubicBezTo>
                <a:cubicBezTo>
                  <a:pt x="207" y="305"/>
                  <a:pt x="204" y="302"/>
                  <a:pt x="201" y="296"/>
                </a:cubicBezTo>
                <a:cubicBezTo>
                  <a:pt x="200" y="294"/>
                  <a:pt x="199" y="292"/>
                  <a:pt x="198" y="291"/>
                </a:cubicBezTo>
                <a:cubicBezTo>
                  <a:pt x="195" y="286"/>
                  <a:pt x="194" y="285"/>
                  <a:pt x="193" y="285"/>
                </a:cubicBezTo>
                <a:cubicBezTo>
                  <a:pt x="193" y="285"/>
                  <a:pt x="191" y="285"/>
                  <a:pt x="188" y="286"/>
                </a:cubicBezTo>
                <a:cubicBezTo>
                  <a:pt x="186" y="285"/>
                  <a:pt x="186" y="285"/>
                  <a:pt x="186" y="285"/>
                </a:cubicBezTo>
                <a:cubicBezTo>
                  <a:pt x="186" y="286"/>
                  <a:pt x="186" y="286"/>
                  <a:pt x="186" y="286"/>
                </a:cubicBezTo>
                <a:cubicBezTo>
                  <a:pt x="184" y="286"/>
                  <a:pt x="182" y="287"/>
                  <a:pt x="182" y="288"/>
                </a:cubicBezTo>
                <a:cubicBezTo>
                  <a:pt x="181" y="289"/>
                  <a:pt x="181" y="289"/>
                  <a:pt x="181" y="294"/>
                </a:cubicBezTo>
                <a:cubicBezTo>
                  <a:pt x="180" y="296"/>
                  <a:pt x="180" y="299"/>
                  <a:pt x="180" y="301"/>
                </a:cubicBezTo>
                <a:cubicBezTo>
                  <a:pt x="179" y="307"/>
                  <a:pt x="178" y="311"/>
                  <a:pt x="178" y="312"/>
                </a:cubicBezTo>
                <a:cubicBezTo>
                  <a:pt x="177" y="313"/>
                  <a:pt x="173" y="314"/>
                  <a:pt x="172" y="313"/>
                </a:cubicBezTo>
                <a:cubicBezTo>
                  <a:pt x="171" y="312"/>
                  <a:pt x="170" y="309"/>
                  <a:pt x="168" y="302"/>
                </a:cubicBezTo>
                <a:cubicBezTo>
                  <a:pt x="167" y="300"/>
                  <a:pt x="166" y="298"/>
                  <a:pt x="166" y="297"/>
                </a:cubicBezTo>
                <a:cubicBezTo>
                  <a:pt x="164" y="291"/>
                  <a:pt x="164" y="291"/>
                  <a:pt x="163" y="290"/>
                </a:cubicBezTo>
                <a:cubicBezTo>
                  <a:pt x="162" y="290"/>
                  <a:pt x="161" y="289"/>
                  <a:pt x="158" y="289"/>
                </a:cubicBezTo>
                <a:cubicBezTo>
                  <a:pt x="157" y="289"/>
                  <a:pt x="157" y="289"/>
                  <a:pt x="157" y="289"/>
                </a:cubicBezTo>
                <a:cubicBezTo>
                  <a:pt x="156" y="289"/>
                  <a:pt x="156" y="289"/>
                  <a:pt x="156" y="289"/>
                </a:cubicBezTo>
                <a:cubicBezTo>
                  <a:pt x="153" y="289"/>
                  <a:pt x="152" y="290"/>
                  <a:pt x="151" y="290"/>
                </a:cubicBezTo>
                <a:cubicBezTo>
                  <a:pt x="150" y="291"/>
                  <a:pt x="150" y="292"/>
                  <a:pt x="148" y="296"/>
                </a:cubicBezTo>
                <a:cubicBezTo>
                  <a:pt x="148" y="298"/>
                  <a:pt x="147" y="300"/>
                  <a:pt x="146" y="302"/>
                </a:cubicBezTo>
                <a:cubicBezTo>
                  <a:pt x="144" y="308"/>
                  <a:pt x="142" y="312"/>
                  <a:pt x="141" y="313"/>
                </a:cubicBezTo>
                <a:cubicBezTo>
                  <a:pt x="140" y="313"/>
                  <a:pt x="136" y="313"/>
                  <a:pt x="136" y="312"/>
                </a:cubicBezTo>
                <a:cubicBezTo>
                  <a:pt x="135" y="311"/>
                  <a:pt x="134" y="307"/>
                  <a:pt x="134" y="301"/>
                </a:cubicBezTo>
                <a:cubicBezTo>
                  <a:pt x="133" y="299"/>
                  <a:pt x="133" y="297"/>
                  <a:pt x="133" y="295"/>
                </a:cubicBezTo>
                <a:cubicBezTo>
                  <a:pt x="133" y="289"/>
                  <a:pt x="132" y="289"/>
                  <a:pt x="132" y="288"/>
                </a:cubicBezTo>
                <a:cubicBezTo>
                  <a:pt x="131" y="287"/>
                  <a:pt x="130" y="286"/>
                  <a:pt x="127" y="286"/>
                </a:cubicBezTo>
                <a:cubicBezTo>
                  <a:pt x="126" y="285"/>
                  <a:pt x="126" y="285"/>
                  <a:pt x="126" y="285"/>
                </a:cubicBezTo>
                <a:cubicBezTo>
                  <a:pt x="126" y="286"/>
                  <a:pt x="126" y="286"/>
                  <a:pt x="126" y="286"/>
                </a:cubicBezTo>
                <a:cubicBezTo>
                  <a:pt x="122" y="284"/>
                  <a:pt x="121" y="285"/>
                  <a:pt x="120" y="285"/>
                </a:cubicBezTo>
                <a:cubicBezTo>
                  <a:pt x="120" y="286"/>
                  <a:pt x="119" y="286"/>
                  <a:pt x="117" y="290"/>
                </a:cubicBezTo>
                <a:cubicBezTo>
                  <a:pt x="115" y="292"/>
                  <a:pt x="114" y="294"/>
                  <a:pt x="113" y="296"/>
                </a:cubicBezTo>
                <a:cubicBezTo>
                  <a:pt x="109" y="301"/>
                  <a:pt x="107" y="304"/>
                  <a:pt x="106" y="305"/>
                </a:cubicBezTo>
                <a:cubicBezTo>
                  <a:pt x="104" y="305"/>
                  <a:pt x="101" y="304"/>
                  <a:pt x="100" y="303"/>
                </a:cubicBezTo>
                <a:cubicBezTo>
                  <a:pt x="100" y="303"/>
                  <a:pt x="100" y="303"/>
                  <a:pt x="100" y="302"/>
                </a:cubicBezTo>
                <a:cubicBezTo>
                  <a:pt x="100" y="302"/>
                  <a:pt x="100" y="302"/>
                  <a:pt x="100" y="302"/>
                </a:cubicBezTo>
                <a:cubicBezTo>
                  <a:pt x="100" y="300"/>
                  <a:pt x="101" y="296"/>
                  <a:pt x="101" y="292"/>
                </a:cubicBezTo>
                <a:cubicBezTo>
                  <a:pt x="101" y="290"/>
                  <a:pt x="102" y="288"/>
                  <a:pt x="102" y="286"/>
                </a:cubicBezTo>
                <a:cubicBezTo>
                  <a:pt x="102" y="283"/>
                  <a:pt x="103" y="281"/>
                  <a:pt x="103" y="280"/>
                </a:cubicBezTo>
                <a:cubicBezTo>
                  <a:pt x="103" y="279"/>
                  <a:pt x="103" y="279"/>
                  <a:pt x="102" y="279"/>
                </a:cubicBezTo>
                <a:cubicBezTo>
                  <a:pt x="102" y="278"/>
                  <a:pt x="101" y="277"/>
                  <a:pt x="98" y="276"/>
                </a:cubicBezTo>
                <a:cubicBezTo>
                  <a:pt x="97" y="274"/>
                  <a:pt x="97" y="274"/>
                  <a:pt x="97" y="274"/>
                </a:cubicBezTo>
                <a:cubicBezTo>
                  <a:pt x="96" y="275"/>
                  <a:pt x="96" y="275"/>
                  <a:pt x="96" y="275"/>
                </a:cubicBezTo>
                <a:cubicBezTo>
                  <a:pt x="94" y="273"/>
                  <a:pt x="93" y="273"/>
                  <a:pt x="92" y="273"/>
                </a:cubicBezTo>
                <a:cubicBezTo>
                  <a:pt x="91" y="274"/>
                  <a:pt x="90" y="274"/>
                  <a:pt x="87" y="277"/>
                </a:cubicBezTo>
                <a:cubicBezTo>
                  <a:pt x="85" y="279"/>
                  <a:pt x="84" y="280"/>
                  <a:pt x="82" y="282"/>
                </a:cubicBezTo>
                <a:cubicBezTo>
                  <a:pt x="77" y="286"/>
                  <a:pt x="74" y="289"/>
                  <a:pt x="73" y="289"/>
                </a:cubicBezTo>
                <a:cubicBezTo>
                  <a:pt x="72" y="289"/>
                  <a:pt x="69" y="287"/>
                  <a:pt x="68" y="286"/>
                </a:cubicBezTo>
                <a:cubicBezTo>
                  <a:pt x="68" y="285"/>
                  <a:pt x="69" y="281"/>
                  <a:pt x="72" y="275"/>
                </a:cubicBezTo>
                <a:cubicBezTo>
                  <a:pt x="72" y="273"/>
                  <a:pt x="73" y="271"/>
                  <a:pt x="74" y="270"/>
                </a:cubicBezTo>
                <a:cubicBezTo>
                  <a:pt x="75" y="265"/>
                  <a:pt x="76" y="264"/>
                  <a:pt x="76" y="263"/>
                </a:cubicBezTo>
                <a:cubicBezTo>
                  <a:pt x="76" y="263"/>
                  <a:pt x="76" y="263"/>
                  <a:pt x="76" y="263"/>
                </a:cubicBezTo>
                <a:cubicBezTo>
                  <a:pt x="76" y="263"/>
                  <a:pt x="76" y="263"/>
                  <a:pt x="76" y="263"/>
                </a:cubicBezTo>
                <a:cubicBezTo>
                  <a:pt x="76" y="262"/>
                  <a:pt x="75" y="261"/>
                  <a:pt x="72" y="259"/>
                </a:cubicBezTo>
                <a:cubicBezTo>
                  <a:pt x="72" y="258"/>
                  <a:pt x="72" y="258"/>
                  <a:pt x="72" y="258"/>
                </a:cubicBezTo>
                <a:cubicBezTo>
                  <a:pt x="71" y="258"/>
                  <a:pt x="71" y="258"/>
                  <a:pt x="71" y="258"/>
                </a:cubicBezTo>
                <a:cubicBezTo>
                  <a:pt x="69" y="255"/>
                  <a:pt x="68" y="255"/>
                  <a:pt x="67" y="255"/>
                </a:cubicBezTo>
                <a:cubicBezTo>
                  <a:pt x="66" y="255"/>
                  <a:pt x="65" y="256"/>
                  <a:pt x="61" y="258"/>
                </a:cubicBezTo>
                <a:cubicBezTo>
                  <a:pt x="59" y="259"/>
                  <a:pt x="57" y="260"/>
                  <a:pt x="55" y="261"/>
                </a:cubicBezTo>
                <a:cubicBezTo>
                  <a:pt x="50" y="264"/>
                  <a:pt x="46" y="266"/>
                  <a:pt x="45" y="266"/>
                </a:cubicBezTo>
                <a:cubicBezTo>
                  <a:pt x="43" y="266"/>
                  <a:pt x="41" y="263"/>
                  <a:pt x="41" y="262"/>
                </a:cubicBezTo>
                <a:cubicBezTo>
                  <a:pt x="41" y="261"/>
                  <a:pt x="43" y="258"/>
                  <a:pt x="47" y="252"/>
                </a:cubicBezTo>
                <a:cubicBezTo>
                  <a:pt x="48" y="251"/>
                  <a:pt x="49" y="249"/>
                  <a:pt x="50" y="247"/>
                </a:cubicBezTo>
                <a:cubicBezTo>
                  <a:pt x="53" y="243"/>
                  <a:pt x="54" y="242"/>
                  <a:pt x="54" y="241"/>
                </a:cubicBezTo>
                <a:cubicBezTo>
                  <a:pt x="54" y="240"/>
                  <a:pt x="53" y="239"/>
                  <a:pt x="51" y="236"/>
                </a:cubicBezTo>
                <a:cubicBezTo>
                  <a:pt x="51" y="235"/>
                  <a:pt x="51" y="235"/>
                  <a:pt x="51" y="235"/>
                </a:cubicBezTo>
                <a:cubicBezTo>
                  <a:pt x="50" y="235"/>
                  <a:pt x="50" y="235"/>
                  <a:pt x="50" y="235"/>
                </a:cubicBezTo>
                <a:cubicBezTo>
                  <a:pt x="48" y="232"/>
                  <a:pt x="47" y="232"/>
                  <a:pt x="46" y="232"/>
                </a:cubicBezTo>
                <a:cubicBezTo>
                  <a:pt x="46" y="232"/>
                  <a:pt x="45" y="232"/>
                  <a:pt x="40" y="233"/>
                </a:cubicBezTo>
                <a:cubicBezTo>
                  <a:pt x="38" y="234"/>
                  <a:pt x="36" y="234"/>
                  <a:pt x="34" y="235"/>
                </a:cubicBezTo>
                <a:cubicBezTo>
                  <a:pt x="28" y="237"/>
                  <a:pt x="24" y="238"/>
                  <a:pt x="22" y="238"/>
                </a:cubicBezTo>
                <a:cubicBezTo>
                  <a:pt x="21" y="237"/>
                  <a:pt x="20" y="234"/>
                  <a:pt x="19" y="233"/>
                </a:cubicBezTo>
                <a:cubicBezTo>
                  <a:pt x="20" y="232"/>
                  <a:pt x="23" y="229"/>
                  <a:pt x="28" y="224"/>
                </a:cubicBezTo>
                <a:cubicBezTo>
                  <a:pt x="29" y="223"/>
                  <a:pt x="31" y="221"/>
                  <a:pt x="32" y="220"/>
                </a:cubicBezTo>
                <a:cubicBezTo>
                  <a:pt x="36" y="216"/>
                  <a:pt x="37" y="216"/>
                  <a:pt x="37" y="215"/>
                </a:cubicBezTo>
                <a:cubicBezTo>
                  <a:pt x="37" y="215"/>
                  <a:pt x="37" y="215"/>
                  <a:pt x="37" y="214"/>
                </a:cubicBezTo>
                <a:cubicBezTo>
                  <a:pt x="37" y="213"/>
                  <a:pt x="37" y="212"/>
                  <a:pt x="36" y="210"/>
                </a:cubicBezTo>
                <a:cubicBezTo>
                  <a:pt x="36" y="208"/>
                  <a:pt x="36" y="208"/>
                  <a:pt x="36" y="208"/>
                </a:cubicBezTo>
                <a:cubicBezTo>
                  <a:pt x="35" y="208"/>
                  <a:pt x="35" y="208"/>
                  <a:pt x="35" y="208"/>
                </a:cubicBezTo>
                <a:cubicBezTo>
                  <a:pt x="34" y="205"/>
                  <a:pt x="33" y="205"/>
                  <a:pt x="32" y="204"/>
                </a:cubicBezTo>
                <a:cubicBezTo>
                  <a:pt x="31" y="204"/>
                  <a:pt x="31" y="204"/>
                  <a:pt x="26" y="204"/>
                </a:cubicBezTo>
                <a:cubicBezTo>
                  <a:pt x="24" y="204"/>
                  <a:pt x="21" y="205"/>
                  <a:pt x="19" y="205"/>
                </a:cubicBezTo>
                <a:cubicBezTo>
                  <a:pt x="13" y="205"/>
                  <a:pt x="9" y="205"/>
                  <a:pt x="7" y="204"/>
                </a:cubicBezTo>
                <a:cubicBezTo>
                  <a:pt x="7" y="204"/>
                  <a:pt x="6" y="201"/>
                  <a:pt x="6" y="199"/>
                </a:cubicBezTo>
                <a:cubicBezTo>
                  <a:pt x="6" y="199"/>
                  <a:pt x="6" y="199"/>
                  <a:pt x="6" y="199"/>
                </a:cubicBezTo>
                <a:cubicBezTo>
                  <a:pt x="6" y="198"/>
                  <a:pt x="10" y="196"/>
                  <a:pt x="15" y="193"/>
                </a:cubicBezTo>
                <a:cubicBezTo>
                  <a:pt x="17" y="192"/>
                  <a:pt x="19" y="191"/>
                  <a:pt x="21" y="190"/>
                </a:cubicBezTo>
                <a:cubicBezTo>
                  <a:pt x="26" y="187"/>
                  <a:pt x="26" y="187"/>
                  <a:pt x="27" y="186"/>
                </a:cubicBezTo>
                <a:cubicBezTo>
                  <a:pt x="27" y="185"/>
                  <a:pt x="27" y="185"/>
                  <a:pt x="27" y="184"/>
                </a:cubicBezTo>
                <a:cubicBezTo>
                  <a:pt x="27" y="183"/>
                  <a:pt x="27" y="181"/>
                  <a:pt x="27" y="181"/>
                </a:cubicBezTo>
                <a:cubicBezTo>
                  <a:pt x="27" y="179"/>
                  <a:pt x="27" y="179"/>
                  <a:pt x="27" y="179"/>
                </a:cubicBezTo>
                <a:cubicBezTo>
                  <a:pt x="26" y="179"/>
                  <a:pt x="26" y="179"/>
                  <a:pt x="26" y="179"/>
                </a:cubicBezTo>
                <a:cubicBezTo>
                  <a:pt x="26" y="176"/>
                  <a:pt x="25" y="175"/>
                  <a:pt x="25" y="174"/>
                </a:cubicBezTo>
                <a:cubicBezTo>
                  <a:pt x="24" y="174"/>
                  <a:pt x="23" y="174"/>
                  <a:pt x="18" y="173"/>
                </a:cubicBezTo>
                <a:cubicBezTo>
                  <a:pt x="16" y="172"/>
                  <a:pt x="14" y="172"/>
                  <a:pt x="12" y="172"/>
                </a:cubicBezTo>
                <a:cubicBezTo>
                  <a:pt x="6" y="170"/>
                  <a:pt x="2" y="169"/>
                  <a:pt x="1" y="169"/>
                </a:cubicBezTo>
                <a:cubicBezTo>
                  <a:pt x="0" y="168"/>
                  <a:pt x="0" y="167"/>
                  <a:pt x="0" y="165"/>
                </a:cubicBezTo>
                <a:close/>
                <a:moveTo>
                  <a:pt x="252" y="156"/>
                </a:moveTo>
                <a:cubicBezTo>
                  <a:pt x="252" y="104"/>
                  <a:pt x="209" y="62"/>
                  <a:pt x="157" y="62"/>
                </a:cubicBezTo>
                <a:cubicBezTo>
                  <a:pt x="105" y="62"/>
                  <a:pt x="62" y="104"/>
                  <a:pt x="62" y="156"/>
                </a:cubicBezTo>
                <a:cubicBezTo>
                  <a:pt x="62" y="209"/>
                  <a:pt x="105" y="251"/>
                  <a:pt x="157" y="251"/>
                </a:cubicBezTo>
                <a:cubicBezTo>
                  <a:pt x="209" y="251"/>
                  <a:pt x="252" y="209"/>
                  <a:pt x="252" y="156"/>
                </a:cubicBezTo>
                <a:close/>
              </a:path>
            </a:pathLst>
          </a:custGeom>
          <a:solidFill>
            <a:srgbClr val="F0407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A0204" pitchFamily="34" charset="0"/>
              <a:ea typeface="宋体" panose="02010600030101010101" pitchFamily="2" charset="-122"/>
              <a:cs typeface="+mn-cs"/>
            </a:endParaRPr>
          </a:p>
        </p:txBody>
      </p:sp>
      <p:sp>
        <p:nvSpPr>
          <p:cNvPr id="92" name="Freeform 5">
            <a:extLst>
              <a:ext uri="{FF2B5EF4-FFF2-40B4-BE49-F238E27FC236}">
                <a16:creationId xmlns:a16="http://schemas.microsoft.com/office/drawing/2014/main" xmlns="" id="{33ADFFEE-B249-4134-BEC5-02ADE3E37E44}"/>
              </a:ext>
            </a:extLst>
          </p:cNvPr>
          <p:cNvSpPr>
            <a:spLocks noEditPoints="1"/>
          </p:cNvSpPr>
          <p:nvPr/>
        </p:nvSpPr>
        <p:spPr bwMode="auto">
          <a:xfrm>
            <a:off x="5481638" y="4249738"/>
            <a:ext cx="1773237" cy="1771650"/>
          </a:xfrm>
          <a:custGeom>
            <a:avLst/>
            <a:gdLst>
              <a:gd name="T0" fmla="*/ 2147483647 w 360"/>
              <a:gd name="T1" fmla="*/ 2147483647 h 360"/>
              <a:gd name="T2" fmla="*/ 2147483647 w 360"/>
              <a:gd name="T3" fmla="*/ 2147483647 h 360"/>
              <a:gd name="T4" fmla="*/ 2147483647 w 360"/>
              <a:gd name="T5" fmla="*/ 2147483647 h 360"/>
              <a:gd name="T6" fmla="*/ 2147483647 w 360"/>
              <a:gd name="T7" fmla="*/ 2147483647 h 360"/>
              <a:gd name="T8" fmla="*/ 2147483647 w 360"/>
              <a:gd name="T9" fmla="*/ 2147483647 h 360"/>
              <a:gd name="T10" fmla="*/ 2147483647 w 360"/>
              <a:gd name="T11" fmla="*/ 2147483647 h 360"/>
              <a:gd name="T12" fmla="*/ 2147483647 w 360"/>
              <a:gd name="T13" fmla="*/ 2147483647 h 360"/>
              <a:gd name="T14" fmla="*/ 2147483647 w 360"/>
              <a:gd name="T15" fmla="*/ 2147483647 h 360"/>
              <a:gd name="T16" fmla="*/ 2147483647 w 360"/>
              <a:gd name="T17" fmla="*/ 2147483647 h 360"/>
              <a:gd name="T18" fmla="*/ 2147483647 w 360"/>
              <a:gd name="T19" fmla="*/ 2147483647 h 360"/>
              <a:gd name="T20" fmla="*/ 2147483647 w 360"/>
              <a:gd name="T21" fmla="*/ 2147483647 h 360"/>
              <a:gd name="T22" fmla="*/ 2147483647 w 360"/>
              <a:gd name="T23" fmla="*/ 2147483647 h 360"/>
              <a:gd name="T24" fmla="*/ 2147483647 w 360"/>
              <a:gd name="T25" fmla="*/ 2147483647 h 360"/>
              <a:gd name="T26" fmla="*/ 2147483647 w 360"/>
              <a:gd name="T27" fmla="*/ 2147483647 h 360"/>
              <a:gd name="T28" fmla="*/ 2147483647 w 360"/>
              <a:gd name="T29" fmla="*/ 2147483647 h 360"/>
              <a:gd name="T30" fmla="*/ 2147483647 w 360"/>
              <a:gd name="T31" fmla="*/ 2147483647 h 360"/>
              <a:gd name="T32" fmla="*/ 2147483647 w 360"/>
              <a:gd name="T33" fmla="*/ 2147483647 h 360"/>
              <a:gd name="T34" fmla="*/ 2147483647 w 360"/>
              <a:gd name="T35" fmla="*/ 2147483647 h 360"/>
              <a:gd name="T36" fmla="*/ 2147483647 w 360"/>
              <a:gd name="T37" fmla="*/ 2147483647 h 360"/>
              <a:gd name="T38" fmla="*/ 2147483647 w 360"/>
              <a:gd name="T39" fmla="*/ 2147483647 h 360"/>
              <a:gd name="T40" fmla="*/ 2147483647 w 360"/>
              <a:gd name="T41" fmla="*/ 2147483647 h 360"/>
              <a:gd name="T42" fmla="*/ 2147483647 w 360"/>
              <a:gd name="T43" fmla="*/ 2147483647 h 360"/>
              <a:gd name="T44" fmla="*/ 2147483647 w 360"/>
              <a:gd name="T45" fmla="*/ 2147483647 h 360"/>
              <a:gd name="T46" fmla="*/ 2147483647 w 360"/>
              <a:gd name="T47" fmla="*/ 2147483647 h 360"/>
              <a:gd name="T48" fmla="*/ 2147483647 w 360"/>
              <a:gd name="T49" fmla="*/ 2147483647 h 360"/>
              <a:gd name="T50" fmla="*/ 2147483647 w 360"/>
              <a:gd name="T51" fmla="*/ 2147483647 h 360"/>
              <a:gd name="T52" fmla="*/ 2147483647 w 360"/>
              <a:gd name="T53" fmla="*/ 2147483647 h 360"/>
              <a:gd name="T54" fmla="*/ 2147483647 w 360"/>
              <a:gd name="T55" fmla="*/ 2147483647 h 360"/>
              <a:gd name="T56" fmla="*/ 2147483647 w 360"/>
              <a:gd name="T57" fmla="*/ 2147483647 h 360"/>
              <a:gd name="T58" fmla="*/ 2147483647 w 360"/>
              <a:gd name="T59" fmla="*/ 2147483647 h 360"/>
              <a:gd name="T60" fmla="*/ 2147483647 w 360"/>
              <a:gd name="T61" fmla="*/ 2147483647 h 360"/>
              <a:gd name="T62" fmla="*/ 2147483647 w 360"/>
              <a:gd name="T63" fmla="*/ 2147483647 h 360"/>
              <a:gd name="T64" fmla="*/ 2147483647 w 360"/>
              <a:gd name="T65" fmla="*/ 2147483647 h 360"/>
              <a:gd name="T66" fmla="*/ 2147483647 w 360"/>
              <a:gd name="T67" fmla="*/ 2147483647 h 360"/>
              <a:gd name="T68" fmla="*/ 2147483647 w 360"/>
              <a:gd name="T69" fmla="*/ 2147483647 h 360"/>
              <a:gd name="T70" fmla="*/ 2147483647 w 360"/>
              <a:gd name="T71" fmla="*/ 2147483647 h 360"/>
              <a:gd name="T72" fmla="*/ 2147483647 w 360"/>
              <a:gd name="T73" fmla="*/ 2147483647 h 360"/>
              <a:gd name="T74" fmla="*/ 2147483647 w 360"/>
              <a:gd name="T75" fmla="*/ 2147483647 h 360"/>
              <a:gd name="T76" fmla="*/ 2147483647 w 360"/>
              <a:gd name="T77" fmla="*/ 2147483647 h 360"/>
              <a:gd name="T78" fmla="*/ 2147483647 w 360"/>
              <a:gd name="T79" fmla="*/ 2147483647 h 360"/>
              <a:gd name="T80" fmla="*/ 2147483647 w 360"/>
              <a:gd name="T81" fmla="*/ 2147483647 h 360"/>
              <a:gd name="T82" fmla="*/ 2147483647 w 360"/>
              <a:gd name="T83" fmla="*/ 2147483647 h 360"/>
              <a:gd name="T84" fmla="*/ 2147483647 w 360"/>
              <a:gd name="T85" fmla="*/ 2147483647 h 360"/>
              <a:gd name="T86" fmla="*/ 2147483647 w 360"/>
              <a:gd name="T87" fmla="*/ 2147483647 h 360"/>
              <a:gd name="T88" fmla="*/ 2147483647 w 360"/>
              <a:gd name="T89" fmla="*/ 2147483647 h 360"/>
              <a:gd name="T90" fmla="*/ 2147483647 w 360"/>
              <a:gd name="T91" fmla="*/ 2147483647 h 360"/>
              <a:gd name="T92" fmla="*/ 2147483647 w 360"/>
              <a:gd name="T93" fmla="*/ 2147483647 h 360"/>
              <a:gd name="T94" fmla="*/ 2147483647 w 360"/>
              <a:gd name="T95" fmla="*/ 2147483647 h 360"/>
              <a:gd name="T96" fmla="*/ 2147483647 w 360"/>
              <a:gd name="T97" fmla="*/ 2147483647 h 360"/>
              <a:gd name="T98" fmla="*/ 2147483647 w 360"/>
              <a:gd name="T99" fmla="*/ 2147483647 h 360"/>
              <a:gd name="T100" fmla="*/ 2147483647 w 360"/>
              <a:gd name="T101" fmla="*/ 2147483647 h 360"/>
              <a:gd name="T102" fmla="*/ 2147483647 w 360"/>
              <a:gd name="T103" fmla="*/ 2147483647 h 360"/>
              <a:gd name="T104" fmla="*/ 2147483647 w 360"/>
              <a:gd name="T105" fmla="*/ 2147483647 h 360"/>
              <a:gd name="T106" fmla="*/ 2147483647 w 360"/>
              <a:gd name="T107" fmla="*/ 2147483647 h 360"/>
              <a:gd name="T108" fmla="*/ 2147483647 w 360"/>
              <a:gd name="T109" fmla="*/ 2147483647 h 360"/>
              <a:gd name="T110" fmla="*/ 2147483647 w 360"/>
              <a:gd name="T111" fmla="*/ 2147483647 h 3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60" h="360">
                <a:moveTo>
                  <a:pt x="0" y="166"/>
                </a:moveTo>
                <a:cubicBezTo>
                  <a:pt x="0" y="165"/>
                  <a:pt x="0" y="164"/>
                  <a:pt x="0" y="164"/>
                </a:cubicBezTo>
                <a:cubicBezTo>
                  <a:pt x="1" y="163"/>
                  <a:pt x="6" y="162"/>
                  <a:pt x="13" y="161"/>
                </a:cubicBezTo>
                <a:cubicBezTo>
                  <a:pt x="16" y="161"/>
                  <a:pt x="18" y="160"/>
                  <a:pt x="20" y="160"/>
                </a:cubicBezTo>
                <a:cubicBezTo>
                  <a:pt x="27" y="159"/>
                  <a:pt x="28" y="159"/>
                  <a:pt x="28" y="158"/>
                </a:cubicBezTo>
                <a:cubicBezTo>
                  <a:pt x="29" y="157"/>
                  <a:pt x="30" y="156"/>
                  <a:pt x="30" y="152"/>
                </a:cubicBezTo>
                <a:cubicBezTo>
                  <a:pt x="30" y="152"/>
                  <a:pt x="30" y="152"/>
                  <a:pt x="30" y="152"/>
                </a:cubicBezTo>
                <a:cubicBezTo>
                  <a:pt x="30" y="152"/>
                  <a:pt x="30" y="152"/>
                  <a:pt x="30" y="152"/>
                </a:cubicBezTo>
                <a:cubicBezTo>
                  <a:pt x="31" y="151"/>
                  <a:pt x="31" y="150"/>
                  <a:pt x="31" y="148"/>
                </a:cubicBezTo>
                <a:cubicBezTo>
                  <a:pt x="31" y="147"/>
                  <a:pt x="31" y="146"/>
                  <a:pt x="31" y="145"/>
                </a:cubicBezTo>
                <a:cubicBezTo>
                  <a:pt x="30" y="144"/>
                  <a:pt x="29" y="143"/>
                  <a:pt x="24" y="141"/>
                </a:cubicBezTo>
                <a:cubicBezTo>
                  <a:pt x="22" y="139"/>
                  <a:pt x="20" y="138"/>
                  <a:pt x="18" y="137"/>
                </a:cubicBezTo>
                <a:cubicBezTo>
                  <a:pt x="12" y="133"/>
                  <a:pt x="8" y="130"/>
                  <a:pt x="7" y="129"/>
                </a:cubicBezTo>
                <a:cubicBezTo>
                  <a:pt x="7" y="129"/>
                  <a:pt x="7" y="129"/>
                  <a:pt x="7" y="128"/>
                </a:cubicBezTo>
                <a:cubicBezTo>
                  <a:pt x="7" y="126"/>
                  <a:pt x="8" y="123"/>
                  <a:pt x="9" y="123"/>
                </a:cubicBezTo>
                <a:cubicBezTo>
                  <a:pt x="10" y="123"/>
                  <a:pt x="15" y="122"/>
                  <a:pt x="22" y="123"/>
                </a:cubicBezTo>
                <a:cubicBezTo>
                  <a:pt x="25" y="123"/>
                  <a:pt x="27" y="124"/>
                  <a:pt x="29" y="124"/>
                </a:cubicBezTo>
                <a:cubicBezTo>
                  <a:pt x="36" y="124"/>
                  <a:pt x="36" y="124"/>
                  <a:pt x="37" y="124"/>
                </a:cubicBezTo>
                <a:cubicBezTo>
                  <a:pt x="38" y="123"/>
                  <a:pt x="39" y="122"/>
                  <a:pt x="41" y="119"/>
                </a:cubicBezTo>
                <a:cubicBezTo>
                  <a:pt x="41" y="119"/>
                  <a:pt x="41" y="119"/>
                  <a:pt x="41" y="119"/>
                </a:cubicBezTo>
                <a:cubicBezTo>
                  <a:pt x="41" y="118"/>
                  <a:pt x="41" y="118"/>
                  <a:pt x="41" y="118"/>
                </a:cubicBezTo>
                <a:cubicBezTo>
                  <a:pt x="42" y="116"/>
                  <a:pt x="43" y="114"/>
                  <a:pt x="43" y="113"/>
                </a:cubicBezTo>
                <a:cubicBezTo>
                  <a:pt x="43" y="113"/>
                  <a:pt x="43" y="112"/>
                  <a:pt x="43" y="111"/>
                </a:cubicBezTo>
                <a:cubicBezTo>
                  <a:pt x="42" y="111"/>
                  <a:pt x="42" y="110"/>
                  <a:pt x="38" y="106"/>
                </a:cubicBezTo>
                <a:cubicBezTo>
                  <a:pt x="36" y="104"/>
                  <a:pt x="34" y="103"/>
                  <a:pt x="32" y="101"/>
                </a:cubicBezTo>
                <a:cubicBezTo>
                  <a:pt x="27" y="95"/>
                  <a:pt x="24" y="92"/>
                  <a:pt x="23" y="91"/>
                </a:cubicBezTo>
                <a:cubicBezTo>
                  <a:pt x="24" y="89"/>
                  <a:pt x="26" y="86"/>
                  <a:pt x="27" y="85"/>
                </a:cubicBezTo>
                <a:cubicBezTo>
                  <a:pt x="28" y="85"/>
                  <a:pt x="32" y="86"/>
                  <a:pt x="40" y="88"/>
                </a:cubicBezTo>
                <a:cubicBezTo>
                  <a:pt x="42" y="89"/>
                  <a:pt x="44" y="90"/>
                  <a:pt x="46" y="91"/>
                </a:cubicBezTo>
                <a:cubicBezTo>
                  <a:pt x="52" y="93"/>
                  <a:pt x="53" y="93"/>
                  <a:pt x="54" y="93"/>
                </a:cubicBezTo>
                <a:cubicBezTo>
                  <a:pt x="55" y="92"/>
                  <a:pt x="56" y="92"/>
                  <a:pt x="58" y="88"/>
                </a:cubicBezTo>
                <a:cubicBezTo>
                  <a:pt x="59" y="88"/>
                  <a:pt x="59" y="88"/>
                  <a:pt x="59" y="88"/>
                </a:cubicBezTo>
                <a:cubicBezTo>
                  <a:pt x="59" y="88"/>
                  <a:pt x="59" y="88"/>
                  <a:pt x="59" y="88"/>
                </a:cubicBezTo>
                <a:cubicBezTo>
                  <a:pt x="62" y="84"/>
                  <a:pt x="62" y="83"/>
                  <a:pt x="62" y="83"/>
                </a:cubicBezTo>
                <a:cubicBezTo>
                  <a:pt x="62" y="82"/>
                  <a:pt x="62" y="82"/>
                  <a:pt x="62" y="82"/>
                </a:cubicBezTo>
                <a:cubicBezTo>
                  <a:pt x="62" y="81"/>
                  <a:pt x="62" y="80"/>
                  <a:pt x="59" y="75"/>
                </a:cubicBezTo>
                <a:cubicBezTo>
                  <a:pt x="57" y="73"/>
                  <a:pt x="56" y="71"/>
                  <a:pt x="54" y="69"/>
                </a:cubicBezTo>
                <a:cubicBezTo>
                  <a:pt x="51" y="63"/>
                  <a:pt x="49" y="58"/>
                  <a:pt x="48" y="57"/>
                </a:cubicBezTo>
                <a:cubicBezTo>
                  <a:pt x="49" y="56"/>
                  <a:pt x="52" y="53"/>
                  <a:pt x="53" y="52"/>
                </a:cubicBezTo>
                <a:cubicBezTo>
                  <a:pt x="54" y="53"/>
                  <a:pt x="58" y="55"/>
                  <a:pt x="64" y="59"/>
                </a:cubicBezTo>
                <a:cubicBezTo>
                  <a:pt x="67" y="60"/>
                  <a:pt x="69" y="61"/>
                  <a:pt x="70" y="62"/>
                </a:cubicBezTo>
                <a:cubicBezTo>
                  <a:pt x="76" y="66"/>
                  <a:pt x="77" y="66"/>
                  <a:pt x="78" y="66"/>
                </a:cubicBezTo>
                <a:cubicBezTo>
                  <a:pt x="79" y="66"/>
                  <a:pt x="80" y="65"/>
                  <a:pt x="83" y="63"/>
                </a:cubicBezTo>
                <a:cubicBezTo>
                  <a:pt x="84" y="63"/>
                  <a:pt x="84" y="63"/>
                  <a:pt x="84" y="63"/>
                </a:cubicBezTo>
                <a:cubicBezTo>
                  <a:pt x="84" y="62"/>
                  <a:pt x="84" y="62"/>
                  <a:pt x="84" y="62"/>
                </a:cubicBezTo>
                <a:cubicBezTo>
                  <a:pt x="87" y="60"/>
                  <a:pt x="88" y="59"/>
                  <a:pt x="88" y="57"/>
                </a:cubicBezTo>
                <a:cubicBezTo>
                  <a:pt x="88" y="56"/>
                  <a:pt x="88" y="56"/>
                  <a:pt x="86" y="50"/>
                </a:cubicBezTo>
                <a:cubicBezTo>
                  <a:pt x="85" y="48"/>
                  <a:pt x="84" y="46"/>
                  <a:pt x="84" y="43"/>
                </a:cubicBezTo>
                <a:cubicBezTo>
                  <a:pt x="81" y="36"/>
                  <a:pt x="80" y="31"/>
                  <a:pt x="80" y="30"/>
                </a:cubicBezTo>
                <a:cubicBezTo>
                  <a:pt x="81" y="29"/>
                  <a:pt x="84" y="27"/>
                  <a:pt x="86" y="27"/>
                </a:cubicBezTo>
                <a:cubicBezTo>
                  <a:pt x="87" y="27"/>
                  <a:pt x="90" y="30"/>
                  <a:pt x="96" y="35"/>
                </a:cubicBezTo>
                <a:cubicBezTo>
                  <a:pt x="97" y="37"/>
                  <a:pt x="99" y="39"/>
                  <a:pt x="100" y="40"/>
                </a:cubicBezTo>
                <a:cubicBezTo>
                  <a:pt x="105" y="45"/>
                  <a:pt x="106" y="45"/>
                  <a:pt x="107" y="46"/>
                </a:cubicBezTo>
                <a:cubicBezTo>
                  <a:pt x="108" y="46"/>
                  <a:pt x="109" y="46"/>
                  <a:pt x="112" y="44"/>
                </a:cubicBezTo>
                <a:cubicBezTo>
                  <a:pt x="114" y="44"/>
                  <a:pt x="114" y="44"/>
                  <a:pt x="114" y="44"/>
                </a:cubicBezTo>
                <a:cubicBezTo>
                  <a:pt x="114" y="43"/>
                  <a:pt x="114" y="43"/>
                  <a:pt x="114" y="43"/>
                </a:cubicBezTo>
                <a:cubicBezTo>
                  <a:pt x="118" y="42"/>
                  <a:pt x="118" y="40"/>
                  <a:pt x="119" y="40"/>
                </a:cubicBezTo>
                <a:cubicBezTo>
                  <a:pt x="119" y="39"/>
                  <a:pt x="119" y="39"/>
                  <a:pt x="119" y="39"/>
                </a:cubicBezTo>
                <a:cubicBezTo>
                  <a:pt x="119" y="39"/>
                  <a:pt x="119" y="39"/>
                  <a:pt x="119" y="39"/>
                </a:cubicBezTo>
                <a:cubicBezTo>
                  <a:pt x="119" y="38"/>
                  <a:pt x="119" y="36"/>
                  <a:pt x="118" y="32"/>
                </a:cubicBezTo>
                <a:cubicBezTo>
                  <a:pt x="118" y="30"/>
                  <a:pt x="118" y="27"/>
                  <a:pt x="118" y="24"/>
                </a:cubicBezTo>
                <a:cubicBezTo>
                  <a:pt x="117" y="19"/>
                  <a:pt x="117" y="13"/>
                  <a:pt x="117" y="11"/>
                </a:cubicBezTo>
                <a:cubicBezTo>
                  <a:pt x="117" y="11"/>
                  <a:pt x="117" y="11"/>
                  <a:pt x="117" y="11"/>
                </a:cubicBezTo>
                <a:cubicBezTo>
                  <a:pt x="118" y="10"/>
                  <a:pt x="122" y="9"/>
                  <a:pt x="124" y="9"/>
                </a:cubicBezTo>
                <a:cubicBezTo>
                  <a:pt x="124" y="10"/>
                  <a:pt x="127" y="14"/>
                  <a:pt x="131" y="20"/>
                </a:cubicBezTo>
                <a:cubicBezTo>
                  <a:pt x="132" y="22"/>
                  <a:pt x="134" y="24"/>
                  <a:pt x="135" y="26"/>
                </a:cubicBezTo>
                <a:cubicBezTo>
                  <a:pt x="138" y="31"/>
                  <a:pt x="139" y="32"/>
                  <a:pt x="140" y="32"/>
                </a:cubicBezTo>
                <a:cubicBezTo>
                  <a:pt x="140" y="33"/>
                  <a:pt x="142" y="33"/>
                  <a:pt x="146" y="32"/>
                </a:cubicBezTo>
                <a:cubicBezTo>
                  <a:pt x="148" y="33"/>
                  <a:pt x="148" y="33"/>
                  <a:pt x="148" y="33"/>
                </a:cubicBezTo>
                <a:cubicBezTo>
                  <a:pt x="148" y="32"/>
                  <a:pt x="148" y="32"/>
                  <a:pt x="148" y="32"/>
                </a:cubicBezTo>
                <a:cubicBezTo>
                  <a:pt x="150" y="31"/>
                  <a:pt x="152" y="30"/>
                  <a:pt x="153" y="29"/>
                </a:cubicBezTo>
                <a:cubicBezTo>
                  <a:pt x="153" y="29"/>
                  <a:pt x="153" y="28"/>
                  <a:pt x="154" y="24"/>
                </a:cubicBezTo>
                <a:cubicBezTo>
                  <a:pt x="154" y="20"/>
                  <a:pt x="154" y="20"/>
                  <a:pt x="154" y="20"/>
                </a:cubicBezTo>
                <a:cubicBezTo>
                  <a:pt x="155" y="18"/>
                  <a:pt x="155" y="16"/>
                  <a:pt x="155" y="14"/>
                </a:cubicBezTo>
                <a:cubicBezTo>
                  <a:pt x="156" y="7"/>
                  <a:pt x="157" y="3"/>
                  <a:pt x="158" y="1"/>
                </a:cubicBezTo>
                <a:cubicBezTo>
                  <a:pt x="159" y="1"/>
                  <a:pt x="163" y="0"/>
                  <a:pt x="164" y="1"/>
                </a:cubicBezTo>
                <a:cubicBezTo>
                  <a:pt x="165" y="2"/>
                  <a:pt x="167" y="6"/>
                  <a:pt x="169" y="13"/>
                </a:cubicBezTo>
                <a:cubicBezTo>
                  <a:pt x="170" y="15"/>
                  <a:pt x="171" y="18"/>
                  <a:pt x="172" y="20"/>
                </a:cubicBezTo>
                <a:cubicBezTo>
                  <a:pt x="173" y="26"/>
                  <a:pt x="174" y="27"/>
                  <a:pt x="175" y="27"/>
                </a:cubicBezTo>
                <a:cubicBezTo>
                  <a:pt x="175" y="28"/>
                  <a:pt x="177" y="28"/>
                  <a:pt x="181" y="28"/>
                </a:cubicBezTo>
                <a:cubicBezTo>
                  <a:pt x="181" y="29"/>
                  <a:pt x="181" y="29"/>
                  <a:pt x="181" y="29"/>
                </a:cubicBezTo>
                <a:cubicBezTo>
                  <a:pt x="182" y="28"/>
                  <a:pt x="182" y="28"/>
                  <a:pt x="182" y="28"/>
                </a:cubicBezTo>
                <a:cubicBezTo>
                  <a:pt x="187" y="29"/>
                  <a:pt x="188" y="28"/>
                  <a:pt x="188" y="27"/>
                </a:cubicBezTo>
                <a:cubicBezTo>
                  <a:pt x="189" y="27"/>
                  <a:pt x="189" y="26"/>
                  <a:pt x="191" y="21"/>
                </a:cubicBezTo>
                <a:cubicBezTo>
                  <a:pt x="192" y="18"/>
                  <a:pt x="193" y="16"/>
                  <a:pt x="194" y="13"/>
                </a:cubicBezTo>
                <a:cubicBezTo>
                  <a:pt x="197" y="7"/>
                  <a:pt x="199" y="2"/>
                  <a:pt x="200" y="1"/>
                </a:cubicBezTo>
                <a:cubicBezTo>
                  <a:pt x="201" y="1"/>
                  <a:pt x="205" y="1"/>
                  <a:pt x="206" y="2"/>
                </a:cubicBezTo>
                <a:cubicBezTo>
                  <a:pt x="207" y="3"/>
                  <a:pt x="207" y="8"/>
                  <a:pt x="208" y="15"/>
                </a:cubicBezTo>
                <a:cubicBezTo>
                  <a:pt x="208" y="18"/>
                  <a:pt x="209" y="20"/>
                  <a:pt x="209" y="22"/>
                </a:cubicBezTo>
                <a:cubicBezTo>
                  <a:pt x="209" y="29"/>
                  <a:pt x="209" y="30"/>
                  <a:pt x="210" y="30"/>
                </a:cubicBezTo>
                <a:cubicBezTo>
                  <a:pt x="211" y="31"/>
                  <a:pt x="212" y="32"/>
                  <a:pt x="216" y="33"/>
                </a:cubicBezTo>
                <a:cubicBezTo>
                  <a:pt x="216" y="33"/>
                  <a:pt x="216" y="33"/>
                  <a:pt x="216" y="33"/>
                </a:cubicBezTo>
                <a:cubicBezTo>
                  <a:pt x="217" y="33"/>
                  <a:pt x="217" y="33"/>
                  <a:pt x="217" y="33"/>
                </a:cubicBezTo>
                <a:cubicBezTo>
                  <a:pt x="221" y="34"/>
                  <a:pt x="222" y="34"/>
                  <a:pt x="223" y="33"/>
                </a:cubicBezTo>
                <a:cubicBezTo>
                  <a:pt x="224" y="33"/>
                  <a:pt x="225" y="32"/>
                  <a:pt x="228" y="28"/>
                </a:cubicBezTo>
                <a:cubicBezTo>
                  <a:pt x="229" y="26"/>
                  <a:pt x="230" y="23"/>
                  <a:pt x="232" y="21"/>
                </a:cubicBezTo>
                <a:cubicBezTo>
                  <a:pt x="236" y="15"/>
                  <a:pt x="239" y="12"/>
                  <a:pt x="240" y="11"/>
                </a:cubicBezTo>
                <a:cubicBezTo>
                  <a:pt x="242" y="11"/>
                  <a:pt x="246" y="12"/>
                  <a:pt x="247" y="13"/>
                </a:cubicBezTo>
                <a:cubicBezTo>
                  <a:pt x="247" y="14"/>
                  <a:pt x="247" y="18"/>
                  <a:pt x="246" y="24"/>
                </a:cubicBezTo>
                <a:cubicBezTo>
                  <a:pt x="246" y="25"/>
                  <a:pt x="245" y="26"/>
                  <a:pt x="245" y="26"/>
                </a:cubicBezTo>
                <a:cubicBezTo>
                  <a:pt x="245" y="29"/>
                  <a:pt x="245" y="31"/>
                  <a:pt x="244" y="33"/>
                </a:cubicBezTo>
                <a:cubicBezTo>
                  <a:pt x="244" y="35"/>
                  <a:pt x="244" y="37"/>
                  <a:pt x="244" y="38"/>
                </a:cubicBezTo>
                <a:cubicBezTo>
                  <a:pt x="243" y="40"/>
                  <a:pt x="243" y="41"/>
                  <a:pt x="244" y="41"/>
                </a:cubicBezTo>
                <a:cubicBezTo>
                  <a:pt x="244" y="42"/>
                  <a:pt x="245" y="43"/>
                  <a:pt x="249" y="45"/>
                </a:cubicBezTo>
                <a:cubicBezTo>
                  <a:pt x="249" y="47"/>
                  <a:pt x="249" y="47"/>
                  <a:pt x="249" y="47"/>
                </a:cubicBezTo>
                <a:cubicBezTo>
                  <a:pt x="250" y="46"/>
                  <a:pt x="250" y="46"/>
                  <a:pt x="250" y="46"/>
                </a:cubicBezTo>
                <a:cubicBezTo>
                  <a:pt x="253" y="48"/>
                  <a:pt x="255" y="48"/>
                  <a:pt x="256" y="47"/>
                </a:cubicBezTo>
                <a:cubicBezTo>
                  <a:pt x="257" y="47"/>
                  <a:pt x="257" y="47"/>
                  <a:pt x="261" y="43"/>
                </a:cubicBezTo>
                <a:cubicBezTo>
                  <a:pt x="263" y="41"/>
                  <a:pt x="265" y="39"/>
                  <a:pt x="267" y="38"/>
                </a:cubicBezTo>
                <a:cubicBezTo>
                  <a:pt x="273" y="33"/>
                  <a:pt x="276" y="30"/>
                  <a:pt x="278" y="29"/>
                </a:cubicBezTo>
                <a:cubicBezTo>
                  <a:pt x="279" y="30"/>
                  <a:pt x="283" y="32"/>
                  <a:pt x="283" y="33"/>
                </a:cubicBezTo>
                <a:cubicBezTo>
                  <a:pt x="283" y="35"/>
                  <a:pt x="281" y="40"/>
                  <a:pt x="279" y="46"/>
                </a:cubicBezTo>
                <a:cubicBezTo>
                  <a:pt x="278" y="48"/>
                  <a:pt x="277" y="50"/>
                  <a:pt x="276" y="52"/>
                </a:cubicBezTo>
                <a:cubicBezTo>
                  <a:pt x="275" y="56"/>
                  <a:pt x="274" y="58"/>
                  <a:pt x="274" y="59"/>
                </a:cubicBezTo>
                <a:cubicBezTo>
                  <a:pt x="274" y="59"/>
                  <a:pt x="274" y="59"/>
                  <a:pt x="274" y="59"/>
                </a:cubicBezTo>
                <a:cubicBezTo>
                  <a:pt x="274" y="60"/>
                  <a:pt x="274" y="60"/>
                  <a:pt x="274" y="60"/>
                </a:cubicBezTo>
                <a:cubicBezTo>
                  <a:pt x="274" y="61"/>
                  <a:pt x="275" y="62"/>
                  <a:pt x="278" y="64"/>
                </a:cubicBezTo>
                <a:cubicBezTo>
                  <a:pt x="278" y="66"/>
                  <a:pt x="278" y="66"/>
                  <a:pt x="278" y="66"/>
                </a:cubicBezTo>
                <a:cubicBezTo>
                  <a:pt x="279" y="66"/>
                  <a:pt x="279" y="66"/>
                  <a:pt x="279" y="66"/>
                </a:cubicBezTo>
                <a:cubicBezTo>
                  <a:pt x="282" y="68"/>
                  <a:pt x="283" y="69"/>
                  <a:pt x="284" y="69"/>
                </a:cubicBezTo>
                <a:cubicBezTo>
                  <a:pt x="285" y="69"/>
                  <a:pt x="286" y="68"/>
                  <a:pt x="291" y="65"/>
                </a:cubicBezTo>
                <a:cubicBezTo>
                  <a:pt x="293" y="64"/>
                  <a:pt x="295" y="63"/>
                  <a:pt x="298" y="62"/>
                </a:cubicBezTo>
                <a:cubicBezTo>
                  <a:pt x="304" y="58"/>
                  <a:pt x="308" y="56"/>
                  <a:pt x="310" y="56"/>
                </a:cubicBezTo>
                <a:cubicBezTo>
                  <a:pt x="311" y="57"/>
                  <a:pt x="314" y="60"/>
                  <a:pt x="314" y="61"/>
                </a:cubicBezTo>
                <a:cubicBezTo>
                  <a:pt x="314" y="62"/>
                  <a:pt x="312" y="66"/>
                  <a:pt x="307" y="72"/>
                </a:cubicBezTo>
                <a:cubicBezTo>
                  <a:pt x="306" y="74"/>
                  <a:pt x="305" y="76"/>
                  <a:pt x="303" y="78"/>
                </a:cubicBezTo>
                <a:cubicBezTo>
                  <a:pt x="300" y="83"/>
                  <a:pt x="299" y="84"/>
                  <a:pt x="299" y="85"/>
                </a:cubicBezTo>
                <a:cubicBezTo>
                  <a:pt x="299" y="85"/>
                  <a:pt x="299" y="85"/>
                  <a:pt x="299" y="85"/>
                </a:cubicBezTo>
                <a:cubicBezTo>
                  <a:pt x="299" y="85"/>
                  <a:pt x="299" y="85"/>
                  <a:pt x="299" y="85"/>
                </a:cubicBezTo>
                <a:cubicBezTo>
                  <a:pt x="299" y="86"/>
                  <a:pt x="300" y="88"/>
                  <a:pt x="302" y="90"/>
                </a:cubicBezTo>
                <a:cubicBezTo>
                  <a:pt x="302" y="93"/>
                  <a:pt x="302" y="93"/>
                  <a:pt x="302" y="93"/>
                </a:cubicBezTo>
                <a:cubicBezTo>
                  <a:pt x="303" y="92"/>
                  <a:pt x="303" y="92"/>
                  <a:pt x="303" y="92"/>
                </a:cubicBezTo>
                <a:cubicBezTo>
                  <a:pt x="305" y="95"/>
                  <a:pt x="306" y="96"/>
                  <a:pt x="307" y="96"/>
                </a:cubicBezTo>
                <a:cubicBezTo>
                  <a:pt x="308" y="96"/>
                  <a:pt x="309" y="96"/>
                  <a:pt x="314" y="94"/>
                </a:cubicBezTo>
                <a:cubicBezTo>
                  <a:pt x="317" y="94"/>
                  <a:pt x="319" y="93"/>
                  <a:pt x="322" y="92"/>
                </a:cubicBezTo>
                <a:cubicBezTo>
                  <a:pt x="329" y="90"/>
                  <a:pt x="334" y="89"/>
                  <a:pt x="335" y="89"/>
                </a:cubicBezTo>
                <a:cubicBezTo>
                  <a:pt x="336" y="90"/>
                  <a:pt x="338" y="94"/>
                  <a:pt x="338" y="95"/>
                </a:cubicBezTo>
                <a:cubicBezTo>
                  <a:pt x="337" y="96"/>
                  <a:pt x="335" y="99"/>
                  <a:pt x="329" y="105"/>
                </a:cubicBezTo>
                <a:cubicBezTo>
                  <a:pt x="327" y="106"/>
                  <a:pt x="325" y="108"/>
                  <a:pt x="324" y="109"/>
                </a:cubicBezTo>
                <a:cubicBezTo>
                  <a:pt x="319" y="113"/>
                  <a:pt x="318" y="114"/>
                  <a:pt x="318" y="115"/>
                </a:cubicBezTo>
                <a:cubicBezTo>
                  <a:pt x="318" y="115"/>
                  <a:pt x="318" y="115"/>
                  <a:pt x="318" y="115"/>
                </a:cubicBezTo>
                <a:cubicBezTo>
                  <a:pt x="318" y="117"/>
                  <a:pt x="318" y="118"/>
                  <a:pt x="319" y="121"/>
                </a:cubicBezTo>
                <a:cubicBezTo>
                  <a:pt x="319" y="123"/>
                  <a:pt x="319" y="123"/>
                  <a:pt x="319" y="123"/>
                </a:cubicBezTo>
                <a:cubicBezTo>
                  <a:pt x="320" y="123"/>
                  <a:pt x="320" y="123"/>
                  <a:pt x="320" y="123"/>
                </a:cubicBezTo>
                <a:cubicBezTo>
                  <a:pt x="321" y="126"/>
                  <a:pt x="322" y="127"/>
                  <a:pt x="323" y="128"/>
                </a:cubicBezTo>
                <a:cubicBezTo>
                  <a:pt x="324" y="128"/>
                  <a:pt x="325" y="128"/>
                  <a:pt x="331" y="128"/>
                </a:cubicBezTo>
                <a:cubicBezTo>
                  <a:pt x="333" y="128"/>
                  <a:pt x="336" y="127"/>
                  <a:pt x="338" y="127"/>
                </a:cubicBezTo>
                <a:cubicBezTo>
                  <a:pt x="346" y="127"/>
                  <a:pt x="350" y="127"/>
                  <a:pt x="352" y="128"/>
                </a:cubicBezTo>
                <a:cubicBezTo>
                  <a:pt x="352" y="129"/>
                  <a:pt x="354" y="132"/>
                  <a:pt x="353" y="134"/>
                </a:cubicBezTo>
                <a:cubicBezTo>
                  <a:pt x="353" y="134"/>
                  <a:pt x="353" y="134"/>
                  <a:pt x="353" y="134"/>
                </a:cubicBezTo>
                <a:cubicBezTo>
                  <a:pt x="352" y="135"/>
                  <a:pt x="349" y="138"/>
                  <a:pt x="342" y="141"/>
                </a:cubicBezTo>
                <a:cubicBezTo>
                  <a:pt x="340" y="142"/>
                  <a:pt x="338" y="143"/>
                  <a:pt x="336" y="144"/>
                </a:cubicBezTo>
                <a:cubicBezTo>
                  <a:pt x="330" y="147"/>
                  <a:pt x="329" y="148"/>
                  <a:pt x="329" y="149"/>
                </a:cubicBezTo>
                <a:cubicBezTo>
                  <a:pt x="329" y="149"/>
                  <a:pt x="329" y="149"/>
                  <a:pt x="329" y="150"/>
                </a:cubicBezTo>
                <a:cubicBezTo>
                  <a:pt x="329" y="151"/>
                  <a:pt x="329" y="153"/>
                  <a:pt x="329" y="155"/>
                </a:cubicBezTo>
                <a:cubicBezTo>
                  <a:pt x="328" y="157"/>
                  <a:pt x="328" y="157"/>
                  <a:pt x="328" y="157"/>
                </a:cubicBezTo>
                <a:cubicBezTo>
                  <a:pt x="329" y="157"/>
                  <a:pt x="329" y="157"/>
                  <a:pt x="329" y="157"/>
                </a:cubicBezTo>
                <a:cubicBezTo>
                  <a:pt x="330" y="160"/>
                  <a:pt x="331" y="162"/>
                  <a:pt x="331" y="162"/>
                </a:cubicBezTo>
                <a:cubicBezTo>
                  <a:pt x="332" y="163"/>
                  <a:pt x="333" y="163"/>
                  <a:pt x="339" y="164"/>
                </a:cubicBezTo>
                <a:cubicBezTo>
                  <a:pt x="341" y="164"/>
                  <a:pt x="343" y="165"/>
                  <a:pt x="346" y="165"/>
                </a:cubicBezTo>
                <a:cubicBezTo>
                  <a:pt x="353" y="167"/>
                  <a:pt x="358" y="168"/>
                  <a:pt x="359" y="169"/>
                </a:cubicBezTo>
                <a:cubicBezTo>
                  <a:pt x="359" y="170"/>
                  <a:pt x="360" y="172"/>
                  <a:pt x="360" y="174"/>
                </a:cubicBezTo>
                <a:cubicBezTo>
                  <a:pt x="359" y="175"/>
                  <a:pt x="359" y="175"/>
                  <a:pt x="359" y="175"/>
                </a:cubicBezTo>
                <a:cubicBezTo>
                  <a:pt x="358" y="176"/>
                  <a:pt x="354" y="178"/>
                  <a:pt x="347" y="180"/>
                </a:cubicBezTo>
                <a:cubicBezTo>
                  <a:pt x="344" y="180"/>
                  <a:pt x="342" y="181"/>
                  <a:pt x="340" y="181"/>
                </a:cubicBezTo>
                <a:cubicBezTo>
                  <a:pt x="334" y="183"/>
                  <a:pt x="333" y="183"/>
                  <a:pt x="332" y="184"/>
                </a:cubicBezTo>
                <a:cubicBezTo>
                  <a:pt x="332" y="185"/>
                  <a:pt x="331" y="186"/>
                  <a:pt x="331" y="187"/>
                </a:cubicBezTo>
                <a:cubicBezTo>
                  <a:pt x="331" y="188"/>
                  <a:pt x="331" y="189"/>
                  <a:pt x="331" y="190"/>
                </a:cubicBezTo>
                <a:cubicBezTo>
                  <a:pt x="329" y="192"/>
                  <a:pt x="329" y="192"/>
                  <a:pt x="329" y="192"/>
                </a:cubicBezTo>
                <a:cubicBezTo>
                  <a:pt x="331" y="192"/>
                  <a:pt x="331" y="192"/>
                  <a:pt x="331" y="192"/>
                </a:cubicBezTo>
                <a:cubicBezTo>
                  <a:pt x="330" y="195"/>
                  <a:pt x="331" y="197"/>
                  <a:pt x="331" y="198"/>
                </a:cubicBezTo>
                <a:cubicBezTo>
                  <a:pt x="332" y="198"/>
                  <a:pt x="333" y="199"/>
                  <a:pt x="338" y="201"/>
                </a:cubicBezTo>
                <a:cubicBezTo>
                  <a:pt x="340" y="202"/>
                  <a:pt x="343" y="203"/>
                  <a:pt x="345" y="204"/>
                </a:cubicBezTo>
                <a:cubicBezTo>
                  <a:pt x="352" y="207"/>
                  <a:pt x="356" y="210"/>
                  <a:pt x="357" y="210"/>
                </a:cubicBezTo>
                <a:cubicBezTo>
                  <a:pt x="357" y="211"/>
                  <a:pt x="357" y="212"/>
                  <a:pt x="357" y="213"/>
                </a:cubicBezTo>
                <a:cubicBezTo>
                  <a:pt x="356" y="215"/>
                  <a:pt x="356" y="217"/>
                  <a:pt x="355" y="217"/>
                </a:cubicBezTo>
                <a:cubicBezTo>
                  <a:pt x="354" y="217"/>
                  <a:pt x="350" y="218"/>
                  <a:pt x="342" y="218"/>
                </a:cubicBezTo>
                <a:cubicBezTo>
                  <a:pt x="340" y="218"/>
                  <a:pt x="337" y="218"/>
                  <a:pt x="335" y="218"/>
                </a:cubicBezTo>
                <a:cubicBezTo>
                  <a:pt x="329" y="218"/>
                  <a:pt x="328" y="219"/>
                  <a:pt x="327" y="219"/>
                </a:cubicBezTo>
                <a:cubicBezTo>
                  <a:pt x="326" y="220"/>
                  <a:pt x="325" y="221"/>
                  <a:pt x="325" y="225"/>
                </a:cubicBezTo>
                <a:cubicBezTo>
                  <a:pt x="324" y="225"/>
                  <a:pt x="324" y="225"/>
                  <a:pt x="324" y="225"/>
                </a:cubicBezTo>
                <a:cubicBezTo>
                  <a:pt x="324" y="225"/>
                  <a:pt x="324" y="225"/>
                  <a:pt x="324" y="225"/>
                </a:cubicBezTo>
                <a:cubicBezTo>
                  <a:pt x="324" y="227"/>
                  <a:pt x="323" y="229"/>
                  <a:pt x="323" y="230"/>
                </a:cubicBezTo>
                <a:cubicBezTo>
                  <a:pt x="323" y="231"/>
                  <a:pt x="323" y="232"/>
                  <a:pt x="323" y="232"/>
                </a:cubicBezTo>
                <a:cubicBezTo>
                  <a:pt x="324" y="233"/>
                  <a:pt x="324" y="234"/>
                  <a:pt x="329" y="237"/>
                </a:cubicBezTo>
                <a:cubicBezTo>
                  <a:pt x="331" y="238"/>
                  <a:pt x="333" y="240"/>
                  <a:pt x="335" y="242"/>
                </a:cubicBezTo>
                <a:cubicBezTo>
                  <a:pt x="341" y="246"/>
                  <a:pt x="344" y="249"/>
                  <a:pt x="345" y="250"/>
                </a:cubicBezTo>
                <a:cubicBezTo>
                  <a:pt x="345" y="251"/>
                  <a:pt x="345" y="251"/>
                  <a:pt x="345" y="251"/>
                </a:cubicBezTo>
                <a:cubicBezTo>
                  <a:pt x="345" y="253"/>
                  <a:pt x="343" y="256"/>
                  <a:pt x="342" y="257"/>
                </a:cubicBezTo>
                <a:cubicBezTo>
                  <a:pt x="341" y="257"/>
                  <a:pt x="336" y="256"/>
                  <a:pt x="329" y="255"/>
                </a:cubicBezTo>
                <a:cubicBezTo>
                  <a:pt x="327" y="254"/>
                  <a:pt x="324" y="254"/>
                  <a:pt x="322" y="253"/>
                </a:cubicBezTo>
                <a:cubicBezTo>
                  <a:pt x="316" y="252"/>
                  <a:pt x="315" y="252"/>
                  <a:pt x="314" y="252"/>
                </a:cubicBezTo>
                <a:cubicBezTo>
                  <a:pt x="313" y="253"/>
                  <a:pt x="312" y="254"/>
                  <a:pt x="310" y="257"/>
                </a:cubicBezTo>
                <a:cubicBezTo>
                  <a:pt x="310" y="257"/>
                  <a:pt x="310" y="257"/>
                  <a:pt x="310" y="257"/>
                </a:cubicBezTo>
                <a:cubicBezTo>
                  <a:pt x="310" y="258"/>
                  <a:pt x="310" y="258"/>
                  <a:pt x="310" y="258"/>
                </a:cubicBezTo>
                <a:cubicBezTo>
                  <a:pt x="308" y="260"/>
                  <a:pt x="307" y="261"/>
                  <a:pt x="307" y="263"/>
                </a:cubicBezTo>
                <a:cubicBezTo>
                  <a:pt x="307" y="263"/>
                  <a:pt x="307" y="264"/>
                  <a:pt x="307" y="264"/>
                </a:cubicBezTo>
                <a:cubicBezTo>
                  <a:pt x="308" y="265"/>
                  <a:pt x="308" y="266"/>
                  <a:pt x="312" y="270"/>
                </a:cubicBezTo>
                <a:cubicBezTo>
                  <a:pt x="313" y="272"/>
                  <a:pt x="315" y="274"/>
                  <a:pt x="317" y="276"/>
                </a:cubicBezTo>
                <a:cubicBezTo>
                  <a:pt x="321" y="282"/>
                  <a:pt x="324" y="286"/>
                  <a:pt x="324" y="287"/>
                </a:cubicBezTo>
                <a:cubicBezTo>
                  <a:pt x="324" y="288"/>
                  <a:pt x="321" y="292"/>
                  <a:pt x="320" y="292"/>
                </a:cubicBezTo>
                <a:cubicBezTo>
                  <a:pt x="319" y="292"/>
                  <a:pt x="315" y="290"/>
                  <a:pt x="308" y="287"/>
                </a:cubicBezTo>
                <a:cubicBezTo>
                  <a:pt x="306" y="286"/>
                  <a:pt x="303" y="285"/>
                  <a:pt x="302" y="284"/>
                </a:cubicBezTo>
                <a:cubicBezTo>
                  <a:pt x="296" y="281"/>
                  <a:pt x="295" y="281"/>
                  <a:pt x="294" y="281"/>
                </a:cubicBezTo>
                <a:cubicBezTo>
                  <a:pt x="293" y="281"/>
                  <a:pt x="292" y="282"/>
                  <a:pt x="289" y="285"/>
                </a:cubicBezTo>
                <a:cubicBezTo>
                  <a:pt x="288" y="285"/>
                  <a:pt x="288" y="285"/>
                  <a:pt x="288" y="285"/>
                </a:cubicBezTo>
                <a:cubicBezTo>
                  <a:pt x="288" y="286"/>
                  <a:pt x="288" y="286"/>
                  <a:pt x="288" y="286"/>
                </a:cubicBezTo>
                <a:cubicBezTo>
                  <a:pt x="285" y="289"/>
                  <a:pt x="285" y="290"/>
                  <a:pt x="285" y="291"/>
                </a:cubicBezTo>
                <a:cubicBezTo>
                  <a:pt x="284" y="291"/>
                  <a:pt x="284" y="291"/>
                  <a:pt x="284" y="291"/>
                </a:cubicBezTo>
                <a:cubicBezTo>
                  <a:pt x="285" y="292"/>
                  <a:pt x="285" y="293"/>
                  <a:pt x="287" y="298"/>
                </a:cubicBezTo>
                <a:cubicBezTo>
                  <a:pt x="288" y="300"/>
                  <a:pt x="290" y="302"/>
                  <a:pt x="291" y="305"/>
                </a:cubicBezTo>
                <a:cubicBezTo>
                  <a:pt x="294" y="311"/>
                  <a:pt x="295" y="316"/>
                  <a:pt x="296" y="317"/>
                </a:cubicBezTo>
                <a:cubicBezTo>
                  <a:pt x="295" y="319"/>
                  <a:pt x="292" y="321"/>
                  <a:pt x="290" y="321"/>
                </a:cubicBezTo>
                <a:cubicBezTo>
                  <a:pt x="289" y="321"/>
                  <a:pt x="285" y="318"/>
                  <a:pt x="280" y="314"/>
                </a:cubicBezTo>
                <a:cubicBezTo>
                  <a:pt x="278" y="312"/>
                  <a:pt x="276" y="311"/>
                  <a:pt x="274" y="310"/>
                </a:cubicBezTo>
                <a:cubicBezTo>
                  <a:pt x="269" y="305"/>
                  <a:pt x="268" y="305"/>
                  <a:pt x="267" y="305"/>
                </a:cubicBezTo>
                <a:cubicBezTo>
                  <a:pt x="266" y="305"/>
                  <a:pt x="265" y="305"/>
                  <a:pt x="262" y="307"/>
                </a:cubicBezTo>
                <a:cubicBezTo>
                  <a:pt x="261" y="307"/>
                  <a:pt x="261" y="307"/>
                  <a:pt x="261" y="307"/>
                </a:cubicBezTo>
                <a:cubicBezTo>
                  <a:pt x="260" y="308"/>
                  <a:pt x="260" y="308"/>
                  <a:pt x="260" y="308"/>
                </a:cubicBezTo>
                <a:cubicBezTo>
                  <a:pt x="257" y="310"/>
                  <a:pt x="256" y="311"/>
                  <a:pt x="256" y="312"/>
                </a:cubicBezTo>
                <a:cubicBezTo>
                  <a:pt x="256" y="312"/>
                  <a:pt x="256" y="312"/>
                  <a:pt x="256" y="312"/>
                </a:cubicBezTo>
                <a:cubicBezTo>
                  <a:pt x="256" y="313"/>
                  <a:pt x="256" y="313"/>
                  <a:pt x="256" y="313"/>
                </a:cubicBezTo>
                <a:cubicBezTo>
                  <a:pt x="256" y="313"/>
                  <a:pt x="256" y="315"/>
                  <a:pt x="257" y="320"/>
                </a:cubicBezTo>
                <a:cubicBezTo>
                  <a:pt x="258" y="322"/>
                  <a:pt x="258" y="325"/>
                  <a:pt x="259" y="327"/>
                </a:cubicBezTo>
                <a:cubicBezTo>
                  <a:pt x="260" y="334"/>
                  <a:pt x="261" y="339"/>
                  <a:pt x="261" y="340"/>
                </a:cubicBezTo>
                <a:cubicBezTo>
                  <a:pt x="260" y="341"/>
                  <a:pt x="256" y="343"/>
                  <a:pt x="255" y="343"/>
                </a:cubicBezTo>
                <a:cubicBezTo>
                  <a:pt x="254" y="343"/>
                  <a:pt x="251" y="339"/>
                  <a:pt x="246" y="333"/>
                </a:cubicBezTo>
                <a:cubicBezTo>
                  <a:pt x="244" y="331"/>
                  <a:pt x="243" y="330"/>
                  <a:pt x="242" y="328"/>
                </a:cubicBezTo>
                <a:cubicBezTo>
                  <a:pt x="238" y="323"/>
                  <a:pt x="237" y="322"/>
                  <a:pt x="236" y="322"/>
                </a:cubicBezTo>
                <a:cubicBezTo>
                  <a:pt x="235" y="322"/>
                  <a:pt x="234" y="322"/>
                  <a:pt x="230" y="323"/>
                </a:cubicBezTo>
                <a:cubicBezTo>
                  <a:pt x="229" y="323"/>
                  <a:pt x="229" y="323"/>
                  <a:pt x="229" y="323"/>
                </a:cubicBezTo>
                <a:cubicBezTo>
                  <a:pt x="228" y="324"/>
                  <a:pt x="228" y="324"/>
                  <a:pt x="228" y="324"/>
                </a:cubicBezTo>
                <a:cubicBezTo>
                  <a:pt x="226" y="324"/>
                  <a:pt x="224" y="325"/>
                  <a:pt x="223" y="326"/>
                </a:cubicBezTo>
                <a:cubicBezTo>
                  <a:pt x="223" y="327"/>
                  <a:pt x="223" y="327"/>
                  <a:pt x="223" y="328"/>
                </a:cubicBezTo>
                <a:cubicBezTo>
                  <a:pt x="223" y="329"/>
                  <a:pt x="223" y="331"/>
                  <a:pt x="223" y="334"/>
                </a:cubicBezTo>
                <a:cubicBezTo>
                  <a:pt x="223" y="336"/>
                  <a:pt x="223" y="339"/>
                  <a:pt x="223" y="342"/>
                </a:cubicBezTo>
                <a:cubicBezTo>
                  <a:pt x="223" y="346"/>
                  <a:pt x="222" y="350"/>
                  <a:pt x="222" y="353"/>
                </a:cubicBezTo>
                <a:cubicBezTo>
                  <a:pt x="222" y="354"/>
                  <a:pt x="222" y="355"/>
                  <a:pt x="222" y="355"/>
                </a:cubicBezTo>
                <a:cubicBezTo>
                  <a:pt x="220" y="356"/>
                  <a:pt x="216" y="357"/>
                  <a:pt x="215" y="356"/>
                </a:cubicBezTo>
                <a:cubicBezTo>
                  <a:pt x="214" y="355"/>
                  <a:pt x="212" y="351"/>
                  <a:pt x="209" y="345"/>
                </a:cubicBezTo>
                <a:cubicBezTo>
                  <a:pt x="208" y="342"/>
                  <a:pt x="207" y="340"/>
                  <a:pt x="206" y="338"/>
                </a:cubicBezTo>
                <a:cubicBezTo>
                  <a:pt x="203" y="332"/>
                  <a:pt x="203" y="332"/>
                  <a:pt x="202" y="331"/>
                </a:cubicBezTo>
                <a:cubicBezTo>
                  <a:pt x="201" y="331"/>
                  <a:pt x="200" y="330"/>
                  <a:pt x="196" y="331"/>
                </a:cubicBezTo>
                <a:cubicBezTo>
                  <a:pt x="194" y="329"/>
                  <a:pt x="194" y="329"/>
                  <a:pt x="194" y="329"/>
                </a:cubicBezTo>
                <a:cubicBezTo>
                  <a:pt x="194" y="331"/>
                  <a:pt x="194" y="331"/>
                  <a:pt x="194" y="331"/>
                </a:cubicBezTo>
                <a:cubicBezTo>
                  <a:pt x="191" y="331"/>
                  <a:pt x="189" y="332"/>
                  <a:pt x="188" y="333"/>
                </a:cubicBezTo>
                <a:cubicBezTo>
                  <a:pt x="188" y="333"/>
                  <a:pt x="188" y="334"/>
                  <a:pt x="186" y="340"/>
                </a:cubicBezTo>
                <a:cubicBezTo>
                  <a:pt x="186" y="342"/>
                  <a:pt x="185" y="345"/>
                  <a:pt x="184" y="347"/>
                </a:cubicBezTo>
                <a:cubicBezTo>
                  <a:pt x="182" y="354"/>
                  <a:pt x="181" y="359"/>
                  <a:pt x="180" y="360"/>
                </a:cubicBezTo>
                <a:cubicBezTo>
                  <a:pt x="179" y="360"/>
                  <a:pt x="175" y="360"/>
                  <a:pt x="174" y="360"/>
                </a:cubicBezTo>
                <a:cubicBezTo>
                  <a:pt x="173" y="359"/>
                  <a:pt x="172" y="354"/>
                  <a:pt x="170" y="347"/>
                </a:cubicBezTo>
                <a:cubicBezTo>
                  <a:pt x="170" y="345"/>
                  <a:pt x="169" y="342"/>
                  <a:pt x="169" y="340"/>
                </a:cubicBezTo>
                <a:cubicBezTo>
                  <a:pt x="167" y="334"/>
                  <a:pt x="167" y="333"/>
                  <a:pt x="167" y="332"/>
                </a:cubicBezTo>
                <a:cubicBezTo>
                  <a:pt x="166" y="332"/>
                  <a:pt x="165" y="331"/>
                  <a:pt x="161" y="331"/>
                </a:cubicBezTo>
                <a:cubicBezTo>
                  <a:pt x="160" y="330"/>
                  <a:pt x="160" y="330"/>
                  <a:pt x="160" y="330"/>
                </a:cubicBezTo>
                <a:cubicBezTo>
                  <a:pt x="159" y="330"/>
                  <a:pt x="159" y="330"/>
                  <a:pt x="159" y="330"/>
                </a:cubicBezTo>
                <a:cubicBezTo>
                  <a:pt x="155" y="329"/>
                  <a:pt x="154" y="330"/>
                  <a:pt x="153" y="331"/>
                </a:cubicBezTo>
                <a:cubicBezTo>
                  <a:pt x="152" y="331"/>
                  <a:pt x="152" y="332"/>
                  <a:pt x="149" y="337"/>
                </a:cubicBezTo>
                <a:cubicBezTo>
                  <a:pt x="148" y="339"/>
                  <a:pt x="147" y="341"/>
                  <a:pt x="146" y="344"/>
                </a:cubicBezTo>
                <a:cubicBezTo>
                  <a:pt x="142" y="350"/>
                  <a:pt x="140" y="354"/>
                  <a:pt x="139" y="355"/>
                </a:cubicBezTo>
                <a:cubicBezTo>
                  <a:pt x="137" y="355"/>
                  <a:pt x="133" y="354"/>
                  <a:pt x="132" y="354"/>
                </a:cubicBezTo>
                <a:cubicBezTo>
                  <a:pt x="132" y="352"/>
                  <a:pt x="132" y="348"/>
                  <a:pt x="132" y="340"/>
                </a:cubicBezTo>
                <a:cubicBezTo>
                  <a:pt x="132" y="338"/>
                  <a:pt x="132" y="335"/>
                  <a:pt x="132" y="333"/>
                </a:cubicBezTo>
                <a:cubicBezTo>
                  <a:pt x="132" y="327"/>
                  <a:pt x="132" y="326"/>
                  <a:pt x="132" y="325"/>
                </a:cubicBezTo>
                <a:cubicBezTo>
                  <a:pt x="131" y="324"/>
                  <a:pt x="129" y="323"/>
                  <a:pt x="126" y="322"/>
                </a:cubicBezTo>
                <a:cubicBezTo>
                  <a:pt x="126" y="321"/>
                  <a:pt x="126" y="321"/>
                  <a:pt x="126" y="321"/>
                </a:cubicBezTo>
                <a:cubicBezTo>
                  <a:pt x="125" y="322"/>
                  <a:pt x="125" y="322"/>
                  <a:pt x="125" y="322"/>
                </a:cubicBezTo>
                <a:cubicBezTo>
                  <a:pt x="121" y="320"/>
                  <a:pt x="120" y="320"/>
                  <a:pt x="119" y="320"/>
                </a:cubicBezTo>
                <a:cubicBezTo>
                  <a:pt x="118" y="321"/>
                  <a:pt x="117" y="322"/>
                  <a:pt x="114" y="326"/>
                </a:cubicBezTo>
                <a:cubicBezTo>
                  <a:pt x="112" y="328"/>
                  <a:pt x="111" y="330"/>
                  <a:pt x="109" y="332"/>
                </a:cubicBezTo>
                <a:cubicBezTo>
                  <a:pt x="104" y="337"/>
                  <a:pt x="100" y="340"/>
                  <a:pt x="99" y="341"/>
                </a:cubicBezTo>
                <a:cubicBezTo>
                  <a:pt x="98" y="341"/>
                  <a:pt x="94" y="339"/>
                  <a:pt x="93" y="338"/>
                </a:cubicBezTo>
                <a:cubicBezTo>
                  <a:pt x="93" y="338"/>
                  <a:pt x="94" y="337"/>
                  <a:pt x="94" y="337"/>
                </a:cubicBezTo>
                <a:cubicBezTo>
                  <a:pt x="94" y="337"/>
                  <a:pt x="94" y="337"/>
                  <a:pt x="94" y="337"/>
                </a:cubicBezTo>
                <a:cubicBezTo>
                  <a:pt x="94" y="334"/>
                  <a:pt x="95" y="330"/>
                  <a:pt x="96" y="325"/>
                </a:cubicBezTo>
                <a:cubicBezTo>
                  <a:pt x="97" y="323"/>
                  <a:pt x="97" y="320"/>
                  <a:pt x="98" y="318"/>
                </a:cubicBezTo>
                <a:cubicBezTo>
                  <a:pt x="99" y="315"/>
                  <a:pt x="100" y="313"/>
                  <a:pt x="100" y="312"/>
                </a:cubicBezTo>
                <a:cubicBezTo>
                  <a:pt x="100" y="311"/>
                  <a:pt x="100" y="311"/>
                  <a:pt x="100" y="310"/>
                </a:cubicBezTo>
                <a:cubicBezTo>
                  <a:pt x="99" y="309"/>
                  <a:pt x="98" y="308"/>
                  <a:pt x="95" y="306"/>
                </a:cubicBezTo>
                <a:cubicBezTo>
                  <a:pt x="94" y="304"/>
                  <a:pt x="94" y="304"/>
                  <a:pt x="94" y="304"/>
                </a:cubicBezTo>
                <a:cubicBezTo>
                  <a:pt x="93" y="305"/>
                  <a:pt x="93" y="305"/>
                  <a:pt x="93" y="305"/>
                </a:cubicBezTo>
                <a:cubicBezTo>
                  <a:pt x="91" y="303"/>
                  <a:pt x="90" y="303"/>
                  <a:pt x="88" y="303"/>
                </a:cubicBezTo>
                <a:cubicBezTo>
                  <a:pt x="87" y="303"/>
                  <a:pt x="87" y="303"/>
                  <a:pt x="82" y="307"/>
                </a:cubicBezTo>
                <a:cubicBezTo>
                  <a:pt x="80" y="308"/>
                  <a:pt x="78" y="310"/>
                  <a:pt x="76" y="311"/>
                </a:cubicBezTo>
                <a:cubicBezTo>
                  <a:pt x="70" y="315"/>
                  <a:pt x="66" y="318"/>
                  <a:pt x="64" y="318"/>
                </a:cubicBezTo>
                <a:cubicBezTo>
                  <a:pt x="63" y="318"/>
                  <a:pt x="60" y="315"/>
                  <a:pt x="59" y="314"/>
                </a:cubicBezTo>
                <a:cubicBezTo>
                  <a:pt x="60" y="313"/>
                  <a:pt x="62" y="308"/>
                  <a:pt x="65" y="302"/>
                </a:cubicBezTo>
                <a:cubicBezTo>
                  <a:pt x="66" y="300"/>
                  <a:pt x="67" y="298"/>
                  <a:pt x="68" y="296"/>
                </a:cubicBezTo>
                <a:cubicBezTo>
                  <a:pt x="71" y="291"/>
                  <a:pt x="72" y="290"/>
                  <a:pt x="72" y="289"/>
                </a:cubicBezTo>
                <a:cubicBezTo>
                  <a:pt x="72" y="289"/>
                  <a:pt x="72" y="289"/>
                  <a:pt x="72" y="289"/>
                </a:cubicBezTo>
                <a:cubicBezTo>
                  <a:pt x="72" y="288"/>
                  <a:pt x="72" y="288"/>
                  <a:pt x="72" y="288"/>
                </a:cubicBezTo>
                <a:cubicBezTo>
                  <a:pt x="72" y="287"/>
                  <a:pt x="71" y="286"/>
                  <a:pt x="68" y="283"/>
                </a:cubicBezTo>
                <a:cubicBezTo>
                  <a:pt x="68" y="282"/>
                  <a:pt x="68" y="282"/>
                  <a:pt x="68" y="282"/>
                </a:cubicBezTo>
                <a:cubicBezTo>
                  <a:pt x="67" y="282"/>
                  <a:pt x="67" y="282"/>
                  <a:pt x="67" y="282"/>
                </a:cubicBezTo>
                <a:cubicBezTo>
                  <a:pt x="65" y="279"/>
                  <a:pt x="63" y="278"/>
                  <a:pt x="62" y="278"/>
                </a:cubicBezTo>
                <a:cubicBezTo>
                  <a:pt x="61" y="278"/>
                  <a:pt x="61" y="279"/>
                  <a:pt x="55" y="281"/>
                </a:cubicBezTo>
                <a:cubicBezTo>
                  <a:pt x="53" y="282"/>
                  <a:pt x="51" y="283"/>
                  <a:pt x="48" y="284"/>
                </a:cubicBezTo>
                <a:cubicBezTo>
                  <a:pt x="42" y="286"/>
                  <a:pt x="37" y="288"/>
                  <a:pt x="36" y="288"/>
                </a:cubicBezTo>
                <a:cubicBezTo>
                  <a:pt x="34" y="287"/>
                  <a:pt x="32" y="284"/>
                  <a:pt x="32" y="283"/>
                </a:cubicBezTo>
                <a:cubicBezTo>
                  <a:pt x="32" y="281"/>
                  <a:pt x="35" y="278"/>
                  <a:pt x="40" y="272"/>
                </a:cubicBezTo>
                <a:cubicBezTo>
                  <a:pt x="42" y="270"/>
                  <a:pt x="43" y="269"/>
                  <a:pt x="45" y="267"/>
                </a:cubicBezTo>
                <a:cubicBezTo>
                  <a:pt x="49" y="262"/>
                  <a:pt x="49" y="262"/>
                  <a:pt x="50" y="260"/>
                </a:cubicBezTo>
                <a:cubicBezTo>
                  <a:pt x="50" y="260"/>
                  <a:pt x="50" y="258"/>
                  <a:pt x="47" y="255"/>
                </a:cubicBezTo>
                <a:cubicBezTo>
                  <a:pt x="48" y="253"/>
                  <a:pt x="48" y="253"/>
                  <a:pt x="48" y="253"/>
                </a:cubicBezTo>
                <a:cubicBezTo>
                  <a:pt x="46" y="253"/>
                  <a:pt x="46" y="253"/>
                  <a:pt x="46" y="253"/>
                </a:cubicBezTo>
                <a:cubicBezTo>
                  <a:pt x="45" y="250"/>
                  <a:pt x="44" y="249"/>
                  <a:pt x="43" y="249"/>
                </a:cubicBezTo>
                <a:cubicBezTo>
                  <a:pt x="42" y="248"/>
                  <a:pt x="41" y="249"/>
                  <a:pt x="36" y="249"/>
                </a:cubicBezTo>
                <a:cubicBezTo>
                  <a:pt x="33" y="250"/>
                  <a:pt x="31" y="250"/>
                  <a:pt x="28" y="251"/>
                </a:cubicBezTo>
                <a:cubicBezTo>
                  <a:pt x="21" y="252"/>
                  <a:pt x="16" y="252"/>
                  <a:pt x="15" y="252"/>
                </a:cubicBezTo>
                <a:cubicBezTo>
                  <a:pt x="14" y="251"/>
                  <a:pt x="12" y="247"/>
                  <a:pt x="12" y="246"/>
                </a:cubicBezTo>
                <a:cubicBezTo>
                  <a:pt x="13" y="245"/>
                  <a:pt x="16" y="242"/>
                  <a:pt x="22" y="237"/>
                </a:cubicBezTo>
                <a:cubicBezTo>
                  <a:pt x="24" y="236"/>
                  <a:pt x="26" y="235"/>
                  <a:pt x="28" y="234"/>
                </a:cubicBezTo>
                <a:cubicBezTo>
                  <a:pt x="33" y="230"/>
                  <a:pt x="34" y="229"/>
                  <a:pt x="35" y="228"/>
                </a:cubicBezTo>
                <a:cubicBezTo>
                  <a:pt x="35" y="228"/>
                  <a:pt x="35" y="228"/>
                  <a:pt x="35" y="228"/>
                </a:cubicBezTo>
                <a:cubicBezTo>
                  <a:pt x="35" y="226"/>
                  <a:pt x="35" y="225"/>
                  <a:pt x="34" y="222"/>
                </a:cubicBezTo>
                <a:cubicBezTo>
                  <a:pt x="34" y="221"/>
                  <a:pt x="34" y="221"/>
                  <a:pt x="34" y="221"/>
                </a:cubicBezTo>
                <a:cubicBezTo>
                  <a:pt x="33" y="220"/>
                  <a:pt x="33" y="220"/>
                  <a:pt x="33" y="220"/>
                </a:cubicBezTo>
                <a:cubicBezTo>
                  <a:pt x="32" y="217"/>
                  <a:pt x="31" y="216"/>
                  <a:pt x="31" y="215"/>
                </a:cubicBezTo>
                <a:cubicBezTo>
                  <a:pt x="30" y="215"/>
                  <a:pt x="29" y="215"/>
                  <a:pt x="23" y="214"/>
                </a:cubicBezTo>
                <a:cubicBezTo>
                  <a:pt x="21" y="214"/>
                  <a:pt x="18" y="214"/>
                  <a:pt x="16" y="214"/>
                </a:cubicBezTo>
                <a:cubicBezTo>
                  <a:pt x="8" y="213"/>
                  <a:pt x="4" y="212"/>
                  <a:pt x="3" y="212"/>
                </a:cubicBezTo>
                <a:cubicBezTo>
                  <a:pt x="2" y="211"/>
                  <a:pt x="1" y="208"/>
                  <a:pt x="1" y="206"/>
                </a:cubicBezTo>
                <a:cubicBezTo>
                  <a:pt x="1" y="206"/>
                  <a:pt x="1" y="205"/>
                  <a:pt x="1" y="205"/>
                </a:cubicBezTo>
                <a:cubicBezTo>
                  <a:pt x="2" y="205"/>
                  <a:pt x="7" y="202"/>
                  <a:pt x="13" y="200"/>
                </a:cubicBezTo>
                <a:cubicBezTo>
                  <a:pt x="16" y="199"/>
                  <a:pt x="18" y="198"/>
                  <a:pt x="20" y="197"/>
                </a:cubicBezTo>
                <a:cubicBezTo>
                  <a:pt x="26" y="195"/>
                  <a:pt x="27" y="195"/>
                  <a:pt x="27" y="194"/>
                </a:cubicBezTo>
                <a:cubicBezTo>
                  <a:pt x="28" y="193"/>
                  <a:pt x="28" y="193"/>
                  <a:pt x="28" y="192"/>
                </a:cubicBezTo>
                <a:cubicBezTo>
                  <a:pt x="28" y="190"/>
                  <a:pt x="28" y="189"/>
                  <a:pt x="28" y="188"/>
                </a:cubicBezTo>
                <a:cubicBezTo>
                  <a:pt x="29" y="186"/>
                  <a:pt x="29" y="186"/>
                  <a:pt x="29" y="186"/>
                </a:cubicBezTo>
                <a:cubicBezTo>
                  <a:pt x="28" y="185"/>
                  <a:pt x="28" y="185"/>
                  <a:pt x="28" y="185"/>
                </a:cubicBezTo>
                <a:cubicBezTo>
                  <a:pt x="28" y="182"/>
                  <a:pt x="27" y="181"/>
                  <a:pt x="26" y="180"/>
                </a:cubicBezTo>
                <a:cubicBezTo>
                  <a:pt x="26" y="179"/>
                  <a:pt x="25" y="179"/>
                  <a:pt x="20" y="177"/>
                </a:cubicBezTo>
                <a:cubicBezTo>
                  <a:pt x="17" y="177"/>
                  <a:pt x="15" y="176"/>
                  <a:pt x="12" y="175"/>
                </a:cubicBezTo>
                <a:cubicBezTo>
                  <a:pt x="5" y="173"/>
                  <a:pt x="1" y="171"/>
                  <a:pt x="0" y="170"/>
                </a:cubicBezTo>
                <a:cubicBezTo>
                  <a:pt x="0" y="170"/>
                  <a:pt x="0" y="168"/>
                  <a:pt x="0" y="166"/>
                </a:cubicBezTo>
                <a:close/>
                <a:moveTo>
                  <a:pt x="287" y="193"/>
                </a:moveTo>
                <a:cubicBezTo>
                  <a:pt x="295" y="134"/>
                  <a:pt x="253" y="79"/>
                  <a:pt x="193" y="72"/>
                </a:cubicBezTo>
                <a:cubicBezTo>
                  <a:pt x="134" y="64"/>
                  <a:pt x="80" y="106"/>
                  <a:pt x="72" y="165"/>
                </a:cubicBezTo>
                <a:cubicBezTo>
                  <a:pt x="64" y="225"/>
                  <a:pt x="106" y="279"/>
                  <a:pt x="166" y="287"/>
                </a:cubicBezTo>
                <a:cubicBezTo>
                  <a:pt x="225" y="295"/>
                  <a:pt x="280" y="253"/>
                  <a:pt x="287" y="193"/>
                </a:cubicBezTo>
                <a:close/>
              </a:path>
            </a:pathLst>
          </a:custGeom>
          <a:solidFill>
            <a:srgbClr val="BF55D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A0204" pitchFamily="34" charset="0"/>
              <a:ea typeface="宋体" panose="02010600030101010101" pitchFamily="2" charset="-122"/>
              <a:cs typeface="+mn-cs"/>
            </a:endParaRPr>
          </a:p>
        </p:txBody>
      </p:sp>
      <p:sp>
        <p:nvSpPr>
          <p:cNvPr id="93" name="Freeform 6">
            <a:extLst>
              <a:ext uri="{FF2B5EF4-FFF2-40B4-BE49-F238E27FC236}">
                <a16:creationId xmlns:a16="http://schemas.microsoft.com/office/drawing/2014/main" xmlns="" id="{06612F89-EB1D-48E2-8EAD-23874C4ED20D}"/>
              </a:ext>
            </a:extLst>
          </p:cNvPr>
          <p:cNvSpPr>
            <a:spLocks noEditPoints="1"/>
          </p:cNvSpPr>
          <p:nvPr/>
        </p:nvSpPr>
        <p:spPr bwMode="auto">
          <a:xfrm>
            <a:off x="4900613" y="1114425"/>
            <a:ext cx="1887537" cy="1878013"/>
          </a:xfrm>
          <a:custGeom>
            <a:avLst/>
            <a:gdLst>
              <a:gd name="T0" fmla="*/ 2147483647 w 383"/>
              <a:gd name="T1" fmla="*/ 2147483647 h 382"/>
              <a:gd name="T2" fmla="*/ 2147483647 w 383"/>
              <a:gd name="T3" fmla="*/ 2147483647 h 382"/>
              <a:gd name="T4" fmla="*/ 2147483647 w 383"/>
              <a:gd name="T5" fmla="*/ 2147483647 h 382"/>
              <a:gd name="T6" fmla="*/ 2147483647 w 383"/>
              <a:gd name="T7" fmla="*/ 2147483647 h 382"/>
              <a:gd name="T8" fmla="*/ 2147483647 w 383"/>
              <a:gd name="T9" fmla="*/ 2147483647 h 382"/>
              <a:gd name="T10" fmla="*/ 2147483647 w 383"/>
              <a:gd name="T11" fmla="*/ 2147483647 h 382"/>
              <a:gd name="T12" fmla="*/ 2147483647 w 383"/>
              <a:gd name="T13" fmla="*/ 2147483647 h 382"/>
              <a:gd name="T14" fmla="*/ 2147483647 w 383"/>
              <a:gd name="T15" fmla="*/ 2147483647 h 382"/>
              <a:gd name="T16" fmla="*/ 2147483647 w 383"/>
              <a:gd name="T17" fmla="*/ 2147483647 h 382"/>
              <a:gd name="T18" fmla="*/ 2147483647 w 383"/>
              <a:gd name="T19" fmla="*/ 2147483647 h 382"/>
              <a:gd name="T20" fmla="*/ 2147483647 w 383"/>
              <a:gd name="T21" fmla="*/ 2147483647 h 382"/>
              <a:gd name="T22" fmla="*/ 2147483647 w 383"/>
              <a:gd name="T23" fmla="*/ 2147483647 h 382"/>
              <a:gd name="T24" fmla="*/ 2147483647 w 383"/>
              <a:gd name="T25" fmla="*/ 2147483647 h 382"/>
              <a:gd name="T26" fmla="*/ 2147483647 w 383"/>
              <a:gd name="T27" fmla="*/ 2147483647 h 382"/>
              <a:gd name="T28" fmla="*/ 2147483647 w 383"/>
              <a:gd name="T29" fmla="*/ 2147483647 h 382"/>
              <a:gd name="T30" fmla="*/ 2147483647 w 383"/>
              <a:gd name="T31" fmla="*/ 2147483647 h 382"/>
              <a:gd name="T32" fmla="*/ 2147483647 w 383"/>
              <a:gd name="T33" fmla="*/ 2147483647 h 382"/>
              <a:gd name="T34" fmla="*/ 2147483647 w 383"/>
              <a:gd name="T35" fmla="*/ 2147483647 h 382"/>
              <a:gd name="T36" fmla="*/ 2147483647 w 383"/>
              <a:gd name="T37" fmla="*/ 2147483647 h 382"/>
              <a:gd name="T38" fmla="*/ 2147483647 w 383"/>
              <a:gd name="T39" fmla="*/ 2147483647 h 382"/>
              <a:gd name="T40" fmla="*/ 2147483647 w 383"/>
              <a:gd name="T41" fmla="*/ 2147483647 h 382"/>
              <a:gd name="T42" fmla="*/ 2147483647 w 383"/>
              <a:gd name="T43" fmla="*/ 2147483647 h 382"/>
              <a:gd name="T44" fmla="*/ 2147483647 w 383"/>
              <a:gd name="T45" fmla="*/ 2147483647 h 382"/>
              <a:gd name="T46" fmla="*/ 2147483647 w 383"/>
              <a:gd name="T47" fmla="*/ 2147483647 h 382"/>
              <a:gd name="T48" fmla="*/ 2147483647 w 383"/>
              <a:gd name="T49" fmla="*/ 2147483647 h 382"/>
              <a:gd name="T50" fmla="*/ 2147483647 w 383"/>
              <a:gd name="T51" fmla="*/ 2147483647 h 382"/>
              <a:gd name="T52" fmla="*/ 2147483647 w 383"/>
              <a:gd name="T53" fmla="*/ 2147483647 h 382"/>
              <a:gd name="T54" fmla="*/ 2147483647 w 383"/>
              <a:gd name="T55" fmla="*/ 2147483647 h 382"/>
              <a:gd name="T56" fmla="*/ 2147483647 w 383"/>
              <a:gd name="T57" fmla="*/ 2147483647 h 382"/>
              <a:gd name="T58" fmla="*/ 2147483647 w 383"/>
              <a:gd name="T59" fmla="*/ 2147483647 h 382"/>
              <a:gd name="T60" fmla="*/ 2147483647 w 383"/>
              <a:gd name="T61" fmla="*/ 2147483647 h 382"/>
              <a:gd name="T62" fmla="*/ 2147483647 w 383"/>
              <a:gd name="T63" fmla="*/ 2147483647 h 382"/>
              <a:gd name="T64" fmla="*/ 2147483647 w 383"/>
              <a:gd name="T65" fmla="*/ 2147483647 h 382"/>
              <a:gd name="T66" fmla="*/ 2147483647 w 383"/>
              <a:gd name="T67" fmla="*/ 2147483647 h 382"/>
              <a:gd name="T68" fmla="*/ 2147483647 w 383"/>
              <a:gd name="T69" fmla="*/ 2147483647 h 382"/>
              <a:gd name="T70" fmla="*/ 2147483647 w 383"/>
              <a:gd name="T71" fmla="*/ 2147483647 h 382"/>
              <a:gd name="T72" fmla="*/ 2147483647 w 383"/>
              <a:gd name="T73" fmla="*/ 2147483647 h 382"/>
              <a:gd name="T74" fmla="*/ 2147483647 w 383"/>
              <a:gd name="T75" fmla="*/ 2147483647 h 382"/>
              <a:gd name="T76" fmla="*/ 2147483647 w 383"/>
              <a:gd name="T77" fmla="*/ 2147483647 h 382"/>
              <a:gd name="T78" fmla="*/ 2147483647 w 383"/>
              <a:gd name="T79" fmla="*/ 2147483647 h 382"/>
              <a:gd name="T80" fmla="*/ 2147483647 w 383"/>
              <a:gd name="T81" fmla="*/ 2147483647 h 382"/>
              <a:gd name="T82" fmla="*/ 2147483647 w 383"/>
              <a:gd name="T83" fmla="*/ 2147483647 h 382"/>
              <a:gd name="T84" fmla="*/ 2147483647 w 383"/>
              <a:gd name="T85" fmla="*/ 2147483647 h 382"/>
              <a:gd name="T86" fmla="*/ 2147483647 w 383"/>
              <a:gd name="T87" fmla="*/ 2147483647 h 382"/>
              <a:gd name="T88" fmla="*/ 2147483647 w 383"/>
              <a:gd name="T89" fmla="*/ 2147483647 h 382"/>
              <a:gd name="T90" fmla="*/ 2147483647 w 383"/>
              <a:gd name="T91" fmla="*/ 2147483647 h 382"/>
              <a:gd name="T92" fmla="*/ 2147483647 w 383"/>
              <a:gd name="T93" fmla="*/ 2147483647 h 382"/>
              <a:gd name="T94" fmla="*/ 2147483647 w 383"/>
              <a:gd name="T95" fmla="*/ 2147483647 h 382"/>
              <a:gd name="T96" fmla="*/ 2147483647 w 383"/>
              <a:gd name="T97" fmla="*/ 2147483647 h 382"/>
              <a:gd name="T98" fmla="*/ 2147483647 w 383"/>
              <a:gd name="T99" fmla="*/ 2147483647 h 382"/>
              <a:gd name="T100" fmla="*/ 2147483647 w 383"/>
              <a:gd name="T101" fmla="*/ 2147483647 h 382"/>
              <a:gd name="T102" fmla="*/ 2147483647 w 383"/>
              <a:gd name="T103" fmla="*/ 2147483647 h 382"/>
              <a:gd name="T104" fmla="*/ 2147483647 w 383"/>
              <a:gd name="T105" fmla="*/ 2147483647 h 382"/>
              <a:gd name="T106" fmla="*/ 2147483647 w 383"/>
              <a:gd name="T107" fmla="*/ 2147483647 h 382"/>
              <a:gd name="T108" fmla="*/ 2147483647 w 383"/>
              <a:gd name="T109" fmla="*/ 2147483647 h 382"/>
              <a:gd name="T110" fmla="*/ 2147483647 w 383"/>
              <a:gd name="T111" fmla="*/ 2147483647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83" h="382">
                <a:moveTo>
                  <a:pt x="0" y="201"/>
                </a:moveTo>
                <a:cubicBezTo>
                  <a:pt x="0" y="200"/>
                  <a:pt x="1" y="199"/>
                  <a:pt x="1" y="199"/>
                </a:cubicBezTo>
                <a:cubicBezTo>
                  <a:pt x="2" y="198"/>
                  <a:pt x="6" y="196"/>
                  <a:pt x="14" y="194"/>
                </a:cubicBezTo>
                <a:cubicBezTo>
                  <a:pt x="16" y="193"/>
                  <a:pt x="19" y="193"/>
                  <a:pt x="21" y="192"/>
                </a:cubicBezTo>
                <a:cubicBezTo>
                  <a:pt x="28" y="190"/>
                  <a:pt x="29" y="190"/>
                  <a:pt x="29" y="189"/>
                </a:cubicBezTo>
                <a:cubicBezTo>
                  <a:pt x="30" y="188"/>
                  <a:pt x="31" y="187"/>
                  <a:pt x="31" y="183"/>
                </a:cubicBezTo>
                <a:cubicBezTo>
                  <a:pt x="31" y="182"/>
                  <a:pt x="31" y="182"/>
                  <a:pt x="31" y="182"/>
                </a:cubicBezTo>
                <a:cubicBezTo>
                  <a:pt x="31" y="182"/>
                  <a:pt x="31" y="182"/>
                  <a:pt x="31" y="182"/>
                </a:cubicBezTo>
                <a:cubicBezTo>
                  <a:pt x="31" y="182"/>
                  <a:pt x="31" y="180"/>
                  <a:pt x="31" y="179"/>
                </a:cubicBezTo>
                <a:cubicBezTo>
                  <a:pt x="31" y="177"/>
                  <a:pt x="31" y="176"/>
                  <a:pt x="30" y="175"/>
                </a:cubicBezTo>
                <a:cubicBezTo>
                  <a:pt x="29" y="174"/>
                  <a:pt x="28" y="174"/>
                  <a:pt x="23" y="171"/>
                </a:cubicBezTo>
                <a:cubicBezTo>
                  <a:pt x="21" y="170"/>
                  <a:pt x="18" y="169"/>
                  <a:pt x="15" y="168"/>
                </a:cubicBezTo>
                <a:cubicBezTo>
                  <a:pt x="8" y="165"/>
                  <a:pt x="4" y="162"/>
                  <a:pt x="3" y="162"/>
                </a:cubicBezTo>
                <a:cubicBezTo>
                  <a:pt x="3" y="161"/>
                  <a:pt x="3" y="161"/>
                  <a:pt x="3" y="160"/>
                </a:cubicBezTo>
                <a:cubicBezTo>
                  <a:pt x="3" y="158"/>
                  <a:pt x="4" y="155"/>
                  <a:pt x="4" y="155"/>
                </a:cubicBezTo>
                <a:cubicBezTo>
                  <a:pt x="5" y="154"/>
                  <a:pt x="10" y="153"/>
                  <a:pt x="18" y="153"/>
                </a:cubicBezTo>
                <a:cubicBezTo>
                  <a:pt x="21" y="153"/>
                  <a:pt x="23" y="153"/>
                  <a:pt x="25" y="153"/>
                </a:cubicBezTo>
                <a:cubicBezTo>
                  <a:pt x="32" y="153"/>
                  <a:pt x="33" y="153"/>
                  <a:pt x="34" y="152"/>
                </a:cubicBezTo>
                <a:cubicBezTo>
                  <a:pt x="35" y="151"/>
                  <a:pt x="36" y="150"/>
                  <a:pt x="37" y="146"/>
                </a:cubicBezTo>
                <a:cubicBezTo>
                  <a:pt x="37" y="146"/>
                  <a:pt x="37" y="146"/>
                  <a:pt x="37" y="146"/>
                </a:cubicBezTo>
                <a:cubicBezTo>
                  <a:pt x="37" y="145"/>
                  <a:pt x="37" y="145"/>
                  <a:pt x="37" y="145"/>
                </a:cubicBezTo>
                <a:cubicBezTo>
                  <a:pt x="38" y="143"/>
                  <a:pt x="38" y="141"/>
                  <a:pt x="38" y="140"/>
                </a:cubicBezTo>
                <a:cubicBezTo>
                  <a:pt x="38" y="139"/>
                  <a:pt x="38" y="139"/>
                  <a:pt x="38" y="138"/>
                </a:cubicBezTo>
                <a:cubicBezTo>
                  <a:pt x="38" y="137"/>
                  <a:pt x="37" y="136"/>
                  <a:pt x="32" y="133"/>
                </a:cubicBezTo>
                <a:cubicBezTo>
                  <a:pt x="30" y="131"/>
                  <a:pt x="28" y="130"/>
                  <a:pt x="26" y="128"/>
                </a:cubicBezTo>
                <a:cubicBezTo>
                  <a:pt x="19" y="123"/>
                  <a:pt x="16" y="120"/>
                  <a:pt x="15" y="119"/>
                </a:cubicBezTo>
                <a:cubicBezTo>
                  <a:pt x="15" y="117"/>
                  <a:pt x="17" y="113"/>
                  <a:pt x="18" y="112"/>
                </a:cubicBezTo>
                <a:cubicBezTo>
                  <a:pt x="19" y="112"/>
                  <a:pt x="24" y="113"/>
                  <a:pt x="32" y="114"/>
                </a:cubicBezTo>
                <a:cubicBezTo>
                  <a:pt x="34" y="115"/>
                  <a:pt x="37" y="115"/>
                  <a:pt x="39" y="116"/>
                </a:cubicBezTo>
                <a:cubicBezTo>
                  <a:pt x="46" y="117"/>
                  <a:pt x="47" y="117"/>
                  <a:pt x="48" y="117"/>
                </a:cubicBezTo>
                <a:cubicBezTo>
                  <a:pt x="48" y="116"/>
                  <a:pt x="49" y="116"/>
                  <a:pt x="52" y="112"/>
                </a:cubicBezTo>
                <a:cubicBezTo>
                  <a:pt x="52" y="111"/>
                  <a:pt x="52" y="111"/>
                  <a:pt x="52" y="111"/>
                </a:cubicBezTo>
                <a:cubicBezTo>
                  <a:pt x="52" y="111"/>
                  <a:pt x="52" y="111"/>
                  <a:pt x="52" y="111"/>
                </a:cubicBezTo>
                <a:cubicBezTo>
                  <a:pt x="55" y="107"/>
                  <a:pt x="55" y="105"/>
                  <a:pt x="55" y="105"/>
                </a:cubicBezTo>
                <a:cubicBezTo>
                  <a:pt x="55" y="105"/>
                  <a:pt x="55" y="104"/>
                  <a:pt x="55" y="104"/>
                </a:cubicBezTo>
                <a:cubicBezTo>
                  <a:pt x="54" y="103"/>
                  <a:pt x="54" y="102"/>
                  <a:pt x="50" y="98"/>
                </a:cubicBezTo>
                <a:cubicBezTo>
                  <a:pt x="48" y="96"/>
                  <a:pt x="46" y="94"/>
                  <a:pt x="45" y="91"/>
                </a:cubicBezTo>
                <a:cubicBezTo>
                  <a:pt x="40" y="85"/>
                  <a:pt x="37" y="81"/>
                  <a:pt x="36" y="80"/>
                </a:cubicBezTo>
                <a:cubicBezTo>
                  <a:pt x="37" y="79"/>
                  <a:pt x="39" y="75"/>
                  <a:pt x="41" y="74"/>
                </a:cubicBezTo>
                <a:cubicBezTo>
                  <a:pt x="42" y="75"/>
                  <a:pt x="47" y="76"/>
                  <a:pt x="54" y="79"/>
                </a:cubicBezTo>
                <a:cubicBezTo>
                  <a:pt x="56" y="80"/>
                  <a:pt x="58" y="81"/>
                  <a:pt x="61" y="82"/>
                </a:cubicBezTo>
                <a:cubicBezTo>
                  <a:pt x="67" y="85"/>
                  <a:pt x="68" y="86"/>
                  <a:pt x="69" y="85"/>
                </a:cubicBezTo>
                <a:cubicBezTo>
                  <a:pt x="70" y="85"/>
                  <a:pt x="72" y="84"/>
                  <a:pt x="74" y="81"/>
                </a:cubicBezTo>
                <a:cubicBezTo>
                  <a:pt x="75" y="81"/>
                  <a:pt x="75" y="81"/>
                  <a:pt x="75" y="81"/>
                </a:cubicBezTo>
                <a:cubicBezTo>
                  <a:pt x="75" y="80"/>
                  <a:pt x="75" y="80"/>
                  <a:pt x="75" y="80"/>
                </a:cubicBezTo>
                <a:cubicBezTo>
                  <a:pt x="77" y="78"/>
                  <a:pt x="78" y="76"/>
                  <a:pt x="78" y="75"/>
                </a:cubicBezTo>
                <a:cubicBezTo>
                  <a:pt x="78" y="74"/>
                  <a:pt x="78" y="73"/>
                  <a:pt x="75" y="68"/>
                </a:cubicBezTo>
                <a:cubicBezTo>
                  <a:pt x="74" y="66"/>
                  <a:pt x="73" y="63"/>
                  <a:pt x="72" y="60"/>
                </a:cubicBezTo>
                <a:cubicBezTo>
                  <a:pt x="68" y="53"/>
                  <a:pt x="67" y="49"/>
                  <a:pt x="66" y="47"/>
                </a:cubicBezTo>
                <a:cubicBezTo>
                  <a:pt x="67" y="46"/>
                  <a:pt x="70" y="43"/>
                  <a:pt x="72" y="43"/>
                </a:cubicBezTo>
                <a:cubicBezTo>
                  <a:pt x="73" y="43"/>
                  <a:pt x="77" y="46"/>
                  <a:pt x="83" y="51"/>
                </a:cubicBezTo>
                <a:cubicBezTo>
                  <a:pt x="85" y="52"/>
                  <a:pt x="87" y="54"/>
                  <a:pt x="89" y="55"/>
                </a:cubicBezTo>
                <a:cubicBezTo>
                  <a:pt x="95" y="59"/>
                  <a:pt x="95" y="60"/>
                  <a:pt x="97" y="60"/>
                </a:cubicBezTo>
                <a:cubicBezTo>
                  <a:pt x="97" y="60"/>
                  <a:pt x="99" y="60"/>
                  <a:pt x="102" y="57"/>
                </a:cubicBezTo>
                <a:cubicBezTo>
                  <a:pt x="104" y="57"/>
                  <a:pt x="104" y="57"/>
                  <a:pt x="104" y="57"/>
                </a:cubicBezTo>
                <a:cubicBezTo>
                  <a:pt x="104" y="56"/>
                  <a:pt x="104" y="56"/>
                  <a:pt x="104" y="56"/>
                </a:cubicBezTo>
                <a:cubicBezTo>
                  <a:pt x="107" y="54"/>
                  <a:pt x="108" y="53"/>
                  <a:pt x="108" y="52"/>
                </a:cubicBezTo>
                <a:cubicBezTo>
                  <a:pt x="108" y="52"/>
                  <a:pt x="108" y="52"/>
                  <a:pt x="108" y="52"/>
                </a:cubicBezTo>
                <a:cubicBezTo>
                  <a:pt x="109" y="51"/>
                  <a:pt x="109" y="51"/>
                  <a:pt x="109" y="51"/>
                </a:cubicBezTo>
                <a:cubicBezTo>
                  <a:pt x="109" y="50"/>
                  <a:pt x="108" y="48"/>
                  <a:pt x="107" y="44"/>
                </a:cubicBezTo>
                <a:cubicBezTo>
                  <a:pt x="106" y="42"/>
                  <a:pt x="106" y="39"/>
                  <a:pt x="105" y="36"/>
                </a:cubicBezTo>
                <a:cubicBezTo>
                  <a:pt x="104" y="30"/>
                  <a:pt x="103" y="24"/>
                  <a:pt x="103" y="22"/>
                </a:cubicBezTo>
                <a:cubicBezTo>
                  <a:pt x="103" y="22"/>
                  <a:pt x="103" y="22"/>
                  <a:pt x="103" y="22"/>
                </a:cubicBezTo>
                <a:cubicBezTo>
                  <a:pt x="104" y="21"/>
                  <a:pt x="108" y="19"/>
                  <a:pt x="109" y="19"/>
                </a:cubicBezTo>
                <a:cubicBezTo>
                  <a:pt x="110" y="20"/>
                  <a:pt x="114" y="23"/>
                  <a:pt x="119" y="29"/>
                </a:cubicBezTo>
                <a:cubicBezTo>
                  <a:pt x="120" y="31"/>
                  <a:pt x="122" y="33"/>
                  <a:pt x="123" y="35"/>
                </a:cubicBezTo>
                <a:cubicBezTo>
                  <a:pt x="128" y="41"/>
                  <a:pt x="128" y="41"/>
                  <a:pt x="129" y="42"/>
                </a:cubicBezTo>
                <a:cubicBezTo>
                  <a:pt x="130" y="42"/>
                  <a:pt x="132" y="42"/>
                  <a:pt x="136" y="40"/>
                </a:cubicBezTo>
                <a:cubicBezTo>
                  <a:pt x="138" y="41"/>
                  <a:pt x="138" y="41"/>
                  <a:pt x="138" y="41"/>
                </a:cubicBezTo>
                <a:cubicBezTo>
                  <a:pt x="138" y="40"/>
                  <a:pt x="138" y="40"/>
                  <a:pt x="138" y="40"/>
                </a:cubicBezTo>
                <a:cubicBezTo>
                  <a:pt x="141" y="39"/>
                  <a:pt x="142" y="38"/>
                  <a:pt x="143" y="36"/>
                </a:cubicBezTo>
                <a:cubicBezTo>
                  <a:pt x="143" y="36"/>
                  <a:pt x="143" y="35"/>
                  <a:pt x="143" y="30"/>
                </a:cubicBezTo>
                <a:cubicBezTo>
                  <a:pt x="143" y="27"/>
                  <a:pt x="143" y="27"/>
                  <a:pt x="143" y="27"/>
                </a:cubicBezTo>
                <a:cubicBezTo>
                  <a:pt x="143" y="25"/>
                  <a:pt x="143" y="23"/>
                  <a:pt x="143" y="20"/>
                </a:cubicBezTo>
                <a:cubicBezTo>
                  <a:pt x="143" y="13"/>
                  <a:pt x="144" y="8"/>
                  <a:pt x="144" y="6"/>
                </a:cubicBezTo>
                <a:cubicBezTo>
                  <a:pt x="146" y="5"/>
                  <a:pt x="150" y="4"/>
                  <a:pt x="151" y="5"/>
                </a:cubicBezTo>
                <a:cubicBezTo>
                  <a:pt x="152" y="6"/>
                  <a:pt x="155" y="10"/>
                  <a:pt x="158" y="17"/>
                </a:cubicBezTo>
                <a:cubicBezTo>
                  <a:pt x="159" y="19"/>
                  <a:pt x="160" y="22"/>
                  <a:pt x="161" y="24"/>
                </a:cubicBezTo>
                <a:cubicBezTo>
                  <a:pt x="164" y="30"/>
                  <a:pt x="165" y="31"/>
                  <a:pt x="166" y="31"/>
                </a:cubicBezTo>
                <a:cubicBezTo>
                  <a:pt x="166" y="32"/>
                  <a:pt x="168" y="32"/>
                  <a:pt x="172" y="31"/>
                </a:cubicBezTo>
                <a:cubicBezTo>
                  <a:pt x="173" y="32"/>
                  <a:pt x="173" y="32"/>
                  <a:pt x="173" y="32"/>
                </a:cubicBezTo>
                <a:cubicBezTo>
                  <a:pt x="173" y="31"/>
                  <a:pt x="173" y="31"/>
                  <a:pt x="173" y="31"/>
                </a:cubicBezTo>
                <a:cubicBezTo>
                  <a:pt x="178" y="31"/>
                  <a:pt x="179" y="30"/>
                  <a:pt x="180" y="30"/>
                </a:cubicBezTo>
                <a:cubicBezTo>
                  <a:pt x="181" y="29"/>
                  <a:pt x="181" y="28"/>
                  <a:pt x="182" y="22"/>
                </a:cubicBezTo>
                <a:cubicBezTo>
                  <a:pt x="183" y="20"/>
                  <a:pt x="183" y="17"/>
                  <a:pt x="184" y="14"/>
                </a:cubicBezTo>
                <a:cubicBezTo>
                  <a:pt x="186" y="7"/>
                  <a:pt x="188" y="2"/>
                  <a:pt x="188" y="1"/>
                </a:cubicBezTo>
                <a:cubicBezTo>
                  <a:pt x="190" y="0"/>
                  <a:pt x="194" y="0"/>
                  <a:pt x="195" y="1"/>
                </a:cubicBezTo>
                <a:cubicBezTo>
                  <a:pt x="196" y="2"/>
                  <a:pt x="198" y="6"/>
                  <a:pt x="199" y="14"/>
                </a:cubicBezTo>
                <a:cubicBezTo>
                  <a:pt x="200" y="17"/>
                  <a:pt x="200" y="19"/>
                  <a:pt x="201" y="21"/>
                </a:cubicBezTo>
                <a:cubicBezTo>
                  <a:pt x="202" y="28"/>
                  <a:pt x="202" y="29"/>
                  <a:pt x="203" y="30"/>
                </a:cubicBezTo>
                <a:cubicBezTo>
                  <a:pt x="204" y="30"/>
                  <a:pt x="205" y="31"/>
                  <a:pt x="209" y="31"/>
                </a:cubicBezTo>
                <a:cubicBezTo>
                  <a:pt x="210" y="32"/>
                  <a:pt x="210" y="32"/>
                  <a:pt x="210" y="32"/>
                </a:cubicBezTo>
                <a:cubicBezTo>
                  <a:pt x="211" y="32"/>
                  <a:pt x="211" y="32"/>
                  <a:pt x="211" y="32"/>
                </a:cubicBezTo>
                <a:cubicBezTo>
                  <a:pt x="215" y="32"/>
                  <a:pt x="217" y="32"/>
                  <a:pt x="218" y="31"/>
                </a:cubicBezTo>
                <a:cubicBezTo>
                  <a:pt x="218" y="31"/>
                  <a:pt x="219" y="30"/>
                  <a:pt x="221" y="24"/>
                </a:cubicBezTo>
                <a:cubicBezTo>
                  <a:pt x="223" y="22"/>
                  <a:pt x="224" y="20"/>
                  <a:pt x="225" y="17"/>
                </a:cubicBezTo>
                <a:cubicBezTo>
                  <a:pt x="229" y="10"/>
                  <a:pt x="232" y="6"/>
                  <a:pt x="232" y="5"/>
                </a:cubicBezTo>
                <a:cubicBezTo>
                  <a:pt x="234" y="5"/>
                  <a:pt x="238" y="6"/>
                  <a:pt x="239" y="7"/>
                </a:cubicBezTo>
                <a:cubicBezTo>
                  <a:pt x="240" y="8"/>
                  <a:pt x="240" y="11"/>
                  <a:pt x="240" y="18"/>
                </a:cubicBezTo>
                <a:cubicBezTo>
                  <a:pt x="240" y="19"/>
                  <a:pt x="240" y="20"/>
                  <a:pt x="240" y="21"/>
                </a:cubicBezTo>
                <a:cubicBezTo>
                  <a:pt x="240" y="23"/>
                  <a:pt x="240" y="26"/>
                  <a:pt x="240" y="28"/>
                </a:cubicBezTo>
                <a:cubicBezTo>
                  <a:pt x="240" y="30"/>
                  <a:pt x="240" y="32"/>
                  <a:pt x="240" y="33"/>
                </a:cubicBezTo>
                <a:cubicBezTo>
                  <a:pt x="240" y="35"/>
                  <a:pt x="240" y="36"/>
                  <a:pt x="240" y="37"/>
                </a:cubicBezTo>
                <a:cubicBezTo>
                  <a:pt x="241" y="38"/>
                  <a:pt x="242" y="39"/>
                  <a:pt x="246" y="40"/>
                </a:cubicBezTo>
                <a:cubicBezTo>
                  <a:pt x="247" y="41"/>
                  <a:pt x="247" y="41"/>
                  <a:pt x="247" y="41"/>
                </a:cubicBezTo>
                <a:cubicBezTo>
                  <a:pt x="248" y="41"/>
                  <a:pt x="248" y="41"/>
                  <a:pt x="248" y="41"/>
                </a:cubicBezTo>
                <a:cubicBezTo>
                  <a:pt x="251" y="42"/>
                  <a:pt x="253" y="42"/>
                  <a:pt x="254" y="41"/>
                </a:cubicBezTo>
                <a:cubicBezTo>
                  <a:pt x="255" y="41"/>
                  <a:pt x="255" y="40"/>
                  <a:pt x="259" y="36"/>
                </a:cubicBezTo>
                <a:cubicBezTo>
                  <a:pt x="261" y="34"/>
                  <a:pt x="263" y="32"/>
                  <a:pt x="265" y="30"/>
                </a:cubicBezTo>
                <a:cubicBezTo>
                  <a:pt x="270" y="24"/>
                  <a:pt x="273" y="20"/>
                  <a:pt x="274" y="19"/>
                </a:cubicBezTo>
                <a:cubicBezTo>
                  <a:pt x="276" y="19"/>
                  <a:pt x="280" y="21"/>
                  <a:pt x="281" y="23"/>
                </a:cubicBezTo>
                <a:cubicBezTo>
                  <a:pt x="281" y="25"/>
                  <a:pt x="280" y="30"/>
                  <a:pt x="278" y="36"/>
                </a:cubicBezTo>
                <a:cubicBezTo>
                  <a:pt x="277" y="39"/>
                  <a:pt x="277" y="41"/>
                  <a:pt x="276" y="44"/>
                </a:cubicBezTo>
                <a:cubicBezTo>
                  <a:pt x="275" y="48"/>
                  <a:pt x="274" y="50"/>
                  <a:pt x="274" y="51"/>
                </a:cubicBezTo>
                <a:cubicBezTo>
                  <a:pt x="274" y="52"/>
                  <a:pt x="274" y="52"/>
                  <a:pt x="274" y="52"/>
                </a:cubicBezTo>
                <a:cubicBezTo>
                  <a:pt x="275" y="52"/>
                  <a:pt x="275" y="52"/>
                  <a:pt x="275" y="52"/>
                </a:cubicBezTo>
                <a:cubicBezTo>
                  <a:pt x="275" y="53"/>
                  <a:pt x="276" y="54"/>
                  <a:pt x="279" y="56"/>
                </a:cubicBezTo>
                <a:cubicBezTo>
                  <a:pt x="280" y="58"/>
                  <a:pt x="280" y="58"/>
                  <a:pt x="280" y="58"/>
                </a:cubicBezTo>
                <a:cubicBezTo>
                  <a:pt x="281" y="58"/>
                  <a:pt x="281" y="58"/>
                  <a:pt x="281" y="58"/>
                </a:cubicBezTo>
                <a:cubicBezTo>
                  <a:pt x="284" y="60"/>
                  <a:pt x="286" y="60"/>
                  <a:pt x="287" y="60"/>
                </a:cubicBezTo>
                <a:cubicBezTo>
                  <a:pt x="288" y="60"/>
                  <a:pt x="289" y="59"/>
                  <a:pt x="293" y="56"/>
                </a:cubicBezTo>
                <a:cubicBezTo>
                  <a:pt x="295" y="54"/>
                  <a:pt x="298" y="52"/>
                  <a:pt x="300" y="51"/>
                </a:cubicBezTo>
                <a:cubicBezTo>
                  <a:pt x="306" y="46"/>
                  <a:pt x="311" y="44"/>
                  <a:pt x="312" y="43"/>
                </a:cubicBezTo>
                <a:cubicBezTo>
                  <a:pt x="313" y="44"/>
                  <a:pt x="317" y="46"/>
                  <a:pt x="317" y="48"/>
                </a:cubicBezTo>
                <a:cubicBezTo>
                  <a:pt x="317" y="49"/>
                  <a:pt x="315" y="53"/>
                  <a:pt x="311" y="61"/>
                </a:cubicBezTo>
                <a:cubicBezTo>
                  <a:pt x="310" y="63"/>
                  <a:pt x="309" y="65"/>
                  <a:pt x="308" y="67"/>
                </a:cubicBezTo>
                <a:cubicBezTo>
                  <a:pt x="305" y="73"/>
                  <a:pt x="304" y="74"/>
                  <a:pt x="304" y="75"/>
                </a:cubicBezTo>
                <a:cubicBezTo>
                  <a:pt x="304" y="75"/>
                  <a:pt x="304" y="75"/>
                  <a:pt x="304" y="75"/>
                </a:cubicBezTo>
                <a:cubicBezTo>
                  <a:pt x="304" y="75"/>
                  <a:pt x="304" y="75"/>
                  <a:pt x="304" y="75"/>
                </a:cubicBezTo>
                <a:cubicBezTo>
                  <a:pt x="305" y="76"/>
                  <a:pt x="306" y="78"/>
                  <a:pt x="308" y="80"/>
                </a:cubicBezTo>
                <a:cubicBezTo>
                  <a:pt x="309" y="83"/>
                  <a:pt x="309" y="83"/>
                  <a:pt x="309" y="83"/>
                </a:cubicBezTo>
                <a:cubicBezTo>
                  <a:pt x="310" y="82"/>
                  <a:pt x="310" y="82"/>
                  <a:pt x="310" y="82"/>
                </a:cubicBezTo>
                <a:cubicBezTo>
                  <a:pt x="312" y="84"/>
                  <a:pt x="313" y="85"/>
                  <a:pt x="315" y="85"/>
                </a:cubicBezTo>
                <a:cubicBezTo>
                  <a:pt x="316" y="86"/>
                  <a:pt x="316" y="85"/>
                  <a:pt x="322" y="83"/>
                </a:cubicBezTo>
                <a:cubicBezTo>
                  <a:pt x="324" y="82"/>
                  <a:pt x="327" y="81"/>
                  <a:pt x="329" y="80"/>
                </a:cubicBezTo>
                <a:cubicBezTo>
                  <a:pt x="337" y="77"/>
                  <a:pt x="341" y="75"/>
                  <a:pt x="343" y="75"/>
                </a:cubicBezTo>
                <a:cubicBezTo>
                  <a:pt x="344" y="76"/>
                  <a:pt x="347" y="79"/>
                  <a:pt x="347" y="81"/>
                </a:cubicBezTo>
                <a:cubicBezTo>
                  <a:pt x="346" y="82"/>
                  <a:pt x="344" y="85"/>
                  <a:pt x="338" y="92"/>
                </a:cubicBezTo>
                <a:cubicBezTo>
                  <a:pt x="337" y="94"/>
                  <a:pt x="335" y="96"/>
                  <a:pt x="334" y="97"/>
                </a:cubicBezTo>
                <a:cubicBezTo>
                  <a:pt x="329" y="102"/>
                  <a:pt x="328" y="103"/>
                  <a:pt x="328" y="104"/>
                </a:cubicBezTo>
                <a:cubicBezTo>
                  <a:pt x="328" y="105"/>
                  <a:pt x="328" y="105"/>
                  <a:pt x="328" y="105"/>
                </a:cubicBezTo>
                <a:cubicBezTo>
                  <a:pt x="328" y="106"/>
                  <a:pt x="329" y="108"/>
                  <a:pt x="331" y="110"/>
                </a:cubicBezTo>
                <a:cubicBezTo>
                  <a:pt x="331" y="113"/>
                  <a:pt x="331" y="113"/>
                  <a:pt x="331" y="113"/>
                </a:cubicBezTo>
                <a:cubicBezTo>
                  <a:pt x="332" y="112"/>
                  <a:pt x="332" y="112"/>
                  <a:pt x="332" y="112"/>
                </a:cubicBezTo>
                <a:cubicBezTo>
                  <a:pt x="333" y="116"/>
                  <a:pt x="335" y="116"/>
                  <a:pt x="336" y="117"/>
                </a:cubicBezTo>
                <a:cubicBezTo>
                  <a:pt x="337" y="117"/>
                  <a:pt x="338" y="117"/>
                  <a:pt x="344" y="116"/>
                </a:cubicBezTo>
                <a:cubicBezTo>
                  <a:pt x="346" y="115"/>
                  <a:pt x="349" y="115"/>
                  <a:pt x="352" y="114"/>
                </a:cubicBezTo>
                <a:cubicBezTo>
                  <a:pt x="359" y="113"/>
                  <a:pt x="364" y="113"/>
                  <a:pt x="366" y="113"/>
                </a:cubicBezTo>
                <a:cubicBezTo>
                  <a:pt x="367" y="114"/>
                  <a:pt x="368" y="118"/>
                  <a:pt x="368" y="119"/>
                </a:cubicBezTo>
                <a:cubicBezTo>
                  <a:pt x="368" y="119"/>
                  <a:pt x="368" y="119"/>
                  <a:pt x="368" y="119"/>
                </a:cubicBezTo>
                <a:cubicBezTo>
                  <a:pt x="368" y="120"/>
                  <a:pt x="364" y="124"/>
                  <a:pt x="357" y="128"/>
                </a:cubicBezTo>
                <a:cubicBezTo>
                  <a:pt x="355" y="130"/>
                  <a:pt x="353" y="131"/>
                  <a:pt x="352" y="133"/>
                </a:cubicBezTo>
                <a:cubicBezTo>
                  <a:pt x="346" y="137"/>
                  <a:pt x="345" y="137"/>
                  <a:pt x="345" y="138"/>
                </a:cubicBezTo>
                <a:cubicBezTo>
                  <a:pt x="345" y="139"/>
                  <a:pt x="345" y="139"/>
                  <a:pt x="345" y="139"/>
                </a:cubicBezTo>
                <a:cubicBezTo>
                  <a:pt x="345" y="141"/>
                  <a:pt x="345" y="142"/>
                  <a:pt x="346" y="144"/>
                </a:cubicBezTo>
                <a:cubicBezTo>
                  <a:pt x="345" y="147"/>
                  <a:pt x="345" y="147"/>
                  <a:pt x="345" y="147"/>
                </a:cubicBezTo>
                <a:cubicBezTo>
                  <a:pt x="346" y="147"/>
                  <a:pt x="346" y="147"/>
                  <a:pt x="346" y="147"/>
                </a:cubicBezTo>
                <a:cubicBezTo>
                  <a:pt x="347" y="150"/>
                  <a:pt x="348" y="151"/>
                  <a:pt x="349" y="152"/>
                </a:cubicBezTo>
                <a:cubicBezTo>
                  <a:pt x="350" y="152"/>
                  <a:pt x="351" y="153"/>
                  <a:pt x="357" y="153"/>
                </a:cubicBezTo>
                <a:cubicBezTo>
                  <a:pt x="359" y="153"/>
                  <a:pt x="362" y="153"/>
                  <a:pt x="365" y="153"/>
                </a:cubicBezTo>
                <a:cubicBezTo>
                  <a:pt x="373" y="154"/>
                  <a:pt x="378" y="155"/>
                  <a:pt x="379" y="155"/>
                </a:cubicBezTo>
                <a:cubicBezTo>
                  <a:pt x="380" y="156"/>
                  <a:pt x="380" y="159"/>
                  <a:pt x="380" y="161"/>
                </a:cubicBezTo>
                <a:cubicBezTo>
                  <a:pt x="380" y="162"/>
                  <a:pt x="380" y="162"/>
                  <a:pt x="380" y="162"/>
                </a:cubicBezTo>
                <a:cubicBezTo>
                  <a:pt x="379" y="163"/>
                  <a:pt x="375" y="165"/>
                  <a:pt x="368" y="168"/>
                </a:cubicBezTo>
                <a:cubicBezTo>
                  <a:pt x="365" y="169"/>
                  <a:pt x="363" y="170"/>
                  <a:pt x="361" y="171"/>
                </a:cubicBezTo>
                <a:cubicBezTo>
                  <a:pt x="354" y="174"/>
                  <a:pt x="354" y="174"/>
                  <a:pt x="353" y="175"/>
                </a:cubicBezTo>
                <a:cubicBezTo>
                  <a:pt x="352" y="176"/>
                  <a:pt x="352" y="177"/>
                  <a:pt x="352" y="178"/>
                </a:cubicBezTo>
                <a:cubicBezTo>
                  <a:pt x="352" y="179"/>
                  <a:pt x="352" y="181"/>
                  <a:pt x="352" y="181"/>
                </a:cubicBezTo>
                <a:cubicBezTo>
                  <a:pt x="351" y="184"/>
                  <a:pt x="351" y="184"/>
                  <a:pt x="351" y="184"/>
                </a:cubicBezTo>
                <a:cubicBezTo>
                  <a:pt x="352" y="184"/>
                  <a:pt x="352" y="184"/>
                  <a:pt x="352" y="184"/>
                </a:cubicBezTo>
                <a:cubicBezTo>
                  <a:pt x="352" y="187"/>
                  <a:pt x="353" y="188"/>
                  <a:pt x="354" y="189"/>
                </a:cubicBezTo>
                <a:cubicBezTo>
                  <a:pt x="355" y="190"/>
                  <a:pt x="356" y="190"/>
                  <a:pt x="361" y="192"/>
                </a:cubicBezTo>
                <a:cubicBezTo>
                  <a:pt x="364" y="193"/>
                  <a:pt x="366" y="194"/>
                  <a:pt x="369" y="194"/>
                </a:cubicBezTo>
                <a:cubicBezTo>
                  <a:pt x="376" y="197"/>
                  <a:pt x="381" y="199"/>
                  <a:pt x="382" y="199"/>
                </a:cubicBezTo>
                <a:cubicBezTo>
                  <a:pt x="382" y="200"/>
                  <a:pt x="383" y="201"/>
                  <a:pt x="383" y="202"/>
                </a:cubicBezTo>
                <a:cubicBezTo>
                  <a:pt x="383" y="204"/>
                  <a:pt x="382" y="206"/>
                  <a:pt x="382" y="207"/>
                </a:cubicBezTo>
                <a:cubicBezTo>
                  <a:pt x="381" y="207"/>
                  <a:pt x="376" y="208"/>
                  <a:pt x="368" y="210"/>
                </a:cubicBezTo>
                <a:cubicBezTo>
                  <a:pt x="366" y="210"/>
                  <a:pt x="363" y="210"/>
                  <a:pt x="361" y="211"/>
                </a:cubicBezTo>
                <a:cubicBezTo>
                  <a:pt x="354" y="212"/>
                  <a:pt x="353" y="212"/>
                  <a:pt x="352" y="213"/>
                </a:cubicBezTo>
                <a:cubicBezTo>
                  <a:pt x="352" y="213"/>
                  <a:pt x="351" y="215"/>
                  <a:pt x="350" y="219"/>
                </a:cubicBezTo>
                <a:cubicBezTo>
                  <a:pt x="350" y="219"/>
                  <a:pt x="350" y="219"/>
                  <a:pt x="350" y="219"/>
                </a:cubicBezTo>
                <a:cubicBezTo>
                  <a:pt x="350" y="220"/>
                  <a:pt x="350" y="220"/>
                  <a:pt x="350" y="220"/>
                </a:cubicBezTo>
                <a:cubicBezTo>
                  <a:pt x="350" y="222"/>
                  <a:pt x="349" y="223"/>
                  <a:pt x="349" y="224"/>
                </a:cubicBezTo>
                <a:cubicBezTo>
                  <a:pt x="349" y="225"/>
                  <a:pt x="350" y="226"/>
                  <a:pt x="350" y="227"/>
                </a:cubicBezTo>
                <a:cubicBezTo>
                  <a:pt x="351" y="228"/>
                  <a:pt x="351" y="228"/>
                  <a:pt x="357" y="231"/>
                </a:cubicBezTo>
                <a:cubicBezTo>
                  <a:pt x="359" y="232"/>
                  <a:pt x="361" y="234"/>
                  <a:pt x="364" y="235"/>
                </a:cubicBezTo>
                <a:cubicBezTo>
                  <a:pt x="370" y="239"/>
                  <a:pt x="374" y="242"/>
                  <a:pt x="375" y="243"/>
                </a:cubicBezTo>
                <a:cubicBezTo>
                  <a:pt x="375" y="243"/>
                  <a:pt x="375" y="243"/>
                  <a:pt x="375" y="244"/>
                </a:cubicBezTo>
                <a:cubicBezTo>
                  <a:pt x="375" y="246"/>
                  <a:pt x="374" y="249"/>
                  <a:pt x="373" y="250"/>
                </a:cubicBezTo>
                <a:cubicBezTo>
                  <a:pt x="372" y="250"/>
                  <a:pt x="367" y="250"/>
                  <a:pt x="359" y="250"/>
                </a:cubicBezTo>
                <a:cubicBezTo>
                  <a:pt x="357" y="250"/>
                  <a:pt x="354" y="249"/>
                  <a:pt x="352" y="249"/>
                </a:cubicBezTo>
                <a:cubicBezTo>
                  <a:pt x="345" y="249"/>
                  <a:pt x="344" y="249"/>
                  <a:pt x="343" y="249"/>
                </a:cubicBezTo>
                <a:cubicBezTo>
                  <a:pt x="342" y="250"/>
                  <a:pt x="341" y="252"/>
                  <a:pt x="340" y="255"/>
                </a:cubicBezTo>
                <a:cubicBezTo>
                  <a:pt x="339" y="255"/>
                  <a:pt x="339" y="255"/>
                  <a:pt x="339" y="255"/>
                </a:cubicBezTo>
                <a:cubicBezTo>
                  <a:pt x="339" y="256"/>
                  <a:pt x="339" y="256"/>
                  <a:pt x="339" y="256"/>
                </a:cubicBezTo>
                <a:cubicBezTo>
                  <a:pt x="338" y="258"/>
                  <a:pt x="337" y="260"/>
                  <a:pt x="337" y="261"/>
                </a:cubicBezTo>
                <a:cubicBezTo>
                  <a:pt x="337" y="262"/>
                  <a:pt x="338" y="262"/>
                  <a:pt x="338" y="262"/>
                </a:cubicBezTo>
                <a:cubicBezTo>
                  <a:pt x="338" y="263"/>
                  <a:pt x="339" y="264"/>
                  <a:pt x="343" y="268"/>
                </a:cubicBezTo>
                <a:cubicBezTo>
                  <a:pt x="345" y="270"/>
                  <a:pt x="347" y="272"/>
                  <a:pt x="349" y="274"/>
                </a:cubicBezTo>
                <a:cubicBezTo>
                  <a:pt x="354" y="279"/>
                  <a:pt x="358" y="283"/>
                  <a:pt x="358" y="284"/>
                </a:cubicBezTo>
                <a:cubicBezTo>
                  <a:pt x="358" y="286"/>
                  <a:pt x="356" y="290"/>
                  <a:pt x="355" y="290"/>
                </a:cubicBezTo>
                <a:cubicBezTo>
                  <a:pt x="354" y="290"/>
                  <a:pt x="349" y="289"/>
                  <a:pt x="341" y="287"/>
                </a:cubicBezTo>
                <a:cubicBezTo>
                  <a:pt x="339" y="286"/>
                  <a:pt x="336" y="285"/>
                  <a:pt x="334" y="285"/>
                </a:cubicBezTo>
                <a:cubicBezTo>
                  <a:pt x="328" y="282"/>
                  <a:pt x="327" y="282"/>
                  <a:pt x="326" y="283"/>
                </a:cubicBezTo>
                <a:cubicBezTo>
                  <a:pt x="325" y="283"/>
                  <a:pt x="324" y="284"/>
                  <a:pt x="321" y="287"/>
                </a:cubicBezTo>
                <a:cubicBezTo>
                  <a:pt x="320" y="287"/>
                  <a:pt x="320" y="287"/>
                  <a:pt x="320" y="287"/>
                </a:cubicBezTo>
                <a:cubicBezTo>
                  <a:pt x="320" y="288"/>
                  <a:pt x="320" y="288"/>
                  <a:pt x="320" y="288"/>
                </a:cubicBezTo>
                <a:cubicBezTo>
                  <a:pt x="317" y="292"/>
                  <a:pt x="317" y="293"/>
                  <a:pt x="317" y="294"/>
                </a:cubicBezTo>
                <a:cubicBezTo>
                  <a:pt x="317" y="294"/>
                  <a:pt x="317" y="294"/>
                  <a:pt x="317" y="294"/>
                </a:cubicBezTo>
                <a:cubicBezTo>
                  <a:pt x="317" y="295"/>
                  <a:pt x="318" y="296"/>
                  <a:pt x="321" y="301"/>
                </a:cubicBezTo>
                <a:cubicBezTo>
                  <a:pt x="323" y="303"/>
                  <a:pt x="324" y="305"/>
                  <a:pt x="326" y="308"/>
                </a:cubicBezTo>
                <a:cubicBezTo>
                  <a:pt x="330" y="314"/>
                  <a:pt x="332" y="319"/>
                  <a:pt x="333" y="320"/>
                </a:cubicBezTo>
                <a:cubicBezTo>
                  <a:pt x="332" y="322"/>
                  <a:pt x="329" y="325"/>
                  <a:pt x="328" y="325"/>
                </a:cubicBezTo>
                <a:cubicBezTo>
                  <a:pt x="326" y="325"/>
                  <a:pt x="322" y="323"/>
                  <a:pt x="315" y="319"/>
                </a:cubicBezTo>
                <a:cubicBezTo>
                  <a:pt x="313" y="318"/>
                  <a:pt x="311" y="316"/>
                  <a:pt x="309" y="315"/>
                </a:cubicBezTo>
                <a:cubicBezTo>
                  <a:pt x="303" y="311"/>
                  <a:pt x="302" y="311"/>
                  <a:pt x="301" y="311"/>
                </a:cubicBezTo>
                <a:cubicBezTo>
                  <a:pt x="300" y="311"/>
                  <a:pt x="299" y="312"/>
                  <a:pt x="296" y="315"/>
                </a:cubicBezTo>
                <a:cubicBezTo>
                  <a:pt x="294" y="315"/>
                  <a:pt x="294" y="315"/>
                  <a:pt x="294" y="315"/>
                </a:cubicBezTo>
                <a:cubicBezTo>
                  <a:pt x="294" y="316"/>
                  <a:pt x="294" y="316"/>
                  <a:pt x="294" y="316"/>
                </a:cubicBezTo>
                <a:cubicBezTo>
                  <a:pt x="291" y="318"/>
                  <a:pt x="290" y="319"/>
                  <a:pt x="290" y="321"/>
                </a:cubicBezTo>
                <a:cubicBezTo>
                  <a:pt x="290" y="321"/>
                  <a:pt x="290" y="321"/>
                  <a:pt x="290" y="321"/>
                </a:cubicBezTo>
                <a:cubicBezTo>
                  <a:pt x="290" y="321"/>
                  <a:pt x="290" y="321"/>
                  <a:pt x="290" y="321"/>
                </a:cubicBezTo>
                <a:cubicBezTo>
                  <a:pt x="290" y="322"/>
                  <a:pt x="291" y="323"/>
                  <a:pt x="292" y="328"/>
                </a:cubicBezTo>
                <a:cubicBezTo>
                  <a:pt x="293" y="330"/>
                  <a:pt x="294" y="333"/>
                  <a:pt x="295" y="336"/>
                </a:cubicBezTo>
                <a:cubicBezTo>
                  <a:pt x="298" y="342"/>
                  <a:pt x="299" y="348"/>
                  <a:pt x="299" y="349"/>
                </a:cubicBezTo>
                <a:cubicBezTo>
                  <a:pt x="298" y="351"/>
                  <a:pt x="295" y="353"/>
                  <a:pt x="293" y="353"/>
                </a:cubicBezTo>
                <a:cubicBezTo>
                  <a:pt x="292" y="353"/>
                  <a:pt x="288" y="350"/>
                  <a:pt x="283" y="344"/>
                </a:cubicBezTo>
                <a:cubicBezTo>
                  <a:pt x="281" y="342"/>
                  <a:pt x="279" y="340"/>
                  <a:pt x="277" y="339"/>
                </a:cubicBezTo>
                <a:cubicBezTo>
                  <a:pt x="272" y="334"/>
                  <a:pt x="272" y="333"/>
                  <a:pt x="271" y="333"/>
                </a:cubicBezTo>
                <a:cubicBezTo>
                  <a:pt x="270" y="333"/>
                  <a:pt x="268" y="333"/>
                  <a:pt x="265" y="335"/>
                </a:cubicBezTo>
                <a:cubicBezTo>
                  <a:pt x="263" y="335"/>
                  <a:pt x="263" y="335"/>
                  <a:pt x="263" y="335"/>
                </a:cubicBezTo>
                <a:cubicBezTo>
                  <a:pt x="263" y="336"/>
                  <a:pt x="263" y="336"/>
                  <a:pt x="263" y="336"/>
                </a:cubicBezTo>
                <a:cubicBezTo>
                  <a:pt x="260" y="337"/>
                  <a:pt x="258" y="338"/>
                  <a:pt x="258" y="340"/>
                </a:cubicBezTo>
                <a:cubicBezTo>
                  <a:pt x="258" y="340"/>
                  <a:pt x="258" y="341"/>
                  <a:pt x="258" y="341"/>
                </a:cubicBezTo>
                <a:cubicBezTo>
                  <a:pt x="258" y="342"/>
                  <a:pt x="258" y="344"/>
                  <a:pt x="258" y="348"/>
                </a:cubicBezTo>
                <a:cubicBezTo>
                  <a:pt x="259" y="350"/>
                  <a:pt x="259" y="353"/>
                  <a:pt x="259" y="356"/>
                </a:cubicBezTo>
                <a:cubicBezTo>
                  <a:pt x="260" y="360"/>
                  <a:pt x="260" y="365"/>
                  <a:pt x="260" y="368"/>
                </a:cubicBezTo>
                <a:cubicBezTo>
                  <a:pt x="260" y="369"/>
                  <a:pt x="260" y="370"/>
                  <a:pt x="260" y="370"/>
                </a:cubicBezTo>
                <a:cubicBezTo>
                  <a:pt x="259" y="371"/>
                  <a:pt x="255" y="373"/>
                  <a:pt x="253" y="372"/>
                </a:cubicBezTo>
                <a:cubicBezTo>
                  <a:pt x="252" y="371"/>
                  <a:pt x="249" y="368"/>
                  <a:pt x="245" y="361"/>
                </a:cubicBezTo>
                <a:cubicBezTo>
                  <a:pt x="244" y="359"/>
                  <a:pt x="242" y="357"/>
                  <a:pt x="241" y="355"/>
                </a:cubicBezTo>
                <a:cubicBezTo>
                  <a:pt x="237" y="349"/>
                  <a:pt x="237" y="348"/>
                  <a:pt x="236" y="348"/>
                </a:cubicBezTo>
                <a:cubicBezTo>
                  <a:pt x="235" y="347"/>
                  <a:pt x="233" y="347"/>
                  <a:pt x="229" y="348"/>
                </a:cubicBezTo>
                <a:cubicBezTo>
                  <a:pt x="227" y="347"/>
                  <a:pt x="227" y="347"/>
                  <a:pt x="227" y="347"/>
                </a:cubicBezTo>
                <a:cubicBezTo>
                  <a:pt x="227" y="349"/>
                  <a:pt x="227" y="349"/>
                  <a:pt x="227" y="349"/>
                </a:cubicBezTo>
                <a:cubicBezTo>
                  <a:pt x="224" y="349"/>
                  <a:pt x="223" y="350"/>
                  <a:pt x="222" y="351"/>
                </a:cubicBezTo>
                <a:cubicBezTo>
                  <a:pt x="221" y="352"/>
                  <a:pt x="221" y="353"/>
                  <a:pt x="221" y="359"/>
                </a:cubicBezTo>
                <a:cubicBezTo>
                  <a:pt x="220" y="361"/>
                  <a:pt x="220" y="364"/>
                  <a:pt x="220" y="367"/>
                </a:cubicBezTo>
                <a:cubicBezTo>
                  <a:pt x="218" y="375"/>
                  <a:pt x="217" y="380"/>
                  <a:pt x="217" y="381"/>
                </a:cubicBezTo>
                <a:cubicBezTo>
                  <a:pt x="215" y="382"/>
                  <a:pt x="211" y="382"/>
                  <a:pt x="210" y="382"/>
                </a:cubicBezTo>
                <a:cubicBezTo>
                  <a:pt x="209" y="381"/>
                  <a:pt x="207" y="376"/>
                  <a:pt x="204" y="369"/>
                </a:cubicBezTo>
                <a:cubicBezTo>
                  <a:pt x="204" y="366"/>
                  <a:pt x="203" y="364"/>
                  <a:pt x="202" y="362"/>
                </a:cubicBezTo>
                <a:cubicBezTo>
                  <a:pt x="200" y="355"/>
                  <a:pt x="200" y="354"/>
                  <a:pt x="199" y="354"/>
                </a:cubicBezTo>
                <a:cubicBezTo>
                  <a:pt x="198" y="353"/>
                  <a:pt x="197" y="352"/>
                  <a:pt x="192" y="353"/>
                </a:cubicBezTo>
                <a:cubicBezTo>
                  <a:pt x="191" y="352"/>
                  <a:pt x="191" y="352"/>
                  <a:pt x="191" y="352"/>
                </a:cubicBezTo>
                <a:cubicBezTo>
                  <a:pt x="190" y="353"/>
                  <a:pt x="190" y="353"/>
                  <a:pt x="190" y="353"/>
                </a:cubicBezTo>
                <a:cubicBezTo>
                  <a:pt x="186" y="352"/>
                  <a:pt x="185" y="353"/>
                  <a:pt x="184" y="354"/>
                </a:cubicBezTo>
                <a:cubicBezTo>
                  <a:pt x="183" y="354"/>
                  <a:pt x="183" y="355"/>
                  <a:pt x="181" y="361"/>
                </a:cubicBezTo>
                <a:cubicBezTo>
                  <a:pt x="180" y="363"/>
                  <a:pt x="179" y="366"/>
                  <a:pt x="178" y="369"/>
                </a:cubicBezTo>
                <a:cubicBezTo>
                  <a:pt x="175" y="376"/>
                  <a:pt x="173" y="380"/>
                  <a:pt x="173" y="382"/>
                </a:cubicBezTo>
                <a:cubicBezTo>
                  <a:pt x="171" y="382"/>
                  <a:pt x="167" y="382"/>
                  <a:pt x="165" y="381"/>
                </a:cubicBezTo>
                <a:cubicBezTo>
                  <a:pt x="165" y="380"/>
                  <a:pt x="164" y="375"/>
                  <a:pt x="163" y="367"/>
                </a:cubicBezTo>
                <a:cubicBezTo>
                  <a:pt x="163" y="364"/>
                  <a:pt x="163" y="362"/>
                  <a:pt x="163" y="360"/>
                </a:cubicBezTo>
                <a:cubicBezTo>
                  <a:pt x="162" y="353"/>
                  <a:pt x="162" y="352"/>
                  <a:pt x="161" y="351"/>
                </a:cubicBezTo>
                <a:cubicBezTo>
                  <a:pt x="160" y="350"/>
                  <a:pt x="158" y="349"/>
                  <a:pt x="155" y="349"/>
                </a:cubicBezTo>
                <a:cubicBezTo>
                  <a:pt x="154" y="347"/>
                  <a:pt x="154" y="347"/>
                  <a:pt x="154" y="347"/>
                </a:cubicBezTo>
                <a:cubicBezTo>
                  <a:pt x="153" y="348"/>
                  <a:pt x="153" y="348"/>
                  <a:pt x="153" y="348"/>
                </a:cubicBezTo>
                <a:cubicBezTo>
                  <a:pt x="149" y="347"/>
                  <a:pt x="148" y="347"/>
                  <a:pt x="147" y="348"/>
                </a:cubicBezTo>
                <a:cubicBezTo>
                  <a:pt x="146" y="348"/>
                  <a:pt x="146" y="349"/>
                  <a:pt x="142" y="354"/>
                </a:cubicBezTo>
                <a:cubicBezTo>
                  <a:pt x="141" y="356"/>
                  <a:pt x="139" y="359"/>
                  <a:pt x="138" y="361"/>
                </a:cubicBezTo>
                <a:cubicBezTo>
                  <a:pt x="133" y="367"/>
                  <a:pt x="130" y="371"/>
                  <a:pt x="129" y="372"/>
                </a:cubicBezTo>
                <a:cubicBezTo>
                  <a:pt x="128" y="372"/>
                  <a:pt x="123" y="371"/>
                  <a:pt x="122" y="370"/>
                </a:cubicBezTo>
                <a:cubicBezTo>
                  <a:pt x="122" y="369"/>
                  <a:pt x="122" y="369"/>
                  <a:pt x="122" y="368"/>
                </a:cubicBezTo>
                <a:cubicBezTo>
                  <a:pt x="122" y="368"/>
                  <a:pt x="122" y="368"/>
                  <a:pt x="122" y="368"/>
                </a:cubicBezTo>
                <a:cubicBezTo>
                  <a:pt x="122" y="366"/>
                  <a:pt x="123" y="361"/>
                  <a:pt x="124" y="356"/>
                </a:cubicBezTo>
                <a:cubicBezTo>
                  <a:pt x="124" y="353"/>
                  <a:pt x="124" y="351"/>
                  <a:pt x="125" y="348"/>
                </a:cubicBezTo>
                <a:cubicBezTo>
                  <a:pt x="125" y="344"/>
                  <a:pt x="125" y="342"/>
                  <a:pt x="125" y="341"/>
                </a:cubicBezTo>
                <a:cubicBezTo>
                  <a:pt x="125" y="341"/>
                  <a:pt x="125" y="340"/>
                  <a:pt x="125" y="340"/>
                </a:cubicBezTo>
                <a:cubicBezTo>
                  <a:pt x="124" y="338"/>
                  <a:pt x="123" y="337"/>
                  <a:pt x="120" y="336"/>
                </a:cubicBezTo>
                <a:cubicBezTo>
                  <a:pt x="119" y="334"/>
                  <a:pt x="119" y="334"/>
                  <a:pt x="119" y="334"/>
                </a:cubicBezTo>
                <a:cubicBezTo>
                  <a:pt x="118" y="335"/>
                  <a:pt x="118" y="335"/>
                  <a:pt x="118" y="335"/>
                </a:cubicBezTo>
                <a:cubicBezTo>
                  <a:pt x="115" y="333"/>
                  <a:pt x="114" y="333"/>
                  <a:pt x="112" y="333"/>
                </a:cubicBezTo>
                <a:cubicBezTo>
                  <a:pt x="111" y="334"/>
                  <a:pt x="110" y="334"/>
                  <a:pt x="106" y="338"/>
                </a:cubicBezTo>
                <a:cubicBezTo>
                  <a:pt x="104" y="340"/>
                  <a:pt x="102" y="342"/>
                  <a:pt x="100" y="344"/>
                </a:cubicBezTo>
                <a:cubicBezTo>
                  <a:pt x="94" y="349"/>
                  <a:pt x="90" y="352"/>
                  <a:pt x="89" y="353"/>
                </a:cubicBezTo>
                <a:cubicBezTo>
                  <a:pt x="88" y="353"/>
                  <a:pt x="84" y="350"/>
                  <a:pt x="83" y="349"/>
                </a:cubicBezTo>
                <a:cubicBezTo>
                  <a:pt x="83" y="347"/>
                  <a:pt x="85" y="342"/>
                  <a:pt x="88" y="335"/>
                </a:cubicBezTo>
                <a:cubicBezTo>
                  <a:pt x="88" y="333"/>
                  <a:pt x="89" y="331"/>
                  <a:pt x="90" y="329"/>
                </a:cubicBezTo>
                <a:cubicBezTo>
                  <a:pt x="92" y="323"/>
                  <a:pt x="93" y="322"/>
                  <a:pt x="93" y="321"/>
                </a:cubicBezTo>
                <a:cubicBezTo>
                  <a:pt x="93" y="321"/>
                  <a:pt x="93" y="321"/>
                  <a:pt x="93" y="321"/>
                </a:cubicBezTo>
                <a:cubicBezTo>
                  <a:pt x="93" y="320"/>
                  <a:pt x="93" y="320"/>
                  <a:pt x="93" y="320"/>
                </a:cubicBezTo>
                <a:cubicBezTo>
                  <a:pt x="93" y="319"/>
                  <a:pt x="92" y="318"/>
                  <a:pt x="88" y="315"/>
                </a:cubicBezTo>
                <a:cubicBezTo>
                  <a:pt x="88" y="314"/>
                  <a:pt x="88" y="314"/>
                  <a:pt x="88" y="314"/>
                </a:cubicBezTo>
                <a:cubicBezTo>
                  <a:pt x="87" y="314"/>
                  <a:pt x="87" y="314"/>
                  <a:pt x="87" y="314"/>
                </a:cubicBezTo>
                <a:cubicBezTo>
                  <a:pt x="84" y="311"/>
                  <a:pt x="83" y="311"/>
                  <a:pt x="82" y="311"/>
                </a:cubicBezTo>
                <a:cubicBezTo>
                  <a:pt x="81" y="311"/>
                  <a:pt x="80" y="312"/>
                  <a:pt x="75" y="315"/>
                </a:cubicBezTo>
                <a:cubicBezTo>
                  <a:pt x="73" y="316"/>
                  <a:pt x="70" y="317"/>
                  <a:pt x="67" y="319"/>
                </a:cubicBezTo>
                <a:cubicBezTo>
                  <a:pt x="61" y="322"/>
                  <a:pt x="56" y="325"/>
                  <a:pt x="55" y="325"/>
                </a:cubicBezTo>
                <a:cubicBezTo>
                  <a:pt x="53" y="324"/>
                  <a:pt x="50" y="321"/>
                  <a:pt x="50" y="320"/>
                </a:cubicBezTo>
                <a:cubicBezTo>
                  <a:pt x="50" y="319"/>
                  <a:pt x="53" y="314"/>
                  <a:pt x="57" y="308"/>
                </a:cubicBezTo>
                <a:cubicBezTo>
                  <a:pt x="59" y="305"/>
                  <a:pt x="60" y="303"/>
                  <a:pt x="61" y="302"/>
                </a:cubicBezTo>
                <a:cubicBezTo>
                  <a:pt x="65" y="296"/>
                  <a:pt x="66" y="295"/>
                  <a:pt x="66" y="294"/>
                </a:cubicBezTo>
                <a:cubicBezTo>
                  <a:pt x="66" y="293"/>
                  <a:pt x="65" y="292"/>
                  <a:pt x="63" y="288"/>
                </a:cubicBezTo>
                <a:cubicBezTo>
                  <a:pt x="63" y="286"/>
                  <a:pt x="63" y="286"/>
                  <a:pt x="63" y="286"/>
                </a:cubicBezTo>
                <a:cubicBezTo>
                  <a:pt x="61" y="286"/>
                  <a:pt x="61" y="286"/>
                  <a:pt x="61" y="286"/>
                </a:cubicBezTo>
                <a:cubicBezTo>
                  <a:pt x="59" y="283"/>
                  <a:pt x="58" y="283"/>
                  <a:pt x="57" y="283"/>
                </a:cubicBezTo>
                <a:cubicBezTo>
                  <a:pt x="56" y="282"/>
                  <a:pt x="55" y="283"/>
                  <a:pt x="49" y="284"/>
                </a:cubicBezTo>
                <a:cubicBezTo>
                  <a:pt x="47" y="285"/>
                  <a:pt x="44" y="286"/>
                  <a:pt x="41" y="287"/>
                </a:cubicBezTo>
                <a:cubicBezTo>
                  <a:pt x="34" y="289"/>
                  <a:pt x="29" y="290"/>
                  <a:pt x="28" y="290"/>
                </a:cubicBezTo>
                <a:cubicBezTo>
                  <a:pt x="27" y="289"/>
                  <a:pt x="24" y="285"/>
                  <a:pt x="24" y="284"/>
                </a:cubicBezTo>
                <a:cubicBezTo>
                  <a:pt x="25" y="283"/>
                  <a:pt x="28" y="279"/>
                  <a:pt x="34" y="274"/>
                </a:cubicBezTo>
                <a:cubicBezTo>
                  <a:pt x="36" y="272"/>
                  <a:pt x="38" y="270"/>
                  <a:pt x="39" y="269"/>
                </a:cubicBezTo>
                <a:cubicBezTo>
                  <a:pt x="45" y="264"/>
                  <a:pt x="45" y="263"/>
                  <a:pt x="45" y="262"/>
                </a:cubicBezTo>
                <a:cubicBezTo>
                  <a:pt x="46" y="262"/>
                  <a:pt x="46" y="262"/>
                  <a:pt x="46" y="261"/>
                </a:cubicBezTo>
                <a:cubicBezTo>
                  <a:pt x="46" y="260"/>
                  <a:pt x="45" y="259"/>
                  <a:pt x="44" y="256"/>
                </a:cubicBezTo>
                <a:cubicBezTo>
                  <a:pt x="44" y="254"/>
                  <a:pt x="44" y="254"/>
                  <a:pt x="44" y="254"/>
                </a:cubicBezTo>
                <a:cubicBezTo>
                  <a:pt x="43" y="254"/>
                  <a:pt x="43" y="254"/>
                  <a:pt x="43" y="254"/>
                </a:cubicBezTo>
                <a:cubicBezTo>
                  <a:pt x="42" y="250"/>
                  <a:pt x="41" y="250"/>
                  <a:pt x="40" y="249"/>
                </a:cubicBezTo>
                <a:cubicBezTo>
                  <a:pt x="39" y="249"/>
                  <a:pt x="38" y="249"/>
                  <a:pt x="32" y="249"/>
                </a:cubicBezTo>
                <a:cubicBezTo>
                  <a:pt x="29" y="249"/>
                  <a:pt x="26" y="249"/>
                  <a:pt x="24" y="250"/>
                </a:cubicBezTo>
                <a:cubicBezTo>
                  <a:pt x="16" y="250"/>
                  <a:pt x="11" y="250"/>
                  <a:pt x="9" y="249"/>
                </a:cubicBezTo>
                <a:cubicBezTo>
                  <a:pt x="9" y="248"/>
                  <a:pt x="7" y="245"/>
                  <a:pt x="7" y="243"/>
                </a:cubicBezTo>
                <a:cubicBezTo>
                  <a:pt x="7" y="243"/>
                  <a:pt x="7" y="243"/>
                  <a:pt x="7" y="243"/>
                </a:cubicBezTo>
                <a:cubicBezTo>
                  <a:pt x="8" y="242"/>
                  <a:pt x="12" y="239"/>
                  <a:pt x="19" y="235"/>
                </a:cubicBezTo>
                <a:cubicBezTo>
                  <a:pt x="22" y="234"/>
                  <a:pt x="24" y="233"/>
                  <a:pt x="26" y="231"/>
                </a:cubicBezTo>
                <a:cubicBezTo>
                  <a:pt x="32" y="228"/>
                  <a:pt x="33" y="228"/>
                  <a:pt x="33" y="227"/>
                </a:cubicBezTo>
                <a:cubicBezTo>
                  <a:pt x="33" y="226"/>
                  <a:pt x="33" y="225"/>
                  <a:pt x="33" y="225"/>
                </a:cubicBezTo>
                <a:cubicBezTo>
                  <a:pt x="33" y="223"/>
                  <a:pt x="33" y="221"/>
                  <a:pt x="33" y="220"/>
                </a:cubicBezTo>
                <a:cubicBezTo>
                  <a:pt x="34" y="218"/>
                  <a:pt x="34" y="218"/>
                  <a:pt x="34" y="218"/>
                </a:cubicBezTo>
                <a:cubicBezTo>
                  <a:pt x="33" y="218"/>
                  <a:pt x="33" y="218"/>
                  <a:pt x="33" y="218"/>
                </a:cubicBezTo>
                <a:cubicBezTo>
                  <a:pt x="32" y="214"/>
                  <a:pt x="31" y="213"/>
                  <a:pt x="30" y="213"/>
                </a:cubicBezTo>
                <a:cubicBezTo>
                  <a:pt x="30" y="212"/>
                  <a:pt x="29" y="212"/>
                  <a:pt x="23" y="211"/>
                </a:cubicBezTo>
                <a:cubicBezTo>
                  <a:pt x="20" y="210"/>
                  <a:pt x="18" y="210"/>
                  <a:pt x="15" y="209"/>
                </a:cubicBezTo>
                <a:cubicBezTo>
                  <a:pt x="7" y="208"/>
                  <a:pt x="2" y="206"/>
                  <a:pt x="1" y="206"/>
                </a:cubicBezTo>
                <a:cubicBezTo>
                  <a:pt x="1" y="205"/>
                  <a:pt x="0" y="203"/>
                  <a:pt x="0" y="201"/>
                </a:cubicBezTo>
                <a:close/>
                <a:moveTo>
                  <a:pt x="307" y="191"/>
                </a:moveTo>
                <a:cubicBezTo>
                  <a:pt x="307" y="127"/>
                  <a:pt x="255" y="76"/>
                  <a:pt x="191" y="76"/>
                </a:cubicBezTo>
                <a:cubicBezTo>
                  <a:pt x="128" y="76"/>
                  <a:pt x="76" y="127"/>
                  <a:pt x="76" y="191"/>
                </a:cubicBezTo>
                <a:cubicBezTo>
                  <a:pt x="76" y="255"/>
                  <a:pt x="128" y="306"/>
                  <a:pt x="191" y="306"/>
                </a:cubicBezTo>
                <a:cubicBezTo>
                  <a:pt x="255" y="306"/>
                  <a:pt x="307" y="255"/>
                  <a:pt x="307" y="191"/>
                </a:cubicBezTo>
                <a:close/>
              </a:path>
            </a:pathLst>
          </a:custGeom>
          <a:solidFill>
            <a:srgbClr val="F7725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A0204" pitchFamily="34" charset="0"/>
              <a:ea typeface="宋体" panose="02010600030101010101" pitchFamily="2" charset="-122"/>
              <a:cs typeface="+mn-cs"/>
            </a:endParaRPr>
          </a:p>
        </p:txBody>
      </p:sp>
      <p:grpSp>
        <p:nvGrpSpPr>
          <p:cNvPr id="94" name="Group 15">
            <a:extLst>
              <a:ext uri="{FF2B5EF4-FFF2-40B4-BE49-F238E27FC236}">
                <a16:creationId xmlns:a16="http://schemas.microsoft.com/office/drawing/2014/main" xmlns="" id="{DF931C1D-0647-4D53-B544-0CFA09F164C5}"/>
              </a:ext>
            </a:extLst>
          </p:cNvPr>
          <p:cNvGrpSpPr/>
          <p:nvPr/>
        </p:nvGrpSpPr>
        <p:grpSpPr>
          <a:xfrm>
            <a:off x="5655734" y="1755770"/>
            <a:ext cx="374651" cy="580503"/>
            <a:chOff x="619125" y="4081463"/>
            <a:chExt cx="288925" cy="447675"/>
          </a:xfrm>
          <a:solidFill>
            <a:srgbClr val="F77258"/>
          </a:solidFill>
        </p:grpSpPr>
        <p:sp>
          <p:nvSpPr>
            <p:cNvPr id="95" name="Freeform 5">
              <a:extLst>
                <a:ext uri="{FF2B5EF4-FFF2-40B4-BE49-F238E27FC236}">
                  <a16:creationId xmlns:a16="http://schemas.microsoft.com/office/drawing/2014/main" xmlns="" id="{189D9AE0-5C88-4EC5-9F33-2AC8073EB752}"/>
                </a:ext>
              </a:extLst>
            </p:cNvPr>
            <p:cNvSpPr/>
            <p:nvPr/>
          </p:nvSpPr>
          <p:spPr bwMode="auto">
            <a:xfrm>
              <a:off x="619125" y="4081463"/>
              <a:ext cx="288925" cy="331788"/>
            </a:xfrm>
            <a:custGeom>
              <a:avLst/>
              <a:gdLst>
                <a:gd name="T0" fmla="*/ 39 w 77"/>
                <a:gd name="T1" fmla="*/ 0 h 88"/>
                <a:gd name="T2" fmla="*/ 0 w 77"/>
                <a:gd name="T3" fmla="*/ 38 h 88"/>
                <a:gd name="T4" fmla="*/ 7 w 77"/>
                <a:gd name="T5" fmla="*/ 60 h 88"/>
                <a:gd name="T6" fmla="*/ 11 w 77"/>
                <a:gd name="T7" fmla="*/ 67 h 88"/>
                <a:gd name="T8" fmla="*/ 13 w 77"/>
                <a:gd name="T9" fmla="*/ 73 h 88"/>
                <a:gd name="T10" fmla="*/ 18 w 77"/>
                <a:gd name="T11" fmla="*/ 87 h 88"/>
                <a:gd name="T12" fmla="*/ 18 w 77"/>
                <a:gd name="T13" fmla="*/ 88 h 88"/>
                <a:gd name="T14" fmla="*/ 25 w 77"/>
                <a:gd name="T15" fmla="*/ 88 h 88"/>
                <a:gd name="T16" fmla="*/ 25 w 77"/>
                <a:gd name="T17" fmla="*/ 85 h 88"/>
                <a:gd name="T18" fmla="*/ 20 w 77"/>
                <a:gd name="T19" fmla="*/ 71 h 88"/>
                <a:gd name="T20" fmla="*/ 17 w 77"/>
                <a:gd name="T21" fmla="*/ 64 h 88"/>
                <a:gd name="T22" fmla="*/ 14 w 77"/>
                <a:gd name="T23" fmla="*/ 57 h 88"/>
                <a:gd name="T24" fmla="*/ 14 w 77"/>
                <a:gd name="T25" fmla="*/ 57 h 88"/>
                <a:gd name="T26" fmla="*/ 8 w 77"/>
                <a:gd name="T27" fmla="*/ 38 h 88"/>
                <a:gd name="T28" fmla="*/ 39 w 77"/>
                <a:gd name="T29" fmla="*/ 7 h 88"/>
                <a:gd name="T30" fmla="*/ 70 w 77"/>
                <a:gd name="T31" fmla="*/ 38 h 88"/>
                <a:gd name="T32" fmla="*/ 64 w 77"/>
                <a:gd name="T33" fmla="*/ 57 h 88"/>
                <a:gd name="T34" fmla="*/ 61 w 77"/>
                <a:gd name="T35" fmla="*/ 64 h 88"/>
                <a:gd name="T36" fmla="*/ 58 w 77"/>
                <a:gd name="T37" fmla="*/ 71 h 88"/>
                <a:gd name="T38" fmla="*/ 53 w 77"/>
                <a:gd name="T39" fmla="*/ 85 h 88"/>
                <a:gd name="T40" fmla="*/ 52 w 77"/>
                <a:gd name="T41" fmla="*/ 88 h 88"/>
                <a:gd name="T42" fmla="*/ 60 w 77"/>
                <a:gd name="T43" fmla="*/ 88 h 88"/>
                <a:gd name="T44" fmla="*/ 60 w 77"/>
                <a:gd name="T45" fmla="*/ 87 h 88"/>
                <a:gd name="T46" fmla="*/ 64 w 77"/>
                <a:gd name="T47" fmla="*/ 73 h 88"/>
                <a:gd name="T48" fmla="*/ 67 w 77"/>
                <a:gd name="T49" fmla="*/ 67 h 88"/>
                <a:gd name="T50" fmla="*/ 71 w 77"/>
                <a:gd name="T51" fmla="*/ 60 h 88"/>
                <a:gd name="T52" fmla="*/ 77 w 77"/>
                <a:gd name="T53" fmla="*/ 38 h 88"/>
                <a:gd name="T54" fmla="*/ 39 w 77"/>
                <a:gd name="T5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7" h="88">
                  <a:moveTo>
                    <a:pt x="39" y="0"/>
                  </a:moveTo>
                  <a:cubicBezTo>
                    <a:pt x="18" y="0"/>
                    <a:pt x="0" y="17"/>
                    <a:pt x="0" y="38"/>
                  </a:cubicBezTo>
                  <a:cubicBezTo>
                    <a:pt x="0" y="47"/>
                    <a:pt x="4" y="54"/>
                    <a:pt x="7" y="60"/>
                  </a:cubicBezTo>
                  <a:cubicBezTo>
                    <a:pt x="7" y="60"/>
                    <a:pt x="10" y="65"/>
                    <a:pt x="11" y="67"/>
                  </a:cubicBezTo>
                  <a:cubicBezTo>
                    <a:pt x="12" y="69"/>
                    <a:pt x="12" y="71"/>
                    <a:pt x="13" y="73"/>
                  </a:cubicBezTo>
                  <a:cubicBezTo>
                    <a:pt x="15" y="78"/>
                    <a:pt x="16" y="82"/>
                    <a:pt x="18" y="87"/>
                  </a:cubicBezTo>
                  <a:cubicBezTo>
                    <a:pt x="18" y="87"/>
                    <a:pt x="18" y="88"/>
                    <a:pt x="18" y="88"/>
                  </a:cubicBezTo>
                  <a:cubicBezTo>
                    <a:pt x="25" y="88"/>
                    <a:pt x="25" y="88"/>
                    <a:pt x="25" y="88"/>
                  </a:cubicBezTo>
                  <a:cubicBezTo>
                    <a:pt x="25" y="87"/>
                    <a:pt x="25" y="86"/>
                    <a:pt x="25" y="85"/>
                  </a:cubicBezTo>
                  <a:cubicBezTo>
                    <a:pt x="23" y="80"/>
                    <a:pt x="22" y="75"/>
                    <a:pt x="20" y="71"/>
                  </a:cubicBezTo>
                  <a:cubicBezTo>
                    <a:pt x="19" y="68"/>
                    <a:pt x="18" y="66"/>
                    <a:pt x="17" y="64"/>
                  </a:cubicBezTo>
                  <a:cubicBezTo>
                    <a:pt x="16" y="61"/>
                    <a:pt x="14" y="57"/>
                    <a:pt x="14" y="57"/>
                  </a:cubicBezTo>
                  <a:cubicBezTo>
                    <a:pt x="14" y="57"/>
                    <a:pt x="14" y="57"/>
                    <a:pt x="14" y="57"/>
                  </a:cubicBezTo>
                  <a:cubicBezTo>
                    <a:pt x="10" y="50"/>
                    <a:pt x="8" y="44"/>
                    <a:pt x="8" y="38"/>
                  </a:cubicBezTo>
                  <a:cubicBezTo>
                    <a:pt x="8" y="21"/>
                    <a:pt x="22" y="7"/>
                    <a:pt x="39" y="7"/>
                  </a:cubicBezTo>
                  <a:cubicBezTo>
                    <a:pt x="56" y="7"/>
                    <a:pt x="70" y="21"/>
                    <a:pt x="70" y="38"/>
                  </a:cubicBezTo>
                  <a:cubicBezTo>
                    <a:pt x="70" y="45"/>
                    <a:pt x="68" y="50"/>
                    <a:pt x="64" y="57"/>
                  </a:cubicBezTo>
                  <a:cubicBezTo>
                    <a:pt x="64" y="57"/>
                    <a:pt x="62" y="61"/>
                    <a:pt x="61" y="64"/>
                  </a:cubicBezTo>
                  <a:cubicBezTo>
                    <a:pt x="60" y="66"/>
                    <a:pt x="59" y="68"/>
                    <a:pt x="58" y="71"/>
                  </a:cubicBezTo>
                  <a:cubicBezTo>
                    <a:pt x="56" y="75"/>
                    <a:pt x="54" y="80"/>
                    <a:pt x="53" y="85"/>
                  </a:cubicBezTo>
                  <a:cubicBezTo>
                    <a:pt x="53" y="86"/>
                    <a:pt x="53" y="87"/>
                    <a:pt x="52" y="88"/>
                  </a:cubicBezTo>
                  <a:cubicBezTo>
                    <a:pt x="60" y="88"/>
                    <a:pt x="60" y="88"/>
                    <a:pt x="60" y="88"/>
                  </a:cubicBezTo>
                  <a:cubicBezTo>
                    <a:pt x="60" y="88"/>
                    <a:pt x="60" y="87"/>
                    <a:pt x="60" y="87"/>
                  </a:cubicBezTo>
                  <a:cubicBezTo>
                    <a:pt x="61" y="82"/>
                    <a:pt x="63" y="78"/>
                    <a:pt x="64" y="73"/>
                  </a:cubicBezTo>
                  <a:cubicBezTo>
                    <a:pt x="65" y="71"/>
                    <a:pt x="66" y="69"/>
                    <a:pt x="67" y="67"/>
                  </a:cubicBezTo>
                  <a:cubicBezTo>
                    <a:pt x="68" y="65"/>
                    <a:pt x="70" y="60"/>
                    <a:pt x="71" y="60"/>
                  </a:cubicBezTo>
                  <a:cubicBezTo>
                    <a:pt x="75" y="53"/>
                    <a:pt x="77" y="46"/>
                    <a:pt x="77" y="38"/>
                  </a:cubicBezTo>
                  <a:cubicBezTo>
                    <a:pt x="77" y="17"/>
                    <a:pt x="60" y="0"/>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6" name="Freeform 6">
              <a:extLst>
                <a:ext uri="{FF2B5EF4-FFF2-40B4-BE49-F238E27FC236}">
                  <a16:creationId xmlns:a16="http://schemas.microsoft.com/office/drawing/2014/main" xmlns="" id="{22D0018B-4F36-4CFE-81E2-CD967F0A3F32}"/>
                </a:ext>
              </a:extLst>
            </p:cNvPr>
            <p:cNvSpPr/>
            <p:nvPr/>
          </p:nvSpPr>
          <p:spPr bwMode="auto">
            <a:xfrm>
              <a:off x="685800" y="4457700"/>
              <a:ext cx="158750" cy="71438"/>
            </a:xfrm>
            <a:custGeom>
              <a:avLst/>
              <a:gdLst>
                <a:gd name="T0" fmla="*/ 0 w 42"/>
                <a:gd name="T1" fmla="*/ 3 h 19"/>
                <a:gd name="T2" fmla="*/ 8 w 42"/>
                <a:gd name="T3" fmla="*/ 11 h 19"/>
                <a:gd name="T4" fmla="*/ 10 w 42"/>
                <a:gd name="T5" fmla="*/ 11 h 19"/>
                <a:gd name="T6" fmla="*/ 10 w 42"/>
                <a:gd name="T7" fmla="*/ 11 h 19"/>
                <a:gd name="T8" fmla="*/ 17 w 42"/>
                <a:gd name="T9" fmla="*/ 19 h 19"/>
                <a:gd name="T10" fmla="*/ 24 w 42"/>
                <a:gd name="T11" fmla="*/ 19 h 19"/>
                <a:gd name="T12" fmla="*/ 32 w 42"/>
                <a:gd name="T13" fmla="*/ 11 h 19"/>
                <a:gd name="T14" fmla="*/ 32 w 42"/>
                <a:gd name="T15" fmla="*/ 11 h 19"/>
                <a:gd name="T16" fmla="*/ 34 w 42"/>
                <a:gd name="T17" fmla="*/ 11 h 19"/>
                <a:gd name="T18" fmla="*/ 42 w 42"/>
                <a:gd name="T19" fmla="*/ 3 h 19"/>
                <a:gd name="T20" fmla="*/ 42 w 42"/>
                <a:gd name="T21" fmla="*/ 0 h 19"/>
                <a:gd name="T22" fmla="*/ 0 w 42"/>
                <a:gd name="T23" fmla="*/ 0 h 19"/>
                <a:gd name="T24" fmla="*/ 0 w 42"/>
                <a:gd name="T25"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9">
                  <a:moveTo>
                    <a:pt x="0" y="3"/>
                  </a:moveTo>
                  <a:cubicBezTo>
                    <a:pt x="0" y="7"/>
                    <a:pt x="3" y="11"/>
                    <a:pt x="8" y="11"/>
                  </a:cubicBezTo>
                  <a:cubicBezTo>
                    <a:pt x="10" y="11"/>
                    <a:pt x="10" y="11"/>
                    <a:pt x="10" y="11"/>
                  </a:cubicBezTo>
                  <a:cubicBezTo>
                    <a:pt x="10" y="11"/>
                    <a:pt x="10" y="11"/>
                    <a:pt x="10" y="11"/>
                  </a:cubicBezTo>
                  <a:cubicBezTo>
                    <a:pt x="10" y="15"/>
                    <a:pt x="13" y="19"/>
                    <a:pt x="17" y="19"/>
                  </a:cubicBezTo>
                  <a:cubicBezTo>
                    <a:pt x="24" y="19"/>
                    <a:pt x="24" y="19"/>
                    <a:pt x="24" y="19"/>
                  </a:cubicBezTo>
                  <a:cubicBezTo>
                    <a:pt x="28" y="19"/>
                    <a:pt x="32" y="15"/>
                    <a:pt x="32" y="11"/>
                  </a:cubicBezTo>
                  <a:cubicBezTo>
                    <a:pt x="32" y="11"/>
                    <a:pt x="32" y="11"/>
                    <a:pt x="32" y="11"/>
                  </a:cubicBezTo>
                  <a:cubicBezTo>
                    <a:pt x="34" y="11"/>
                    <a:pt x="34" y="11"/>
                    <a:pt x="34" y="11"/>
                  </a:cubicBezTo>
                  <a:cubicBezTo>
                    <a:pt x="38" y="11"/>
                    <a:pt x="42" y="7"/>
                    <a:pt x="42" y="3"/>
                  </a:cubicBezTo>
                  <a:cubicBezTo>
                    <a:pt x="42" y="0"/>
                    <a:pt x="42" y="0"/>
                    <a:pt x="42" y="0"/>
                  </a:cubicBezTo>
                  <a:cubicBezTo>
                    <a:pt x="0" y="0"/>
                    <a:pt x="0" y="0"/>
                    <a:pt x="0" y="0"/>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7" name="Rectangle 7">
              <a:extLst>
                <a:ext uri="{FF2B5EF4-FFF2-40B4-BE49-F238E27FC236}">
                  <a16:creationId xmlns:a16="http://schemas.microsoft.com/office/drawing/2014/main" xmlns="" id="{4B122C09-1BF0-46CB-A115-D3FE1E7FC59C}"/>
                </a:ext>
              </a:extLst>
            </p:cNvPr>
            <p:cNvSpPr>
              <a:spLocks noChangeArrowheads="1"/>
            </p:cNvSpPr>
            <p:nvPr/>
          </p:nvSpPr>
          <p:spPr bwMode="auto">
            <a:xfrm>
              <a:off x="685800" y="4427538"/>
              <a:ext cx="158750"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8" name="Freeform 8">
              <a:extLst>
                <a:ext uri="{FF2B5EF4-FFF2-40B4-BE49-F238E27FC236}">
                  <a16:creationId xmlns:a16="http://schemas.microsoft.com/office/drawing/2014/main" xmlns="" id="{1820A090-0273-4567-AA1E-709CF11037A6}"/>
                </a:ext>
              </a:extLst>
            </p:cNvPr>
            <p:cNvSpPr/>
            <p:nvPr/>
          </p:nvSpPr>
          <p:spPr bwMode="auto">
            <a:xfrm>
              <a:off x="679450" y="4251325"/>
              <a:ext cx="173038" cy="161925"/>
            </a:xfrm>
            <a:custGeom>
              <a:avLst/>
              <a:gdLst>
                <a:gd name="T0" fmla="*/ 31 w 46"/>
                <a:gd name="T1" fmla="*/ 43 h 43"/>
                <a:gd name="T2" fmla="*/ 44 w 46"/>
                <a:gd name="T3" fmla="*/ 5 h 43"/>
                <a:gd name="T4" fmla="*/ 46 w 46"/>
                <a:gd name="T5" fmla="*/ 1 h 43"/>
                <a:gd name="T6" fmla="*/ 43 w 46"/>
                <a:gd name="T7" fmla="*/ 0 h 43"/>
                <a:gd name="T8" fmla="*/ 43 w 46"/>
                <a:gd name="T9" fmla="*/ 0 h 43"/>
                <a:gd name="T10" fmla="*/ 38 w 46"/>
                <a:gd name="T11" fmla="*/ 4 h 43"/>
                <a:gd name="T12" fmla="*/ 36 w 46"/>
                <a:gd name="T13" fmla="*/ 6 h 43"/>
                <a:gd name="T14" fmla="*/ 34 w 46"/>
                <a:gd name="T15" fmla="*/ 4 h 43"/>
                <a:gd name="T16" fmla="*/ 30 w 46"/>
                <a:gd name="T17" fmla="*/ 0 h 43"/>
                <a:gd name="T18" fmla="*/ 25 w 46"/>
                <a:gd name="T19" fmla="*/ 4 h 43"/>
                <a:gd name="T20" fmla="*/ 23 w 46"/>
                <a:gd name="T21" fmla="*/ 6 h 43"/>
                <a:gd name="T22" fmla="*/ 21 w 46"/>
                <a:gd name="T23" fmla="*/ 4 h 43"/>
                <a:gd name="T24" fmla="*/ 16 w 46"/>
                <a:gd name="T25" fmla="*/ 0 h 43"/>
                <a:gd name="T26" fmla="*/ 11 w 46"/>
                <a:gd name="T27" fmla="*/ 4 h 43"/>
                <a:gd name="T28" fmla="*/ 10 w 46"/>
                <a:gd name="T29" fmla="*/ 6 h 43"/>
                <a:gd name="T30" fmla="*/ 8 w 46"/>
                <a:gd name="T31" fmla="*/ 4 h 43"/>
                <a:gd name="T32" fmla="*/ 3 w 46"/>
                <a:gd name="T33" fmla="*/ 0 h 43"/>
                <a:gd name="T34" fmla="*/ 2 w 46"/>
                <a:gd name="T35" fmla="*/ 0 h 43"/>
                <a:gd name="T36" fmla="*/ 0 w 46"/>
                <a:gd name="T37" fmla="*/ 1 h 43"/>
                <a:gd name="T38" fmla="*/ 1 w 46"/>
                <a:gd name="T39" fmla="*/ 5 h 43"/>
                <a:gd name="T40" fmla="*/ 16 w 46"/>
                <a:gd name="T41" fmla="*/ 43 h 43"/>
                <a:gd name="T42" fmla="*/ 19 w 46"/>
                <a:gd name="T43" fmla="*/ 43 h 43"/>
                <a:gd name="T44" fmla="*/ 5 w 46"/>
                <a:gd name="T45" fmla="*/ 7 h 43"/>
                <a:gd name="T46" fmla="*/ 10 w 46"/>
                <a:gd name="T47" fmla="*/ 10 h 43"/>
                <a:gd name="T48" fmla="*/ 14 w 46"/>
                <a:gd name="T49" fmla="*/ 6 h 43"/>
                <a:gd name="T50" fmla="*/ 16 w 46"/>
                <a:gd name="T51" fmla="*/ 3 h 43"/>
                <a:gd name="T52" fmla="*/ 18 w 46"/>
                <a:gd name="T53" fmla="*/ 6 h 43"/>
                <a:gd name="T54" fmla="*/ 23 w 46"/>
                <a:gd name="T55" fmla="*/ 10 h 43"/>
                <a:gd name="T56" fmla="*/ 28 w 46"/>
                <a:gd name="T57" fmla="*/ 6 h 43"/>
                <a:gd name="T58" fmla="*/ 30 w 46"/>
                <a:gd name="T59" fmla="*/ 3 h 43"/>
                <a:gd name="T60" fmla="*/ 31 w 46"/>
                <a:gd name="T61" fmla="*/ 6 h 43"/>
                <a:gd name="T62" fmla="*/ 36 w 46"/>
                <a:gd name="T63" fmla="*/ 10 h 43"/>
                <a:gd name="T64" fmla="*/ 40 w 46"/>
                <a:gd name="T65" fmla="*/ 7 h 43"/>
                <a:gd name="T66" fmla="*/ 27 w 46"/>
                <a:gd name="T67" fmla="*/ 43 h 43"/>
                <a:gd name="T68" fmla="*/ 31 w 46"/>
                <a:gd name="T6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 h="43">
                  <a:moveTo>
                    <a:pt x="31" y="43"/>
                  </a:moveTo>
                  <a:cubicBezTo>
                    <a:pt x="44" y="5"/>
                    <a:pt x="44" y="5"/>
                    <a:pt x="44" y="5"/>
                  </a:cubicBezTo>
                  <a:cubicBezTo>
                    <a:pt x="46" y="1"/>
                    <a:pt x="46" y="1"/>
                    <a:pt x="46" y="1"/>
                  </a:cubicBezTo>
                  <a:cubicBezTo>
                    <a:pt x="45" y="1"/>
                    <a:pt x="44" y="0"/>
                    <a:pt x="43" y="0"/>
                  </a:cubicBezTo>
                  <a:cubicBezTo>
                    <a:pt x="43" y="0"/>
                    <a:pt x="43" y="0"/>
                    <a:pt x="43" y="0"/>
                  </a:cubicBezTo>
                  <a:cubicBezTo>
                    <a:pt x="40" y="0"/>
                    <a:pt x="39" y="2"/>
                    <a:pt x="38" y="4"/>
                  </a:cubicBezTo>
                  <a:cubicBezTo>
                    <a:pt x="37" y="6"/>
                    <a:pt x="37" y="6"/>
                    <a:pt x="36" y="6"/>
                  </a:cubicBezTo>
                  <a:cubicBezTo>
                    <a:pt x="36" y="6"/>
                    <a:pt x="35" y="6"/>
                    <a:pt x="34" y="4"/>
                  </a:cubicBezTo>
                  <a:cubicBezTo>
                    <a:pt x="33" y="2"/>
                    <a:pt x="32" y="0"/>
                    <a:pt x="30" y="0"/>
                  </a:cubicBezTo>
                  <a:cubicBezTo>
                    <a:pt x="27" y="0"/>
                    <a:pt x="26" y="2"/>
                    <a:pt x="25" y="4"/>
                  </a:cubicBezTo>
                  <a:cubicBezTo>
                    <a:pt x="24" y="6"/>
                    <a:pt x="23" y="6"/>
                    <a:pt x="23" y="6"/>
                  </a:cubicBezTo>
                  <a:cubicBezTo>
                    <a:pt x="22" y="6"/>
                    <a:pt x="22" y="6"/>
                    <a:pt x="21" y="4"/>
                  </a:cubicBezTo>
                  <a:cubicBezTo>
                    <a:pt x="20" y="2"/>
                    <a:pt x="19" y="0"/>
                    <a:pt x="16" y="0"/>
                  </a:cubicBezTo>
                  <a:cubicBezTo>
                    <a:pt x="14" y="0"/>
                    <a:pt x="12" y="2"/>
                    <a:pt x="11" y="4"/>
                  </a:cubicBezTo>
                  <a:cubicBezTo>
                    <a:pt x="11" y="6"/>
                    <a:pt x="10" y="6"/>
                    <a:pt x="10" y="6"/>
                  </a:cubicBezTo>
                  <a:cubicBezTo>
                    <a:pt x="9" y="6"/>
                    <a:pt x="8" y="6"/>
                    <a:pt x="8" y="4"/>
                  </a:cubicBezTo>
                  <a:cubicBezTo>
                    <a:pt x="7" y="2"/>
                    <a:pt x="5" y="0"/>
                    <a:pt x="3" y="0"/>
                  </a:cubicBezTo>
                  <a:cubicBezTo>
                    <a:pt x="2" y="0"/>
                    <a:pt x="2" y="0"/>
                    <a:pt x="2" y="0"/>
                  </a:cubicBezTo>
                  <a:cubicBezTo>
                    <a:pt x="1" y="0"/>
                    <a:pt x="0" y="1"/>
                    <a:pt x="0" y="1"/>
                  </a:cubicBezTo>
                  <a:cubicBezTo>
                    <a:pt x="1" y="5"/>
                    <a:pt x="1" y="5"/>
                    <a:pt x="1" y="5"/>
                  </a:cubicBezTo>
                  <a:cubicBezTo>
                    <a:pt x="16" y="43"/>
                    <a:pt x="16" y="43"/>
                    <a:pt x="16" y="43"/>
                  </a:cubicBezTo>
                  <a:cubicBezTo>
                    <a:pt x="19" y="43"/>
                    <a:pt x="19" y="43"/>
                    <a:pt x="19" y="43"/>
                  </a:cubicBezTo>
                  <a:cubicBezTo>
                    <a:pt x="5" y="7"/>
                    <a:pt x="5" y="7"/>
                    <a:pt x="5" y="7"/>
                  </a:cubicBezTo>
                  <a:cubicBezTo>
                    <a:pt x="6" y="8"/>
                    <a:pt x="7" y="10"/>
                    <a:pt x="10" y="10"/>
                  </a:cubicBezTo>
                  <a:cubicBezTo>
                    <a:pt x="12" y="10"/>
                    <a:pt x="13" y="7"/>
                    <a:pt x="14" y="6"/>
                  </a:cubicBezTo>
                  <a:cubicBezTo>
                    <a:pt x="15" y="4"/>
                    <a:pt x="16" y="3"/>
                    <a:pt x="16" y="3"/>
                  </a:cubicBezTo>
                  <a:cubicBezTo>
                    <a:pt x="17" y="3"/>
                    <a:pt x="17" y="4"/>
                    <a:pt x="18" y="6"/>
                  </a:cubicBezTo>
                  <a:cubicBezTo>
                    <a:pt x="19" y="7"/>
                    <a:pt x="20" y="10"/>
                    <a:pt x="23" y="10"/>
                  </a:cubicBezTo>
                  <a:cubicBezTo>
                    <a:pt x="26" y="10"/>
                    <a:pt x="27" y="7"/>
                    <a:pt x="28" y="6"/>
                  </a:cubicBezTo>
                  <a:cubicBezTo>
                    <a:pt x="28" y="4"/>
                    <a:pt x="29" y="3"/>
                    <a:pt x="30" y="3"/>
                  </a:cubicBezTo>
                  <a:cubicBezTo>
                    <a:pt x="30" y="3"/>
                    <a:pt x="31" y="4"/>
                    <a:pt x="31" y="6"/>
                  </a:cubicBezTo>
                  <a:cubicBezTo>
                    <a:pt x="32" y="7"/>
                    <a:pt x="34" y="10"/>
                    <a:pt x="36" y="10"/>
                  </a:cubicBezTo>
                  <a:cubicBezTo>
                    <a:pt x="38" y="10"/>
                    <a:pt x="40" y="8"/>
                    <a:pt x="40" y="7"/>
                  </a:cubicBezTo>
                  <a:cubicBezTo>
                    <a:pt x="27" y="43"/>
                    <a:pt x="27" y="43"/>
                    <a:pt x="27" y="43"/>
                  </a:cubicBezTo>
                  <a:lnTo>
                    <a:pt x="31"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99" name="Group 20">
            <a:extLst>
              <a:ext uri="{FF2B5EF4-FFF2-40B4-BE49-F238E27FC236}">
                <a16:creationId xmlns:a16="http://schemas.microsoft.com/office/drawing/2014/main" xmlns="" id="{12FD31FE-64E1-49C6-8D45-44A6B483FD87}"/>
              </a:ext>
            </a:extLst>
          </p:cNvPr>
          <p:cNvGrpSpPr/>
          <p:nvPr/>
        </p:nvGrpSpPr>
        <p:grpSpPr>
          <a:xfrm>
            <a:off x="6687080" y="3080809"/>
            <a:ext cx="504825" cy="531813"/>
            <a:chOff x="2513013" y="2098675"/>
            <a:chExt cx="504825" cy="531813"/>
          </a:xfrm>
          <a:solidFill>
            <a:srgbClr val="F8D845"/>
          </a:solidFill>
        </p:grpSpPr>
        <p:sp>
          <p:nvSpPr>
            <p:cNvPr id="100" name="Freeform 9">
              <a:extLst>
                <a:ext uri="{FF2B5EF4-FFF2-40B4-BE49-F238E27FC236}">
                  <a16:creationId xmlns:a16="http://schemas.microsoft.com/office/drawing/2014/main" xmlns="" id="{FA8905E4-0B6E-4461-9B3E-D0690175F7F1}"/>
                </a:ext>
              </a:extLst>
            </p:cNvPr>
            <p:cNvSpPr>
              <a:spLocks noEditPoints="1"/>
            </p:cNvSpPr>
            <p:nvPr/>
          </p:nvSpPr>
          <p:spPr bwMode="auto">
            <a:xfrm>
              <a:off x="2513013" y="2287588"/>
              <a:ext cx="342900" cy="342900"/>
            </a:xfrm>
            <a:custGeom>
              <a:avLst/>
              <a:gdLst>
                <a:gd name="T0" fmla="*/ 76 w 91"/>
                <a:gd name="T1" fmla="*/ 63 h 91"/>
                <a:gd name="T2" fmla="*/ 79 w 91"/>
                <a:gd name="T3" fmla="*/ 56 h 91"/>
                <a:gd name="T4" fmla="*/ 91 w 91"/>
                <a:gd name="T5" fmla="*/ 52 h 91"/>
                <a:gd name="T6" fmla="*/ 91 w 91"/>
                <a:gd name="T7" fmla="*/ 46 h 91"/>
                <a:gd name="T8" fmla="*/ 91 w 91"/>
                <a:gd name="T9" fmla="*/ 40 h 91"/>
                <a:gd name="T10" fmla="*/ 79 w 91"/>
                <a:gd name="T11" fmla="*/ 36 h 91"/>
                <a:gd name="T12" fmla="*/ 76 w 91"/>
                <a:gd name="T13" fmla="*/ 29 h 91"/>
                <a:gd name="T14" fmla="*/ 82 w 91"/>
                <a:gd name="T15" fmla="*/ 18 h 91"/>
                <a:gd name="T16" fmla="*/ 73 w 91"/>
                <a:gd name="T17" fmla="*/ 10 h 91"/>
                <a:gd name="T18" fmla="*/ 63 w 91"/>
                <a:gd name="T19" fmla="*/ 15 h 91"/>
                <a:gd name="T20" fmla="*/ 55 w 91"/>
                <a:gd name="T21" fmla="*/ 12 h 91"/>
                <a:gd name="T22" fmla="*/ 51 w 91"/>
                <a:gd name="T23" fmla="*/ 1 h 91"/>
                <a:gd name="T24" fmla="*/ 45 w 91"/>
                <a:gd name="T25" fmla="*/ 0 h 91"/>
                <a:gd name="T26" fmla="*/ 40 w 91"/>
                <a:gd name="T27" fmla="*/ 1 h 91"/>
                <a:gd name="T28" fmla="*/ 36 w 91"/>
                <a:gd name="T29" fmla="*/ 12 h 91"/>
                <a:gd name="T30" fmla="*/ 28 w 91"/>
                <a:gd name="T31" fmla="*/ 15 h 91"/>
                <a:gd name="T32" fmla="*/ 18 w 91"/>
                <a:gd name="T33" fmla="*/ 10 h 91"/>
                <a:gd name="T34" fmla="*/ 9 w 91"/>
                <a:gd name="T35" fmla="*/ 18 h 91"/>
                <a:gd name="T36" fmla="*/ 14 w 91"/>
                <a:gd name="T37" fmla="*/ 29 h 91"/>
                <a:gd name="T38" fmla="*/ 11 w 91"/>
                <a:gd name="T39" fmla="*/ 36 h 91"/>
                <a:gd name="T40" fmla="*/ 0 w 91"/>
                <a:gd name="T41" fmla="*/ 40 h 91"/>
                <a:gd name="T42" fmla="*/ 0 w 91"/>
                <a:gd name="T43" fmla="*/ 46 h 91"/>
                <a:gd name="T44" fmla="*/ 0 w 91"/>
                <a:gd name="T45" fmla="*/ 52 h 91"/>
                <a:gd name="T46" fmla="*/ 11 w 91"/>
                <a:gd name="T47" fmla="*/ 56 h 91"/>
                <a:gd name="T48" fmla="*/ 14 w 91"/>
                <a:gd name="T49" fmla="*/ 63 h 91"/>
                <a:gd name="T50" fmla="*/ 9 w 91"/>
                <a:gd name="T51" fmla="*/ 74 h 91"/>
                <a:gd name="T52" fmla="*/ 18 w 91"/>
                <a:gd name="T53" fmla="*/ 82 h 91"/>
                <a:gd name="T54" fmla="*/ 28 w 91"/>
                <a:gd name="T55" fmla="*/ 77 h 91"/>
                <a:gd name="T56" fmla="*/ 36 w 91"/>
                <a:gd name="T57" fmla="*/ 80 h 91"/>
                <a:gd name="T58" fmla="*/ 40 w 91"/>
                <a:gd name="T59" fmla="*/ 91 h 91"/>
                <a:gd name="T60" fmla="*/ 45 w 91"/>
                <a:gd name="T61" fmla="*/ 91 h 91"/>
                <a:gd name="T62" fmla="*/ 51 w 91"/>
                <a:gd name="T63" fmla="*/ 91 h 91"/>
                <a:gd name="T64" fmla="*/ 55 w 91"/>
                <a:gd name="T65" fmla="*/ 80 h 91"/>
                <a:gd name="T66" fmla="*/ 63 w 91"/>
                <a:gd name="T67" fmla="*/ 77 h 91"/>
                <a:gd name="T68" fmla="*/ 73 w 91"/>
                <a:gd name="T69" fmla="*/ 82 h 91"/>
                <a:gd name="T70" fmla="*/ 82 w 91"/>
                <a:gd name="T71" fmla="*/ 74 h 91"/>
                <a:gd name="T72" fmla="*/ 76 w 91"/>
                <a:gd name="T73" fmla="*/ 63 h 91"/>
                <a:gd name="T74" fmla="*/ 45 w 91"/>
                <a:gd name="T75" fmla="*/ 62 h 91"/>
                <a:gd name="T76" fmla="*/ 29 w 91"/>
                <a:gd name="T77" fmla="*/ 46 h 91"/>
                <a:gd name="T78" fmla="*/ 45 w 91"/>
                <a:gd name="T79" fmla="*/ 30 h 91"/>
                <a:gd name="T80" fmla="*/ 61 w 91"/>
                <a:gd name="T81" fmla="*/ 46 h 91"/>
                <a:gd name="T82" fmla="*/ 45 w 91"/>
                <a:gd name="T83" fmla="*/ 6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 h="91">
                  <a:moveTo>
                    <a:pt x="76" y="63"/>
                  </a:moveTo>
                  <a:cubicBezTo>
                    <a:pt x="78" y="61"/>
                    <a:pt x="79" y="58"/>
                    <a:pt x="79" y="56"/>
                  </a:cubicBezTo>
                  <a:cubicBezTo>
                    <a:pt x="91" y="52"/>
                    <a:pt x="91" y="52"/>
                    <a:pt x="91" y="52"/>
                  </a:cubicBezTo>
                  <a:cubicBezTo>
                    <a:pt x="91" y="50"/>
                    <a:pt x="91" y="48"/>
                    <a:pt x="91" y="46"/>
                  </a:cubicBezTo>
                  <a:cubicBezTo>
                    <a:pt x="91" y="44"/>
                    <a:pt x="91" y="42"/>
                    <a:pt x="91" y="40"/>
                  </a:cubicBezTo>
                  <a:cubicBezTo>
                    <a:pt x="79" y="36"/>
                    <a:pt x="79" y="36"/>
                    <a:pt x="79" y="36"/>
                  </a:cubicBezTo>
                  <a:cubicBezTo>
                    <a:pt x="79" y="33"/>
                    <a:pt x="78" y="31"/>
                    <a:pt x="76" y="29"/>
                  </a:cubicBezTo>
                  <a:cubicBezTo>
                    <a:pt x="82" y="18"/>
                    <a:pt x="82" y="18"/>
                    <a:pt x="82" y="18"/>
                  </a:cubicBezTo>
                  <a:cubicBezTo>
                    <a:pt x="79" y="15"/>
                    <a:pt x="76" y="12"/>
                    <a:pt x="73" y="10"/>
                  </a:cubicBezTo>
                  <a:cubicBezTo>
                    <a:pt x="63" y="15"/>
                    <a:pt x="63" y="15"/>
                    <a:pt x="63" y="15"/>
                  </a:cubicBezTo>
                  <a:cubicBezTo>
                    <a:pt x="60" y="14"/>
                    <a:pt x="58" y="13"/>
                    <a:pt x="55" y="12"/>
                  </a:cubicBezTo>
                  <a:cubicBezTo>
                    <a:pt x="51" y="1"/>
                    <a:pt x="51" y="1"/>
                    <a:pt x="51" y="1"/>
                  </a:cubicBezTo>
                  <a:cubicBezTo>
                    <a:pt x="49" y="0"/>
                    <a:pt x="47" y="0"/>
                    <a:pt x="45" y="0"/>
                  </a:cubicBezTo>
                  <a:cubicBezTo>
                    <a:pt x="43" y="0"/>
                    <a:pt x="42" y="0"/>
                    <a:pt x="40" y="1"/>
                  </a:cubicBezTo>
                  <a:cubicBezTo>
                    <a:pt x="36" y="12"/>
                    <a:pt x="36" y="12"/>
                    <a:pt x="36" y="12"/>
                  </a:cubicBezTo>
                  <a:cubicBezTo>
                    <a:pt x="33" y="13"/>
                    <a:pt x="31" y="14"/>
                    <a:pt x="28" y="15"/>
                  </a:cubicBezTo>
                  <a:cubicBezTo>
                    <a:pt x="18" y="10"/>
                    <a:pt x="18" y="10"/>
                    <a:pt x="18" y="10"/>
                  </a:cubicBezTo>
                  <a:cubicBezTo>
                    <a:pt x="14" y="12"/>
                    <a:pt x="12" y="15"/>
                    <a:pt x="9" y="18"/>
                  </a:cubicBezTo>
                  <a:cubicBezTo>
                    <a:pt x="14" y="29"/>
                    <a:pt x="14" y="29"/>
                    <a:pt x="14" y="29"/>
                  </a:cubicBezTo>
                  <a:cubicBezTo>
                    <a:pt x="13" y="31"/>
                    <a:pt x="12" y="33"/>
                    <a:pt x="11" y="36"/>
                  </a:cubicBezTo>
                  <a:cubicBezTo>
                    <a:pt x="0" y="40"/>
                    <a:pt x="0" y="40"/>
                    <a:pt x="0" y="40"/>
                  </a:cubicBezTo>
                  <a:cubicBezTo>
                    <a:pt x="0" y="42"/>
                    <a:pt x="0" y="44"/>
                    <a:pt x="0" y="46"/>
                  </a:cubicBezTo>
                  <a:cubicBezTo>
                    <a:pt x="0" y="48"/>
                    <a:pt x="0" y="50"/>
                    <a:pt x="0" y="52"/>
                  </a:cubicBezTo>
                  <a:cubicBezTo>
                    <a:pt x="11" y="56"/>
                    <a:pt x="11" y="56"/>
                    <a:pt x="11" y="56"/>
                  </a:cubicBezTo>
                  <a:cubicBezTo>
                    <a:pt x="12" y="58"/>
                    <a:pt x="13" y="61"/>
                    <a:pt x="14" y="63"/>
                  </a:cubicBezTo>
                  <a:cubicBezTo>
                    <a:pt x="9" y="74"/>
                    <a:pt x="9" y="74"/>
                    <a:pt x="9" y="74"/>
                  </a:cubicBezTo>
                  <a:cubicBezTo>
                    <a:pt x="12" y="77"/>
                    <a:pt x="14" y="79"/>
                    <a:pt x="18" y="82"/>
                  </a:cubicBezTo>
                  <a:cubicBezTo>
                    <a:pt x="28" y="77"/>
                    <a:pt x="28" y="77"/>
                    <a:pt x="28" y="77"/>
                  </a:cubicBezTo>
                  <a:cubicBezTo>
                    <a:pt x="31" y="78"/>
                    <a:pt x="33" y="79"/>
                    <a:pt x="36" y="80"/>
                  </a:cubicBezTo>
                  <a:cubicBezTo>
                    <a:pt x="40" y="91"/>
                    <a:pt x="40" y="91"/>
                    <a:pt x="40" y="91"/>
                  </a:cubicBezTo>
                  <a:cubicBezTo>
                    <a:pt x="42" y="91"/>
                    <a:pt x="43" y="91"/>
                    <a:pt x="45" y="91"/>
                  </a:cubicBezTo>
                  <a:cubicBezTo>
                    <a:pt x="47" y="91"/>
                    <a:pt x="49" y="91"/>
                    <a:pt x="51" y="91"/>
                  </a:cubicBezTo>
                  <a:cubicBezTo>
                    <a:pt x="55" y="80"/>
                    <a:pt x="55" y="80"/>
                    <a:pt x="55" y="80"/>
                  </a:cubicBezTo>
                  <a:cubicBezTo>
                    <a:pt x="58" y="79"/>
                    <a:pt x="60" y="78"/>
                    <a:pt x="63" y="77"/>
                  </a:cubicBezTo>
                  <a:cubicBezTo>
                    <a:pt x="73" y="82"/>
                    <a:pt x="73" y="82"/>
                    <a:pt x="73" y="82"/>
                  </a:cubicBezTo>
                  <a:cubicBezTo>
                    <a:pt x="76" y="79"/>
                    <a:pt x="79" y="77"/>
                    <a:pt x="82" y="74"/>
                  </a:cubicBezTo>
                  <a:lnTo>
                    <a:pt x="76" y="63"/>
                  </a:lnTo>
                  <a:close/>
                  <a:moveTo>
                    <a:pt x="45" y="62"/>
                  </a:moveTo>
                  <a:cubicBezTo>
                    <a:pt x="37" y="62"/>
                    <a:pt x="29" y="55"/>
                    <a:pt x="29" y="46"/>
                  </a:cubicBezTo>
                  <a:cubicBezTo>
                    <a:pt x="29" y="37"/>
                    <a:pt x="37" y="30"/>
                    <a:pt x="45" y="30"/>
                  </a:cubicBezTo>
                  <a:cubicBezTo>
                    <a:pt x="54" y="30"/>
                    <a:pt x="61" y="37"/>
                    <a:pt x="61" y="46"/>
                  </a:cubicBezTo>
                  <a:cubicBezTo>
                    <a:pt x="61" y="55"/>
                    <a:pt x="54" y="62"/>
                    <a:pt x="4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1" name="Freeform 10">
              <a:extLst>
                <a:ext uri="{FF2B5EF4-FFF2-40B4-BE49-F238E27FC236}">
                  <a16:creationId xmlns:a16="http://schemas.microsoft.com/office/drawing/2014/main" xmlns="" id="{647B83D6-1D9C-4696-AFEE-87B0A1CC5CA4}"/>
                </a:ext>
              </a:extLst>
            </p:cNvPr>
            <p:cNvSpPr>
              <a:spLocks noEditPoints="1"/>
            </p:cNvSpPr>
            <p:nvPr/>
          </p:nvSpPr>
          <p:spPr bwMode="auto">
            <a:xfrm>
              <a:off x="2674938" y="2098675"/>
              <a:ext cx="225425" cy="227013"/>
            </a:xfrm>
            <a:custGeom>
              <a:avLst/>
              <a:gdLst>
                <a:gd name="T0" fmla="*/ 3 w 60"/>
                <a:gd name="T1" fmla="*/ 45 h 60"/>
                <a:gd name="T2" fmla="*/ 11 w 60"/>
                <a:gd name="T3" fmla="*/ 45 h 60"/>
                <a:gd name="T4" fmla="*/ 15 w 60"/>
                <a:gd name="T5" fmla="*/ 49 h 60"/>
                <a:gd name="T6" fmla="*/ 14 w 60"/>
                <a:gd name="T7" fmla="*/ 57 h 60"/>
                <a:gd name="T8" fmla="*/ 18 w 60"/>
                <a:gd name="T9" fmla="*/ 59 h 60"/>
                <a:gd name="T10" fmla="*/ 22 w 60"/>
                <a:gd name="T11" fmla="*/ 60 h 60"/>
                <a:gd name="T12" fmla="*/ 27 w 60"/>
                <a:gd name="T13" fmla="*/ 54 h 60"/>
                <a:gd name="T14" fmla="*/ 33 w 60"/>
                <a:gd name="T15" fmla="*/ 54 h 60"/>
                <a:gd name="T16" fmla="*/ 38 w 60"/>
                <a:gd name="T17" fmla="*/ 60 h 60"/>
                <a:gd name="T18" fmla="*/ 45 w 60"/>
                <a:gd name="T19" fmla="*/ 57 h 60"/>
                <a:gd name="T20" fmla="*/ 45 w 60"/>
                <a:gd name="T21" fmla="*/ 49 h 60"/>
                <a:gd name="T22" fmla="*/ 49 w 60"/>
                <a:gd name="T23" fmla="*/ 45 h 60"/>
                <a:gd name="T24" fmla="*/ 57 w 60"/>
                <a:gd name="T25" fmla="*/ 46 h 60"/>
                <a:gd name="T26" fmla="*/ 59 w 60"/>
                <a:gd name="T27" fmla="*/ 42 h 60"/>
                <a:gd name="T28" fmla="*/ 60 w 60"/>
                <a:gd name="T29" fmla="*/ 39 h 60"/>
                <a:gd name="T30" fmla="*/ 54 w 60"/>
                <a:gd name="T31" fmla="*/ 33 h 60"/>
                <a:gd name="T32" fmla="*/ 54 w 60"/>
                <a:gd name="T33" fmla="*/ 28 h 60"/>
                <a:gd name="T34" fmla="*/ 60 w 60"/>
                <a:gd name="T35" fmla="*/ 22 h 60"/>
                <a:gd name="T36" fmla="*/ 57 w 60"/>
                <a:gd name="T37" fmla="*/ 15 h 60"/>
                <a:gd name="T38" fmla="*/ 49 w 60"/>
                <a:gd name="T39" fmla="*/ 15 h 60"/>
                <a:gd name="T40" fmla="*/ 46 w 60"/>
                <a:gd name="T41" fmla="*/ 12 h 60"/>
                <a:gd name="T42" fmla="*/ 46 w 60"/>
                <a:gd name="T43" fmla="*/ 4 h 60"/>
                <a:gd name="T44" fmla="*/ 43 w 60"/>
                <a:gd name="T45" fmla="*/ 2 h 60"/>
                <a:gd name="T46" fmla="*/ 39 w 60"/>
                <a:gd name="T47" fmla="*/ 0 h 60"/>
                <a:gd name="T48" fmla="*/ 33 w 60"/>
                <a:gd name="T49" fmla="*/ 6 h 60"/>
                <a:gd name="T50" fmla="*/ 28 w 60"/>
                <a:gd name="T51" fmla="*/ 6 h 60"/>
                <a:gd name="T52" fmla="*/ 23 w 60"/>
                <a:gd name="T53" fmla="*/ 0 h 60"/>
                <a:gd name="T54" fmla="*/ 15 w 60"/>
                <a:gd name="T55" fmla="*/ 3 h 60"/>
                <a:gd name="T56" fmla="*/ 16 w 60"/>
                <a:gd name="T57" fmla="*/ 11 h 60"/>
                <a:gd name="T58" fmla="*/ 12 w 60"/>
                <a:gd name="T59" fmla="*/ 15 h 60"/>
                <a:gd name="T60" fmla="*/ 4 w 60"/>
                <a:gd name="T61" fmla="*/ 14 h 60"/>
                <a:gd name="T62" fmla="*/ 2 w 60"/>
                <a:gd name="T63" fmla="*/ 18 h 60"/>
                <a:gd name="T64" fmla="*/ 1 w 60"/>
                <a:gd name="T65" fmla="*/ 22 h 60"/>
                <a:gd name="T66" fmla="*/ 6 w 60"/>
                <a:gd name="T67" fmla="*/ 27 h 60"/>
                <a:gd name="T68" fmla="*/ 6 w 60"/>
                <a:gd name="T69" fmla="*/ 32 h 60"/>
                <a:gd name="T70" fmla="*/ 0 w 60"/>
                <a:gd name="T71" fmla="*/ 38 h 60"/>
                <a:gd name="T72" fmla="*/ 3 w 60"/>
                <a:gd name="T73" fmla="*/ 45 h 60"/>
                <a:gd name="T74" fmla="*/ 20 w 60"/>
                <a:gd name="T75" fmla="*/ 26 h 60"/>
                <a:gd name="T76" fmla="*/ 35 w 60"/>
                <a:gd name="T77" fmla="*/ 20 h 60"/>
                <a:gd name="T78" fmla="*/ 40 w 60"/>
                <a:gd name="T79" fmla="*/ 34 h 60"/>
                <a:gd name="T80" fmla="*/ 26 w 60"/>
                <a:gd name="T81" fmla="*/ 40 h 60"/>
                <a:gd name="T82" fmla="*/ 20 w 60"/>
                <a:gd name="T83"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 h="60">
                  <a:moveTo>
                    <a:pt x="3" y="45"/>
                  </a:moveTo>
                  <a:cubicBezTo>
                    <a:pt x="11" y="45"/>
                    <a:pt x="11" y="45"/>
                    <a:pt x="11" y="45"/>
                  </a:cubicBezTo>
                  <a:cubicBezTo>
                    <a:pt x="12" y="46"/>
                    <a:pt x="14" y="47"/>
                    <a:pt x="15" y="49"/>
                  </a:cubicBezTo>
                  <a:cubicBezTo>
                    <a:pt x="14" y="57"/>
                    <a:pt x="14" y="57"/>
                    <a:pt x="14" y="57"/>
                  </a:cubicBezTo>
                  <a:cubicBezTo>
                    <a:pt x="16" y="57"/>
                    <a:pt x="17" y="58"/>
                    <a:pt x="18" y="59"/>
                  </a:cubicBezTo>
                  <a:cubicBezTo>
                    <a:pt x="19" y="59"/>
                    <a:pt x="20" y="59"/>
                    <a:pt x="22" y="60"/>
                  </a:cubicBezTo>
                  <a:cubicBezTo>
                    <a:pt x="27" y="54"/>
                    <a:pt x="27" y="54"/>
                    <a:pt x="27" y="54"/>
                  </a:cubicBezTo>
                  <a:cubicBezTo>
                    <a:pt x="29" y="54"/>
                    <a:pt x="31" y="54"/>
                    <a:pt x="33" y="54"/>
                  </a:cubicBezTo>
                  <a:cubicBezTo>
                    <a:pt x="38" y="60"/>
                    <a:pt x="38" y="60"/>
                    <a:pt x="38" y="60"/>
                  </a:cubicBezTo>
                  <a:cubicBezTo>
                    <a:pt x="40" y="59"/>
                    <a:pt x="43" y="58"/>
                    <a:pt x="45" y="57"/>
                  </a:cubicBezTo>
                  <a:cubicBezTo>
                    <a:pt x="45" y="49"/>
                    <a:pt x="45" y="49"/>
                    <a:pt x="45" y="49"/>
                  </a:cubicBezTo>
                  <a:cubicBezTo>
                    <a:pt x="46" y="48"/>
                    <a:pt x="48" y="47"/>
                    <a:pt x="49" y="45"/>
                  </a:cubicBezTo>
                  <a:cubicBezTo>
                    <a:pt x="57" y="46"/>
                    <a:pt x="57" y="46"/>
                    <a:pt x="57" y="46"/>
                  </a:cubicBezTo>
                  <a:cubicBezTo>
                    <a:pt x="58" y="45"/>
                    <a:pt x="58" y="44"/>
                    <a:pt x="59" y="42"/>
                  </a:cubicBezTo>
                  <a:cubicBezTo>
                    <a:pt x="59" y="41"/>
                    <a:pt x="60" y="40"/>
                    <a:pt x="60" y="39"/>
                  </a:cubicBezTo>
                  <a:cubicBezTo>
                    <a:pt x="54" y="33"/>
                    <a:pt x="54" y="33"/>
                    <a:pt x="54" y="33"/>
                  </a:cubicBezTo>
                  <a:cubicBezTo>
                    <a:pt x="54" y="31"/>
                    <a:pt x="54" y="30"/>
                    <a:pt x="54" y="28"/>
                  </a:cubicBezTo>
                  <a:cubicBezTo>
                    <a:pt x="60" y="22"/>
                    <a:pt x="60" y="22"/>
                    <a:pt x="60" y="22"/>
                  </a:cubicBezTo>
                  <a:cubicBezTo>
                    <a:pt x="60" y="20"/>
                    <a:pt x="59" y="17"/>
                    <a:pt x="57" y="15"/>
                  </a:cubicBezTo>
                  <a:cubicBezTo>
                    <a:pt x="49" y="15"/>
                    <a:pt x="49" y="15"/>
                    <a:pt x="49" y="15"/>
                  </a:cubicBezTo>
                  <a:cubicBezTo>
                    <a:pt x="48" y="14"/>
                    <a:pt x="47" y="13"/>
                    <a:pt x="46" y="12"/>
                  </a:cubicBezTo>
                  <a:cubicBezTo>
                    <a:pt x="46" y="4"/>
                    <a:pt x="46" y="4"/>
                    <a:pt x="46" y="4"/>
                  </a:cubicBezTo>
                  <a:cubicBezTo>
                    <a:pt x="45" y="3"/>
                    <a:pt x="44" y="2"/>
                    <a:pt x="43" y="2"/>
                  </a:cubicBezTo>
                  <a:cubicBezTo>
                    <a:pt x="41" y="1"/>
                    <a:pt x="40" y="1"/>
                    <a:pt x="39" y="0"/>
                  </a:cubicBezTo>
                  <a:cubicBezTo>
                    <a:pt x="33" y="6"/>
                    <a:pt x="33" y="6"/>
                    <a:pt x="33" y="6"/>
                  </a:cubicBezTo>
                  <a:cubicBezTo>
                    <a:pt x="32" y="6"/>
                    <a:pt x="30" y="6"/>
                    <a:pt x="28" y="6"/>
                  </a:cubicBezTo>
                  <a:cubicBezTo>
                    <a:pt x="23" y="0"/>
                    <a:pt x="23" y="0"/>
                    <a:pt x="23" y="0"/>
                  </a:cubicBezTo>
                  <a:cubicBezTo>
                    <a:pt x="20" y="1"/>
                    <a:pt x="18" y="2"/>
                    <a:pt x="15" y="3"/>
                  </a:cubicBezTo>
                  <a:cubicBezTo>
                    <a:pt x="16" y="11"/>
                    <a:pt x="16" y="11"/>
                    <a:pt x="16" y="11"/>
                  </a:cubicBezTo>
                  <a:cubicBezTo>
                    <a:pt x="14" y="12"/>
                    <a:pt x="13" y="13"/>
                    <a:pt x="12" y="15"/>
                  </a:cubicBezTo>
                  <a:cubicBezTo>
                    <a:pt x="4" y="14"/>
                    <a:pt x="4" y="14"/>
                    <a:pt x="4" y="14"/>
                  </a:cubicBezTo>
                  <a:cubicBezTo>
                    <a:pt x="3" y="15"/>
                    <a:pt x="2" y="17"/>
                    <a:pt x="2" y="18"/>
                  </a:cubicBezTo>
                  <a:cubicBezTo>
                    <a:pt x="1" y="19"/>
                    <a:pt x="1" y="20"/>
                    <a:pt x="1" y="22"/>
                  </a:cubicBezTo>
                  <a:cubicBezTo>
                    <a:pt x="6" y="27"/>
                    <a:pt x="6" y="27"/>
                    <a:pt x="6" y="27"/>
                  </a:cubicBezTo>
                  <a:cubicBezTo>
                    <a:pt x="6" y="29"/>
                    <a:pt x="6" y="31"/>
                    <a:pt x="6" y="32"/>
                  </a:cubicBezTo>
                  <a:cubicBezTo>
                    <a:pt x="0" y="38"/>
                    <a:pt x="0" y="38"/>
                    <a:pt x="0" y="38"/>
                  </a:cubicBezTo>
                  <a:cubicBezTo>
                    <a:pt x="1" y="40"/>
                    <a:pt x="2" y="43"/>
                    <a:pt x="3" y="45"/>
                  </a:cubicBezTo>
                  <a:close/>
                  <a:moveTo>
                    <a:pt x="20" y="26"/>
                  </a:moveTo>
                  <a:cubicBezTo>
                    <a:pt x="23" y="20"/>
                    <a:pt x="29" y="18"/>
                    <a:pt x="35" y="20"/>
                  </a:cubicBezTo>
                  <a:cubicBezTo>
                    <a:pt x="40" y="23"/>
                    <a:pt x="43" y="29"/>
                    <a:pt x="40" y="34"/>
                  </a:cubicBezTo>
                  <a:cubicBezTo>
                    <a:pt x="38" y="40"/>
                    <a:pt x="31" y="42"/>
                    <a:pt x="26" y="40"/>
                  </a:cubicBezTo>
                  <a:cubicBezTo>
                    <a:pt x="21" y="38"/>
                    <a:pt x="18" y="31"/>
                    <a:pt x="2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2" name="Freeform 11">
              <a:extLst>
                <a:ext uri="{FF2B5EF4-FFF2-40B4-BE49-F238E27FC236}">
                  <a16:creationId xmlns:a16="http://schemas.microsoft.com/office/drawing/2014/main" xmlns="" id="{6BA5A0D9-7318-418C-969D-4B1C151C3201}"/>
                </a:ext>
              </a:extLst>
            </p:cNvPr>
            <p:cNvSpPr>
              <a:spLocks noEditPoints="1"/>
            </p:cNvSpPr>
            <p:nvPr/>
          </p:nvSpPr>
          <p:spPr bwMode="auto">
            <a:xfrm>
              <a:off x="2833688" y="2257425"/>
              <a:ext cx="184150" cy="184150"/>
            </a:xfrm>
            <a:custGeom>
              <a:avLst/>
              <a:gdLst>
                <a:gd name="T0" fmla="*/ 43 w 49"/>
                <a:gd name="T1" fmla="*/ 29 h 49"/>
                <a:gd name="T2" fmla="*/ 49 w 49"/>
                <a:gd name="T3" fmla="*/ 27 h 49"/>
                <a:gd name="T4" fmla="*/ 49 w 49"/>
                <a:gd name="T5" fmla="*/ 24 h 49"/>
                <a:gd name="T6" fmla="*/ 48 w 49"/>
                <a:gd name="T7" fmla="*/ 21 h 49"/>
                <a:gd name="T8" fmla="*/ 42 w 49"/>
                <a:gd name="T9" fmla="*/ 19 h 49"/>
                <a:gd name="T10" fmla="*/ 41 w 49"/>
                <a:gd name="T11" fmla="*/ 15 h 49"/>
                <a:gd name="T12" fmla="*/ 43 w 49"/>
                <a:gd name="T13" fmla="*/ 9 h 49"/>
                <a:gd name="T14" fmla="*/ 39 w 49"/>
                <a:gd name="T15" fmla="*/ 5 h 49"/>
                <a:gd name="T16" fmla="*/ 33 w 49"/>
                <a:gd name="T17" fmla="*/ 8 h 49"/>
                <a:gd name="T18" fmla="*/ 29 w 49"/>
                <a:gd name="T19" fmla="*/ 6 h 49"/>
                <a:gd name="T20" fmla="*/ 27 w 49"/>
                <a:gd name="T21" fmla="*/ 1 h 49"/>
                <a:gd name="T22" fmla="*/ 24 w 49"/>
                <a:gd name="T23" fmla="*/ 0 h 49"/>
                <a:gd name="T24" fmla="*/ 21 w 49"/>
                <a:gd name="T25" fmla="*/ 1 h 49"/>
                <a:gd name="T26" fmla="*/ 19 w 49"/>
                <a:gd name="T27" fmla="*/ 7 h 49"/>
                <a:gd name="T28" fmla="*/ 15 w 49"/>
                <a:gd name="T29" fmla="*/ 8 h 49"/>
                <a:gd name="T30" fmla="*/ 9 w 49"/>
                <a:gd name="T31" fmla="*/ 6 h 49"/>
                <a:gd name="T32" fmla="*/ 5 w 49"/>
                <a:gd name="T33" fmla="*/ 10 h 49"/>
                <a:gd name="T34" fmla="*/ 8 w 49"/>
                <a:gd name="T35" fmla="*/ 16 h 49"/>
                <a:gd name="T36" fmla="*/ 6 w 49"/>
                <a:gd name="T37" fmla="*/ 20 h 49"/>
                <a:gd name="T38" fmla="*/ 0 w 49"/>
                <a:gd name="T39" fmla="*/ 22 h 49"/>
                <a:gd name="T40" fmla="*/ 0 w 49"/>
                <a:gd name="T41" fmla="*/ 25 h 49"/>
                <a:gd name="T42" fmla="*/ 1 w 49"/>
                <a:gd name="T43" fmla="*/ 28 h 49"/>
                <a:gd name="T44" fmla="*/ 7 w 49"/>
                <a:gd name="T45" fmla="*/ 30 h 49"/>
                <a:gd name="T46" fmla="*/ 8 w 49"/>
                <a:gd name="T47" fmla="*/ 34 h 49"/>
                <a:gd name="T48" fmla="*/ 6 w 49"/>
                <a:gd name="T49" fmla="*/ 40 h 49"/>
                <a:gd name="T50" fmla="*/ 10 w 49"/>
                <a:gd name="T51" fmla="*/ 44 h 49"/>
                <a:gd name="T52" fmla="*/ 16 w 49"/>
                <a:gd name="T53" fmla="*/ 41 h 49"/>
                <a:gd name="T54" fmla="*/ 20 w 49"/>
                <a:gd name="T55" fmla="*/ 43 h 49"/>
                <a:gd name="T56" fmla="*/ 22 w 49"/>
                <a:gd name="T57" fmla="*/ 49 h 49"/>
                <a:gd name="T58" fmla="*/ 25 w 49"/>
                <a:gd name="T59" fmla="*/ 49 h 49"/>
                <a:gd name="T60" fmla="*/ 28 w 49"/>
                <a:gd name="T61" fmla="*/ 48 h 49"/>
                <a:gd name="T62" fmla="*/ 30 w 49"/>
                <a:gd name="T63" fmla="*/ 42 h 49"/>
                <a:gd name="T64" fmla="*/ 34 w 49"/>
                <a:gd name="T65" fmla="*/ 41 h 49"/>
                <a:gd name="T66" fmla="*/ 40 w 49"/>
                <a:gd name="T67" fmla="*/ 43 h 49"/>
                <a:gd name="T68" fmla="*/ 44 w 49"/>
                <a:gd name="T69" fmla="*/ 39 h 49"/>
                <a:gd name="T70" fmla="*/ 41 w 49"/>
                <a:gd name="T71" fmla="*/ 33 h 49"/>
                <a:gd name="T72" fmla="*/ 43 w 49"/>
                <a:gd name="T73" fmla="*/ 29 h 49"/>
                <a:gd name="T74" fmla="*/ 25 w 49"/>
                <a:gd name="T75" fmla="*/ 33 h 49"/>
                <a:gd name="T76" fmla="*/ 16 w 49"/>
                <a:gd name="T77" fmla="*/ 25 h 49"/>
                <a:gd name="T78" fmla="*/ 24 w 49"/>
                <a:gd name="T79" fmla="*/ 16 h 49"/>
                <a:gd name="T80" fmla="*/ 33 w 49"/>
                <a:gd name="T81" fmla="*/ 24 h 49"/>
                <a:gd name="T82" fmla="*/ 25 w 49"/>
                <a:gd name="T83" fmla="*/ 3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49">
                  <a:moveTo>
                    <a:pt x="43" y="29"/>
                  </a:moveTo>
                  <a:cubicBezTo>
                    <a:pt x="49" y="27"/>
                    <a:pt x="49" y="27"/>
                    <a:pt x="49" y="27"/>
                  </a:cubicBezTo>
                  <a:cubicBezTo>
                    <a:pt x="49" y="26"/>
                    <a:pt x="49" y="25"/>
                    <a:pt x="49" y="24"/>
                  </a:cubicBezTo>
                  <a:cubicBezTo>
                    <a:pt x="49" y="23"/>
                    <a:pt x="49" y="22"/>
                    <a:pt x="48" y="21"/>
                  </a:cubicBezTo>
                  <a:cubicBezTo>
                    <a:pt x="42" y="19"/>
                    <a:pt x="42" y="19"/>
                    <a:pt x="42" y="19"/>
                  </a:cubicBezTo>
                  <a:cubicBezTo>
                    <a:pt x="42" y="18"/>
                    <a:pt x="41" y="16"/>
                    <a:pt x="41" y="15"/>
                  </a:cubicBezTo>
                  <a:cubicBezTo>
                    <a:pt x="43" y="9"/>
                    <a:pt x="43" y="9"/>
                    <a:pt x="43" y="9"/>
                  </a:cubicBezTo>
                  <a:cubicBezTo>
                    <a:pt x="42" y="8"/>
                    <a:pt x="40" y="6"/>
                    <a:pt x="39" y="5"/>
                  </a:cubicBezTo>
                  <a:cubicBezTo>
                    <a:pt x="33" y="8"/>
                    <a:pt x="33" y="8"/>
                    <a:pt x="33" y="8"/>
                  </a:cubicBezTo>
                  <a:cubicBezTo>
                    <a:pt x="32" y="7"/>
                    <a:pt x="31" y="7"/>
                    <a:pt x="29" y="6"/>
                  </a:cubicBezTo>
                  <a:cubicBezTo>
                    <a:pt x="27" y="1"/>
                    <a:pt x="27" y="1"/>
                    <a:pt x="27" y="1"/>
                  </a:cubicBezTo>
                  <a:cubicBezTo>
                    <a:pt x="26" y="0"/>
                    <a:pt x="25" y="0"/>
                    <a:pt x="24" y="0"/>
                  </a:cubicBezTo>
                  <a:cubicBezTo>
                    <a:pt x="23" y="0"/>
                    <a:pt x="22" y="1"/>
                    <a:pt x="21" y="1"/>
                  </a:cubicBezTo>
                  <a:cubicBezTo>
                    <a:pt x="19" y="7"/>
                    <a:pt x="19" y="7"/>
                    <a:pt x="19" y="7"/>
                  </a:cubicBezTo>
                  <a:cubicBezTo>
                    <a:pt x="18" y="7"/>
                    <a:pt x="16" y="8"/>
                    <a:pt x="15" y="8"/>
                  </a:cubicBezTo>
                  <a:cubicBezTo>
                    <a:pt x="9" y="6"/>
                    <a:pt x="9" y="6"/>
                    <a:pt x="9" y="6"/>
                  </a:cubicBezTo>
                  <a:cubicBezTo>
                    <a:pt x="8" y="7"/>
                    <a:pt x="6" y="9"/>
                    <a:pt x="5" y="10"/>
                  </a:cubicBezTo>
                  <a:cubicBezTo>
                    <a:pt x="8" y="16"/>
                    <a:pt x="8" y="16"/>
                    <a:pt x="8" y="16"/>
                  </a:cubicBezTo>
                  <a:cubicBezTo>
                    <a:pt x="7" y="17"/>
                    <a:pt x="7" y="18"/>
                    <a:pt x="6" y="20"/>
                  </a:cubicBezTo>
                  <a:cubicBezTo>
                    <a:pt x="0" y="22"/>
                    <a:pt x="0" y="22"/>
                    <a:pt x="0" y="22"/>
                  </a:cubicBezTo>
                  <a:cubicBezTo>
                    <a:pt x="0" y="23"/>
                    <a:pt x="0" y="24"/>
                    <a:pt x="0" y="25"/>
                  </a:cubicBezTo>
                  <a:cubicBezTo>
                    <a:pt x="0" y="26"/>
                    <a:pt x="0" y="27"/>
                    <a:pt x="1" y="28"/>
                  </a:cubicBezTo>
                  <a:cubicBezTo>
                    <a:pt x="7" y="30"/>
                    <a:pt x="7" y="30"/>
                    <a:pt x="7" y="30"/>
                  </a:cubicBezTo>
                  <a:cubicBezTo>
                    <a:pt x="7" y="31"/>
                    <a:pt x="8" y="33"/>
                    <a:pt x="8" y="34"/>
                  </a:cubicBezTo>
                  <a:cubicBezTo>
                    <a:pt x="6" y="40"/>
                    <a:pt x="6" y="40"/>
                    <a:pt x="6" y="40"/>
                  </a:cubicBezTo>
                  <a:cubicBezTo>
                    <a:pt x="7" y="41"/>
                    <a:pt x="8" y="43"/>
                    <a:pt x="10" y="44"/>
                  </a:cubicBezTo>
                  <a:cubicBezTo>
                    <a:pt x="16" y="41"/>
                    <a:pt x="16" y="41"/>
                    <a:pt x="16" y="41"/>
                  </a:cubicBezTo>
                  <a:cubicBezTo>
                    <a:pt x="17" y="42"/>
                    <a:pt x="18" y="42"/>
                    <a:pt x="20" y="43"/>
                  </a:cubicBezTo>
                  <a:cubicBezTo>
                    <a:pt x="22" y="49"/>
                    <a:pt x="22" y="49"/>
                    <a:pt x="22" y="49"/>
                  </a:cubicBezTo>
                  <a:cubicBezTo>
                    <a:pt x="23" y="49"/>
                    <a:pt x="24" y="49"/>
                    <a:pt x="25" y="49"/>
                  </a:cubicBezTo>
                  <a:cubicBezTo>
                    <a:pt x="26" y="49"/>
                    <a:pt x="27" y="49"/>
                    <a:pt x="28" y="48"/>
                  </a:cubicBezTo>
                  <a:cubicBezTo>
                    <a:pt x="30" y="42"/>
                    <a:pt x="30" y="42"/>
                    <a:pt x="30" y="42"/>
                  </a:cubicBezTo>
                  <a:cubicBezTo>
                    <a:pt x="31" y="42"/>
                    <a:pt x="33" y="41"/>
                    <a:pt x="34" y="41"/>
                  </a:cubicBezTo>
                  <a:cubicBezTo>
                    <a:pt x="40" y="43"/>
                    <a:pt x="40" y="43"/>
                    <a:pt x="40" y="43"/>
                  </a:cubicBezTo>
                  <a:cubicBezTo>
                    <a:pt x="41" y="42"/>
                    <a:pt x="43" y="41"/>
                    <a:pt x="44" y="39"/>
                  </a:cubicBezTo>
                  <a:cubicBezTo>
                    <a:pt x="41" y="33"/>
                    <a:pt x="41" y="33"/>
                    <a:pt x="41" y="33"/>
                  </a:cubicBezTo>
                  <a:cubicBezTo>
                    <a:pt x="42" y="32"/>
                    <a:pt x="42" y="31"/>
                    <a:pt x="43" y="29"/>
                  </a:cubicBezTo>
                  <a:close/>
                  <a:moveTo>
                    <a:pt x="25" y="33"/>
                  </a:moveTo>
                  <a:cubicBezTo>
                    <a:pt x="20" y="33"/>
                    <a:pt x="16" y="29"/>
                    <a:pt x="16" y="25"/>
                  </a:cubicBezTo>
                  <a:cubicBezTo>
                    <a:pt x="16" y="20"/>
                    <a:pt x="20" y="16"/>
                    <a:pt x="24" y="16"/>
                  </a:cubicBezTo>
                  <a:cubicBezTo>
                    <a:pt x="29" y="16"/>
                    <a:pt x="33" y="20"/>
                    <a:pt x="33" y="24"/>
                  </a:cubicBezTo>
                  <a:cubicBezTo>
                    <a:pt x="33" y="29"/>
                    <a:pt x="29" y="33"/>
                    <a:pt x="2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03" name="Group 24">
            <a:extLst>
              <a:ext uri="{FF2B5EF4-FFF2-40B4-BE49-F238E27FC236}">
                <a16:creationId xmlns:a16="http://schemas.microsoft.com/office/drawing/2014/main" xmlns="" id="{BC63E3A2-7644-4EC4-8851-14A0C7F060FD}"/>
              </a:ext>
            </a:extLst>
          </p:cNvPr>
          <p:cNvGrpSpPr/>
          <p:nvPr/>
        </p:nvGrpSpPr>
        <p:grpSpPr>
          <a:xfrm>
            <a:off x="6052077" y="4892674"/>
            <a:ext cx="619126" cy="482600"/>
            <a:chOff x="6094412" y="4918075"/>
            <a:chExt cx="619126" cy="482600"/>
          </a:xfrm>
          <a:solidFill>
            <a:srgbClr val="BF55DB"/>
          </a:solidFill>
        </p:grpSpPr>
        <p:sp>
          <p:nvSpPr>
            <p:cNvPr id="104" name="Freeform 15">
              <a:extLst>
                <a:ext uri="{FF2B5EF4-FFF2-40B4-BE49-F238E27FC236}">
                  <a16:creationId xmlns:a16="http://schemas.microsoft.com/office/drawing/2014/main" xmlns="" id="{0BF12B7F-9369-496B-AE4F-BFA21147AF59}"/>
                </a:ext>
              </a:extLst>
            </p:cNvPr>
            <p:cNvSpPr/>
            <p:nvPr/>
          </p:nvSpPr>
          <p:spPr bwMode="auto">
            <a:xfrm>
              <a:off x="6443663" y="4918075"/>
              <a:ext cx="269875" cy="285750"/>
            </a:xfrm>
            <a:custGeom>
              <a:avLst/>
              <a:gdLst>
                <a:gd name="T0" fmla="*/ 95 w 123"/>
                <a:gd name="T1" fmla="*/ 78 h 130"/>
                <a:gd name="T2" fmla="*/ 84 w 123"/>
                <a:gd name="T3" fmla="*/ 46 h 130"/>
                <a:gd name="T4" fmla="*/ 62 w 123"/>
                <a:gd name="T5" fmla="*/ 19 h 130"/>
                <a:gd name="T6" fmla="*/ 32 w 123"/>
                <a:gd name="T7" fmla="*/ 4 h 130"/>
                <a:gd name="T8" fmla="*/ 0 w 123"/>
                <a:gd name="T9" fmla="*/ 1 h 130"/>
                <a:gd name="T10" fmla="*/ 0 w 123"/>
                <a:gd name="T11" fmla="*/ 2 h 130"/>
                <a:gd name="T12" fmla="*/ 29 w 123"/>
                <a:gd name="T13" fmla="*/ 11 h 130"/>
                <a:gd name="T14" fmla="*/ 50 w 123"/>
                <a:gd name="T15" fmla="*/ 30 h 130"/>
                <a:gd name="T16" fmla="*/ 62 w 123"/>
                <a:gd name="T17" fmla="*/ 55 h 130"/>
                <a:gd name="T18" fmla="*/ 64 w 123"/>
                <a:gd name="T19" fmla="*/ 78 h 130"/>
                <a:gd name="T20" fmla="*/ 36 w 123"/>
                <a:gd name="T21" fmla="*/ 78 h 130"/>
                <a:gd name="T22" fmla="*/ 57 w 123"/>
                <a:gd name="T23" fmla="*/ 104 h 130"/>
                <a:gd name="T24" fmla="*/ 79 w 123"/>
                <a:gd name="T25" fmla="*/ 130 h 130"/>
                <a:gd name="T26" fmla="*/ 101 w 123"/>
                <a:gd name="T27" fmla="*/ 104 h 130"/>
                <a:gd name="T28" fmla="*/ 123 w 123"/>
                <a:gd name="T29" fmla="*/ 78 h 130"/>
                <a:gd name="T30" fmla="*/ 95 w 123"/>
                <a:gd name="T31" fmla="*/ 7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30">
                  <a:moveTo>
                    <a:pt x="95" y="78"/>
                  </a:moveTo>
                  <a:cubicBezTo>
                    <a:pt x="93" y="67"/>
                    <a:pt x="90" y="56"/>
                    <a:pt x="84" y="46"/>
                  </a:cubicBezTo>
                  <a:cubicBezTo>
                    <a:pt x="78" y="35"/>
                    <a:pt x="71" y="26"/>
                    <a:pt x="62" y="19"/>
                  </a:cubicBezTo>
                  <a:cubicBezTo>
                    <a:pt x="53" y="12"/>
                    <a:pt x="42" y="7"/>
                    <a:pt x="32" y="4"/>
                  </a:cubicBezTo>
                  <a:cubicBezTo>
                    <a:pt x="21" y="1"/>
                    <a:pt x="10" y="0"/>
                    <a:pt x="0" y="1"/>
                  </a:cubicBezTo>
                  <a:cubicBezTo>
                    <a:pt x="0" y="2"/>
                    <a:pt x="0" y="2"/>
                    <a:pt x="0" y="2"/>
                  </a:cubicBezTo>
                  <a:cubicBezTo>
                    <a:pt x="10" y="3"/>
                    <a:pt x="20" y="6"/>
                    <a:pt x="29" y="11"/>
                  </a:cubicBezTo>
                  <a:cubicBezTo>
                    <a:pt x="37" y="16"/>
                    <a:pt x="45" y="23"/>
                    <a:pt x="50" y="30"/>
                  </a:cubicBezTo>
                  <a:cubicBezTo>
                    <a:pt x="56" y="38"/>
                    <a:pt x="60" y="46"/>
                    <a:pt x="62" y="55"/>
                  </a:cubicBezTo>
                  <a:cubicBezTo>
                    <a:pt x="64" y="63"/>
                    <a:pt x="65" y="71"/>
                    <a:pt x="64" y="78"/>
                  </a:cubicBezTo>
                  <a:cubicBezTo>
                    <a:pt x="36" y="78"/>
                    <a:pt x="36" y="78"/>
                    <a:pt x="36" y="78"/>
                  </a:cubicBezTo>
                  <a:cubicBezTo>
                    <a:pt x="57" y="104"/>
                    <a:pt x="57" y="104"/>
                    <a:pt x="57" y="104"/>
                  </a:cubicBezTo>
                  <a:cubicBezTo>
                    <a:pt x="79" y="130"/>
                    <a:pt x="79" y="130"/>
                    <a:pt x="79" y="130"/>
                  </a:cubicBezTo>
                  <a:cubicBezTo>
                    <a:pt x="101" y="104"/>
                    <a:pt x="101" y="104"/>
                    <a:pt x="101" y="104"/>
                  </a:cubicBezTo>
                  <a:cubicBezTo>
                    <a:pt x="123" y="78"/>
                    <a:pt x="123" y="78"/>
                    <a:pt x="123" y="78"/>
                  </a:cubicBezTo>
                  <a:lnTo>
                    <a:pt x="95"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5" name="Freeform 16">
              <a:extLst>
                <a:ext uri="{FF2B5EF4-FFF2-40B4-BE49-F238E27FC236}">
                  <a16:creationId xmlns:a16="http://schemas.microsoft.com/office/drawing/2014/main" xmlns="" id="{544D6E30-469C-402E-9258-248584397A2C}"/>
                </a:ext>
              </a:extLst>
            </p:cNvPr>
            <p:cNvSpPr/>
            <p:nvPr/>
          </p:nvSpPr>
          <p:spPr bwMode="auto">
            <a:xfrm>
              <a:off x="6094412" y="5114925"/>
              <a:ext cx="268288" cy="285750"/>
            </a:xfrm>
            <a:custGeom>
              <a:avLst/>
              <a:gdLst>
                <a:gd name="T0" fmla="*/ 72 w 123"/>
                <a:gd name="T1" fmla="*/ 100 h 130"/>
                <a:gd name="T2" fmla="*/ 60 w 123"/>
                <a:gd name="T3" fmla="*/ 75 h 130"/>
                <a:gd name="T4" fmla="*/ 59 w 123"/>
                <a:gd name="T5" fmla="*/ 52 h 130"/>
                <a:gd name="T6" fmla="*/ 87 w 123"/>
                <a:gd name="T7" fmla="*/ 52 h 130"/>
                <a:gd name="T8" fmla="*/ 65 w 123"/>
                <a:gd name="T9" fmla="*/ 26 h 130"/>
                <a:gd name="T10" fmla="*/ 43 w 123"/>
                <a:gd name="T11" fmla="*/ 0 h 130"/>
                <a:gd name="T12" fmla="*/ 22 w 123"/>
                <a:gd name="T13" fmla="*/ 26 h 130"/>
                <a:gd name="T14" fmla="*/ 0 w 123"/>
                <a:gd name="T15" fmla="*/ 52 h 130"/>
                <a:gd name="T16" fmla="*/ 28 w 123"/>
                <a:gd name="T17" fmla="*/ 52 h 130"/>
                <a:gd name="T18" fmla="*/ 39 w 123"/>
                <a:gd name="T19" fmla="*/ 84 h 130"/>
                <a:gd name="T20" fmla="*/ 61 w 123"/>
                <a:gd name="T21" fmla="*/ 111 h 130"/>
                <a:gd name="T22" fmla="*/ 91 w 123"/>
                <a:gd name="T23" fmla="*/ 126 h 130"/>
                <a:gd name="T24" fmla="*/ 123 w 123"/>
                <a:gd name="T25" fmla="*/ 129 h 130"/>
                <a:gd name="T26" fmla="*/ 123 w 123"/>
                <a:gd name="T27" fmla="*/ 128 h 130"/>
                <a:gd name="T28" fmla="*/ 94 w 123"/>
                <a:gd name="T29" fmla="*/ 119 h 130"/>
                <a:gd name="T30" fmla="*/ 72 w 123"/>
                <a:gd name="T31" fmla="*/ 10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30">
                  <a:moveTo>
                    <a:pt x="72" y="100"/>
                  </a:moveTo>
                  <a:cubicBezTo>
                    <a:pt x="67" y="92"/>
                    <a:pt x="63" y="84"/>
                    <a:pt x="60" y="75"/>
                  </a:cubicBezTo>
                  <a:cubicBezTo>
                    <a:pt x="58" y="67"/>
                    <a:pt x="58" y="59"/>
                    <a:pt x="59" y="52"/>
                  </a:cubicBezTo>
                  <a:cubicBezTo>
                    <a:pt x="87" y="52"/>
                    <a:pt x="87" y="52"/>
                    <a:pt x="87" y="52"/>
                  </a:cubicBezTo>
                  <a:cubicBezTo>
                    <a:pt x="65" y="26"/>
                    <a:pt x="65" y="26"/>
                    <a:pt x="65" y="26"/>
                  </a:cubicBezTo>
                  <a:cubicBezTo>
                    <a:pt x="43" y="0"/>
                    <a:pt x="43" y="0"/>
                    <a:pt x="43" y="0"/>
                  </a:cubicBezTo>
                  <a:cubicBezTo>
                    <a:pt x="22" y="26"/>
                    <a:pt x="22" y="26"/>
                    <a:pt x="22" y="26"/>
                  </a:cubicBezTo>
                  <a:cubicBezTo>
                    <a:pt x="0" y="52"/>
                    <a:pt x="0" y="52"/>
                    <a:pt x="0" y="52"/>
                  </a:cubicBezTo>
                  <a:cubicBezTo>
                    <a:pt x="28" y="52"/>
                    <a:pt x="28" y="52"/>
                    <a:pt x="28" y="52"/>
                  </a:cubicBezTo>
                  <a:cubicBezTo>
                    <a:pt x="30" y="63"/>
                    <a:pt x="33" y="74"/>
                    <a:pt x="39" y="84"/>
                  </a:cubicBezTo>
                  <a:cubicBezTo>
                    <a:pt x="44" y="94"/>
                    <a:pt x="52" y="104"/>
                    <a:pt x="61" y="111"/>
                  </a:cubicBezTo>
                  <a:cubicBezTo>
                    <a:pt x="70" y="118"/>
                    <a:pt x="80" y="123"/>
                    <a:pt x="91" y="126"/>
                  </a:cubicBezTo>
                  <a:cubicBezTo>
                    <a:pt x="102" y="129"/>
                    <a:pt x="113" y="130"/>
                    <a:pt x="123" y="129"/>
                  </a:cubicBezTo>
                  <a:cubicBezTo>
                    <a:pt x="123" y="128"/>
                    <a:pt x="123" y="128"/>
                    <a:pt x="123" y="128"/>
                  </a:cubicBezTo>
                  <a:cubicBezTo>
                    <a:pt x="113" y="127"/>
                    <a:pt x="103" y="124"/>
                    <a:pt x="94" y="119"/>
                  </a:cubicBezTo>
                  <a:cubicBezTo>
                    <a:pt x="85" y="114"/>
                    <a:pt x="78" y="107"/>
                    <a:pt x="72"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6" name="Freeform 17">
              <a:extLst>
                <a:ext uri="{FF2B5EF4-FFF2-40B4-BE49-F238E27FC236}">
                  <a16:creationId xmlns:a16="http://schemas.microsoft.com/office/drawing/2014/main" xmlns="" id="{28FC155D-117F-4580-8AB8-86281F83CD82}"/>
                </a:ext>
              </a:extLst>
            </p:cNvPr>
            <p:cNvSpPr/>
            <p:nvPr/>
          </p:nvSpPr>
          <p:spPr bwMode="auto">
            <a:xfrm>
              <a:off x="6305550" y="4970463"/>
              <a:ext cx="204788" cy="377825"/>
            </a:xfrm>
            <a:custGeom>
              <a:avLst/>
              <a:gdLst>
                <a:gd name="T0" fmla="*/ 59 w 93"/>
                <a:gd name="T1" fmla="*/ 71 h 171"/>
                <a:gd name="T2" fmla="*/ 33 w 93"/>
                <a:gd name="T3" fmla="*/ 54 h 171"/>
                <a:gd name="T4" fmla="*/ 51 w 93"/>
                <a:gd name="T5" fmla="*/ 42 h 171"/>
                <a:gd name="T6" fmla="*/ 81 w 93"/>
                <a:gd name="T7" fmla="*/ 49 h 171"/>
                <a:gd name="T8" fmla="*/ 88 w 93"/>
                <a:gd name="T9" fmla="*/ 25 h 171"/>
                <a:gd name="T10" fmla="*/ 57 w 93"/>
                <a:gd name="T11" fmla="*/ 18 h 171"/>
                <a:gd name="T12" fmla="*/ 57 w 93"/>
                <a:gd name="T13" fmla="*/ 0 h 171"/>
                <a:gd name="T14" fmla="*/ 37 w 93"/>
                <a:gd name="T15" fmla="*/ 0 h 171"/>
                <a:gd name="T16" fmla="*/ 37 w 93"/>
                <a:gd name="T17" fmla="*/ 20 h 171"/>
                <a:gd name="T18" fmla="*/ 1 w 93"/>
                <a:gd name="T19" fmla="*/ 57 h 171"/>
                <a:gd name="T20" fmla="*/ 39 w 93"/>
                <a:gd name="T21" fmla="*/ 96 h 171"/>
                <a:gd name="T22" fmla="*/ 61 w 93"/>
                <a:gd name="T23" fmla="*/ 114 h 171"/>
                <a:gd name="T24" fmla="*/ 41 w 93"/>
                <a:gd name="T25" fmla="*/ 127 h 171"/>
                <a:gd name="T26" fmla="*/ 6 w 93"/>
                <a:gd name="T27" fmla="*/ 118 h 171"/>
                <a:gd name="T28" fmla="*/ 0 w 93"/>
                <a:gd name="T29" fmla="*/ 142 h 171"/>
                <a:gd name="T30" fmla="*/ 35 w 93"/>
                <a:gd name="T31" fmla="*/ 151 h 171"/>
                <a:gd name="T32" fmla="*/ 35 w 93"/>
                <a:gd name="T33" fmla="*/ 171 h 171"/>
                <a:gd name="T34" fmla="*/ 56 w 93"/>
                <a:gd name="T35" fmla="*/ 171 h 171"/>
                <a:gd name="T36" fmla="*/ 56 w 93"/>
                <a:gd name="T37" fmla="*/ 149 h 171"/>
                <a:gd name="T38" fmla="*/ 93 w 93"/>
                <a:gd name="T39" fmla="*/ 111 h 171"/>
                <a:gd name="T40" fmla="*/ 59 w 93"/>
                <a:gd name="T41" fmla="*/ 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171">
                  <a:moveTo>
                    <a:pt x="59" y="71"/>
                  </a:moveTo>
                  <a:cubicBezTo>
                    <a:pt x="41" y="65"/>
                    <a:pt x="33" y="60"/>
                    <a:pt x="33" y="54"/>
                  </a:cubicBezTo>
                  <a:cubicBezTo>
                    <a:pt x="33" y="48"/>
                    <a:pt x="38" y="42"/>
                    <a:pt x="51" y="42"/>
                  </a:cubicBezTo>
                  <a:cubicBezTo>
                    <a:pt x="66" y="42"/>
                    <a:pt x="76" y="47"/>
                    <a:pt x="81" y="49"/>
                  </a:cubicBezTo>
                  <a:cubicBezTo>
                    <a:pt x="88" y="25"/>
                    <a:pt x="88" y="25"/>
                    <a:pt x="88" y="25"/>
                  </a:cubicBezTo>
                  <a:cubicBezTo>
                    <a:pt x="80" y="22"/>
                    <a:pt x="71" y="19"/>
                    <a:pt x="57" y="18"/>
                  </a:cubicBezTo>
                  <a:cubicBezTo>
                    <a:pt x="57" y="0"/>
                    <a:pt x="57" y="0"/>
                    <a:pt x="57" y="0"/>
                  </a:cubicBezTo>
                  <a:cubicBezTo>
                    <a:pt x="37" y="0"/>
                    <a:pt x="37" y="0"/>
                    <a:pt x="37" y="0"/>
                  </a:cubicBezTo>
                  <a:cubicBezTo>
                    <a:pt x="37" y="20"/>
                    <a:pt x="37" y="20"/>
                    <a:pt x="37" y="20"/>
                  </a:cubicBezTo>
                  <a:cubicBezTo>
                    <a:pt x="14" y="24"/>
                    <a:pt x="1" y="39"/>
                    <a:pt x="1" y="57"/>
                  </a:cubicBezTo>
                  <a:cubicBezTo>
                    <a:pt x="1" y="78"/>
                    <a:pt x="16" y="88"/>
                    <a:pt x="39" y="96"/>
                  </a:cubicBezTo>
                  <a:cubicBezTo>
                    <a:pt x="55" y="101"/>
                    <a:pt x="61" y="106"/>
                    <a:pt x="61" y="114"/>
                  </a:cubicBezTo>
                  <a:cubicBezTo>
                    <a:pt x="61" y="122"/>
                    <a:pt x="53" y="127"/>
                    <a:pt x="41" y="127"/>
                  </a:cubicBezTo>
                  <a:cubicBezTo>
                    <a:pt x="27" y="127"/>
                    <a:pt x="15" y="122"/>
                    <a:pt x="6" y="118"/>
                  </a:cubicBezTo>
                  <a:cubicBezTo>
                    <a:pt x="0" y="142"/>
                    <a:pt x="0" y="142"/>
                    <a:pt x="0" y="142"/>
                  </a:cubicBezTo>
                  <a:cubicBezTo>
                    <a:pt x="8" y="146"/>
                    <a:pt x="21" y="150"/>
                    <a:pt x="35" y="151"/>
                  </a:cubicBezTo>
                  <a:cubicBezTo>
                    <a:pt x="35" y="171"/>
                    <a:pt x="35" y="171"/>
                    <a:pt x="35" y="171"/>
                  </a:cubicBezTo>
                  <a:cubicBezTo>
                    <a:pt x="56" y="171"/>
                    <a:pt x="56" y="171"/>
                    <a:pt x="56" y="171"/>
                  </a:cubicBezTo>
                  <a:cubicBezTo>
                    <a:pt x="56" y="149"/>
                    <a:pt x="56" y="149"/>
                    <a:pt x="56" y="149"/>
                  </a:cubicBezTo>
                  <a:cubicBezTo>
                    <a:pt x="80" y="145"/>
                    <a:pt x="93" y="129"/>
                    <a:pt x="93" y="111"/>
                  </a:cubicBezTo>
                  <a:cubicBezTo>
                    <a:pt x="93" y="92"/>
                    <a:pt x="83" y="80"/>
                    <a:pt x="5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07" name="Group 28">
            <a:extLst>
              <a:ext uri="{FF2B5EF4-FFF2-40B4-BE49-F238E27FC236}">
                <a16:creationId xmlns:a16="http://schemas.microsoft.com/office/drawing/2014/main" xmlns="" id="{8DC5D302-E7BF-410B-A84A-8174DB4337B2}"/>
              </a:ext>
            </a:extLst>
          </p:cNvPr>
          <p:cNvGrpSpPr/>
          <p:nvPr/>
        </p:nvGrpSpPr>
        <p:grpSpPr>
          <a:xfrm>
            <a:off x="5219700" y="3645959"/>
            <a:ext cx="368300" cy="366542"/>
            <a:chOff x="7886700" y="4848225"/>
            <a:chExt cx="665163" cy="661988"/>
          </a:xfrm>
          <a:solidFill>
            <a:srgbClr val="F04077"/>
          </a:solidFill>
        </p:grpSpPr>
        <p:sp>
          <p:nvSpPr>
            <p:cNvPr id="108" name="Freeform 21">
              <a:extLst>
                <a:ext uri="{FF2B5EF4-FFF2-40B4-BE49-F238E27FC236}">
                  <a16:creationId xmlns:a16="http://schemas.microsoft.com/office/drawing/2014/main" xmlns="" id="{A3BB4792-2A66-43EF-948E-273B827A5412}"/>
                </a:ext>
              </a:extLst>
            </p:cNvPr>
            <p:cNvSpPr/>
            <p:nvPr/>
          </p:nvSpPr>
          <p:spPr bwMode="auto">
            <a:xfrm>
              <a:off x="7886700" y="5243513"/>
              <a:ext cx="266700" cy="266700"/>
            </a:xfrm>
            <a:custGeom>
              <a:avLst/>
              <a:gdLst>
                <a:gd name="T0" fmla="*/ 168 w 168"/>
                <a:gd name="T1" fmla="*/ 86 h 168"/>
                <a:gd name="T2" fmla="*/ 0 w 168"/>
                <a:gd name="T3" fmla="*/ 168 h 168"/>
                <a:gd name="T4" fmla="*/ 82 w 168"/>
                <a:gd name="T5" fmla="*/ 0 h 168"/>
                <a:gd name="T6" fmla="*/ 168 w 168"/>
                <a:gd name="T7" fmla="*/ 86 h 168"/>
              </a:gdLst>
              <a:ahLst/>
              <a:cxnLst>
                <a:cxn ang="0">
                  <a:pos x="T0" y="T1"/>
                </a:cxn>
                <a:cxn ang="0">
                  <a:pos x="T2" y="T3"/>
                </a:cxn>
                <a:cxn ang="0">
                  <a:pos x="T4" y="T5"/>
                </a:cxn>
                <a:cxn ang="0">
                  <a:pos x="T6" y="T7"/>
                </a:cxn>
              </a:cxnLst>
              <a:rect l="0" t="0" r="r" b="b"/>
              <a:pathLst>
                <a:path w="168" h="168">
                  <a:moveTo>
                    <a:pt x="168" y="86"/>
                  </a:moveTo>
                  <a:lnTo>
                    <a:pt x="0" y="168"/>
                  </a:lnTo>
                  <a:lnTo>
                    <a:pt x="82" y="0"/>
                  </a:lnTo>
                  <a:lnTo>
                    <a:pt x="16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9" name="Freeform 22">
              <a:extLst>
                <a:ext uri="{FF2B5EF4-FFF2-40B4-BE49-F238E27FC236}">
                  <a16:creationId xmlns:a16="http://schemas.microsoft.com/office/drawing/2014/main" xmlns="" id="{5CAC5B3A-D985-4CF5-9B9C-8614AE9FDCCE}"/>
                </a:ext>
              </a:extLst>
            </p:cNvPr>
            <p:cNvSpPr/>
            <p:nvPr/>
          </p:nvSpPr>
          <p:spPr bwMode="auto">
            <a:xfrm>
              <a:off x="8355013" y="4848225"/>
              <a:ext cx="196850" cy="193675"/>
            </a:xfrm>
            <a:custGeom>
              <a:avLst/>
              <a:gdLst>
                <a:gd name="T0" fmla="*/ 43 w 62"/>
                <a:gd name="T1" fmla="*/ 61 h 61"/>
                <a:gd name="T2" fmla="*/ 0 w 62"/>
                <a:gd name="T3" fmla="*/ 18 h 61"/>
                <a:gd name="T4" fmla="*/ 14 w 62"/>
                <a:gd name="T5" fmla="*/ 5 h 61"/>
                <a:gd name="T6" fmla="*/ 33 w 62"/>
                <a:gd name="T7" fmla="*/ 5 h 61"/>
                <a:gd name="T8" fmla="*/ 56 w 62"/>
                <a:gd name="T9" fmla="*/ 28 h 61"/>
                <a:gd name="T10" fmla="*/ 56 w 62"/>
                <a:gd name="T11" fmla="*/ 48 h 61"/>
                <a:gd name="T12" fmla="*/ 43 w 62"/>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62" h="61">
                  <a:moveTo>
                    <a:pt x="43" y="61"/>
                  </a:moveTo>
                  <a:cubicBezTo>
                    <a:pt x="0" y="18"/>
                    <a:pt x="0" y="18"/>
                    <a:pt x="0" y="18"/>
                  </a:cubicBezTo>
                  <a:cubicBezTo>
                    <a:pt x="14" y="5"/>
                    <a:pt x="14" y="5"/>
                    <a:pt x="14" y="5"/>
                  </a:cubicBezTo>
                  <a:cubicBezTo>
                    <a:pt x="19" y="0"/>
                    <a:pt x="27" y="0"/>
                    <a:pt x="33" y="5"/>
                  </a:cubicBezTo>
                  <a:cubicBezTo>
                    <a:pt x="56" y="28"/>
                    <a:pt x="56" y="28"/>
                    <a:pt x="56" y="28"/>
                  </a:cubicBezTo>
                  <a:cubicBezTo>
                    <a:pt x="62" y="34"/>
                    <a:pt x="62" y="42"/>
                    <a:pt x="56" y="48"/>
                  </a:cubicBezTo>
                  <a:lnTo>
                    <a:pt x="43"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0" name="Freeform 23">
              <a:extLst>
                <a:ext uri="{FF2B5EF4-FFF2-40B4-BE49-F238E27FC236}">
                  <a16:creationId xmlns:a16="http://schemas.microsoft.com/office/drawing/2014/main" xmlns="" id="{9C0385F8-2F2B-4BBE-81E6-048A92333F46}"/>
                </a:ext>
              </a:extLst>
            </p:cNvPr>
            <p:cNvSpPr/>
            <p:nvPr/>
          </p:nvSpPr>
          <p:spPr bwMode="auto">
            <a:xfrm>
              <a:off x="8039100" y="4937125"/>
              <a:ext cx="420688" cy="423863"/>
            </a:xfrm>
            <a:custGeom>
              <a:avLst/>
              <a:gdLst>
                <a:gd name="T0" fmla="*/ 65 w 133"/>
                <a:gd name="T1" fmla="*/ 91 h 134"/>
                <a:gd name="T2" fmla="*/ 65 w 133"/>
                <a:gd name="T3" fmla="*/ 80 h 134"/>
                <a:gd name="T4" fmla="*/ 117 w 133"/>
                <a:gd name="T5" fmla="*/ 28 h 134"/>
                <a:gd name="T6" fmla="*/ 89 w 133"/>
                <a:gd name="T7" fmla="*/ 0 h 134"/>
                <a:gd name="T8" fmla="*/ 0 w 133"/>
                <a:gd name="T9" fmla="*/ 90 h 134"/>
                <a:gd name="T10" fmla="*/ 43 w 133"/>
                <a:gd name="T11" fmla="*/ 134 h 134"/>
                <a:gd name="T12" fmla="*/ 133 w 133"/>
                <a:gd name="T13" fmla="*/ 44 h 134"/>
                <a:gd name="T14" fmla="*/ 128 w 133"/>
                <a:gd name="T15" fmla="*/ 39 h 134"/>
                <a:gd name="T16" fmla="*/ 75 w 133"/>
                <a:gd name="T17" fmla="*/ 91 h 134"/>
                <a:gd name="T18" fmla="*/ 65 w 133"/>
                <a:gd name="T19" fmla="*/ 9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34">
                  <a:moveTo>
                    <a:pt x="65" y="91"/>
                  </a:moveTo>
                  <a:cubicBezTo>
                    <a:pt x="62" y="88"/>
                    <a:pt x="62" y="83"/>
                    <a:pt x="65" y="80"/>
                  </a:cubicBezTo>
                  <a:cubicBezTo>
                    <a:pt x="117" y="28"/>
                    <a:pt x="117" y="28"/>
                    <a:pt x="117" y="28"/>
                  </a:cubicBezTo>
                  <a:cubicBezTo>
                    <a:pt x="89" y="0"/>
                    <a:pt x="89" y="0"/>
                    <a:pt x="89" y="0"/>
                  </a:cubicBezTo>
                  <a:cubicBezTo>
                    <a:pt x="0" y="90"/>
                    <a:pt x="0" y="90"/>
                    <a:pt x="0" y="90"/>
                  </a:cubicBezTo>
                  <a:cubicBezTo>
                    <a:pt x="43" y="134"/>
                    <a:pt x="43" y="134"/>
                    <a:pt x="43" y="134"/>
                  </a:cubicBezTo>
                  <a:cubicBezTo>
                    <a:pt x="133" y="44"/>
                    <a:pt x="133" y="44"/>
                    <a:pt x="133" y="44"/>
                  </a:cubicBezTo>
                  <a:cubicBezTo>
                    <a:pt x="128" y="39"/>
                    <a:pt x="128" y="39"/>
                    <a:pt x="128" y="39"/>
                  </a:cubicBezTo>
                  <a:cubicBezTo>
                    <a:pt x="75" y="91"/>
                    <a:pt x="75" y="91"/>
                    <a:pt x="75" y="91"/>
                  </a:cubicBezTo>
                  <a:cubicBezTo>
                    <a:pt x="73" y="94"/>
                    <a:pt x="68" y="94"/>
                    <a:pt x="65"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2" name="矩形 1"/>
          <p:cNvSpPr/>
          <p:nvPr/>
        </p:nvSpPr>
        <p:spPr>
          <a:xfrm>
            <a:off x="3081750" y="498505"/>
            <a:ext cx="5955476" cy="369332"/>
          </a:xfrm>
          <a:prstGeom prst="rect">
            <a:avLst/>
          </a:prstGeom>
        </p:spPr>
        <p:txBody>
          <a:bodyPr wrap="none">
            <a:spAutoFit/>
          </a:bodyPr>
          <a:lstStyle/>
          <a:p>
            <a:pPr>
              <a:spcAft>
                <a:spcPts val="0"/>
              </a:spcAft>
            </a:pPr>
            <a:r>
              <a:rPr lang="zh-CN" altLang="zh-CN">
                <a:latin typeface="Microsoft YaHei" charset="-122"/>
                <a:ea typeface="Microsoft YaHei" charset="-122"/>
                <a:cs typeface="Microsoft YaHei" charset="-122"/>
              </a:rPr>
              <a:t>另外，对需求部分进行更加详细的范围定义，具体如下：</a:t>
            </a:r>
          </a:p>
        </p:txBody>
      </p:sp>
      <p:grpSp>
        <p:nvGrpSpPr>
          <p:cNvPr id="35" name="组合 8">
            <a:extLst>
              <a:ext uri="{FF2B5EF4-FFF2-40B4-BE49-F238E27FC236}">
                <a16:creationId xmlns:a16="http://schemas.microsoft.com/office/drawing/2014/main" xmlns="" id="{6B5A4991-7FBC-4D78-BA47-7AF00AFB6981}"/>
              </a:ext>
            </a:extLst>
          </p:cNvPr>
          <p:cNvGrpSpPr/>
          <p:nvPr/>
        </p:nvGrpSpPr>
        <p:grpSpPr bwMode="auto">
          <a:xfrm>
            <a:off x="7967815" y="1435423"/>
            <a:ext cx="3129597" cy="1845077"/>
            <a:chOff x="1995144" y="2486166"/>
            <a:chExt cx="3129711" cy="1844983"/>
          </a:xfrm>
        </p:grpSpPr>
        <p:sp>
          <p:nvSpPr>
            <p:cNvPr id="36" name="TextBox 9">
              <a:extLst>
                <a:ext uri="{FF2B5EF4-FFF2-40B4-BE49-F238E27FC236}">
                  <a16:creationId xmlns:a16="http://schemas.microsoft.com/office/drawing/2014/main" xmlns="" id="{4E3BB102-ECA9-43E0-8D3B-3355F0BAF39D}"/>
                </a:ext>
              </a:extLst>
            </p:cNvPr>
            <p:cNvSpPr txBox="1">
              <a:spLocks noChangeArrowheads="1"/>
            </p:cNvSpPr>
            <p:nvPr/>
          </p:nvSpPr>
          <p:spPr bwMode="auto">
            <a:xfrm>
              <a:off x="4351859" y="2486166"/>
              <a:ext cx="772996" cy="400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r" fontAlgn="base">
                <a:spcBef>
                  <a:spcPct val="0"/>
                </a:spcBef>
                <a:spcAft>
                  <a:spcPct val="0"/>
                </a:spcAft>
                <a:defRPr/>
              </a:pPr>
              <a:r>
                <a:rPr lang="zh-CN" altLang="en-US" sz="2000" dirty="0">
                  <a:solidFill>
                    <a:srgbClr val="FF0000"/>
                  </a:solidFill>
                  <a:latin typeface="Microsoft YaHei" charset="-122"/>
                  <a:ea typeface="Microsoft YaHei" charset="-122"/>
                  <a:cs typeface="Microsoft YaHei" charset="-122"/>
                </a:rPr>
                <a:t>知识 </a:t>
              </a:r>
              <a:endParaRPr kumimoji="0" lang="id-ID" altLang="zh-CN" sz="2000" u="none" strike="noStrike" kern="1200" cap="none" spc="0" normalizeH="0" baseline="0" noProof="0" dirty="0">
                <a:ln>
                  <a:noFill/>
                </a:ln>
                <a:solidFill>
                  <a:srgbClr val="FF0000"/>
                </a:solidFill>
                <a:effectLst/>
                <a:uLnTx/>
                <a:uFillTx/>
                <a:latin typeface="Microsoft YaHei" charset="-122"/>
                <a:ea typeface="Microsoft YaHei" charset="-122"/>
                <a:cs typeface="Microsoft YaHei" charset="-122"/>
              </a:endParaRPr>
            </a:p>
          </p:txBody>
        </p:sp>
        <p:sp>
          <p:nvSpPr>
            <p:cNvPr id="37" name="Rectangle 10">
              <a:extLst>
                <a:ext uri="{FF2B5EF4-FFF2-40B4-BE49-F238E27FC236}">
                  <a16:creationId xmlns:a16="http://schemas.microsoft.com/office/drawing/2014/main" xmlns="" id="{C16B7589-0293-4A04-BB6B-E59740C38B56}"/>
                </a:ext>
              </a:extLst>
            </p:cNvPr>
            <p:cNvSpPr>
              <a:spLocks noChangeArrowheads="1"/>
            </p:cNvSpPr>
            <p:nvPr/>
          </p:nvSpPr>
          <p:spPr bwMode="auto">
            <a:xfrm>
              <a:off x="1995144" y="2576912"/>
              <a:ext cx="2756000" cy="175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latin typeface="Microsoft YaHei" charset="-122"/>
                  <a:ea typeface="Microsoft YaHei" charset="-122"/>
                  <a:cs typeface="Microsoft YaHei" charset="-122"/>
                </a:rPr>
                <a:t>培训业务分析师</a:t>
              </a:r>
            </a:p>
            <a:p>
              <a:r>
                <a:rPr lang="zh-CN" altLang="en-US" dirty="0">
                  <a:latin typeface="Microsoft YaHei" charset="-122"/>
                  <a:ea typeface="Microsoft YaHei" charset="-122"/>
                  <a:cs typeface="Microsoft YaHei" charset="-122"/>
                </a:rPr>
                <a:t>向干系人讲解需求内容</a:t>
              </a:r>
            </a:p>
            <a:p>
              <a:r>
                <a:rPr lang="zh-CN" altLang="en-US" dirty="0">
                  <a:latin typeface="Microsoft YaHei" charset="-122"/>
                  <a:ea typeface="Microsoft YaHei" charset="-122"/>
                  <a:cs typeface="Microsoft YaHei" charset="-122"/>
                </a:rPr>
                <a:t>向开发人员讲解应用领域知识</a:t>
              </a:r>
            </a:p>
            <a:p>
              <a:r>
                <a:rPr lang="zh-CN" altLang="en-US" dirty="0">
                  <a:latin typeface="Microsoft YaHei" charset="-122"/>
                  <a:ea typeface="Microsoft YaHei" charset="-122"/>
                  <a:cs typeface="Microsoft YaHei" charset="-122"/>
                </a:rPr>
                <a:t>定义一个需求工程流程</a:t>
              </a:r>
            </a:p>
            <a:p>
              <a:r>
                <a:rPr lang="zh-CN" altLang="en-US" dirty="0">
                  <a:latin typeface="Microsoft YaHei" charset="-122"/>
                  <a:ea typeface="Microsoft YaHei" charset="-122"/>
                  <a:cs typeface="Microsoft YaHei" charset="-122"/>
                </a:rPr>
                <a:t>建立一个词汇表 </a:t>
              </a:r>
              <a:endParaRPr kumimoji="0" lang="en-US" altLang="zh-CN" sz="1400" u="none" strike="noStrike" kern="1200" cap="none" spc="0" normalizeH="0" baseline="0" noProof="0" dirty="0">
                <a:ln>
                  <a:noFill/>
                </a:ln>
                <a:solidFill>
                  <a:srgbClr val="262626"/>
                </a:solidFill>
                <a:effectLst/>
                <a:uLnTx/>
                <a:uFillTx/>
                <a:latin typeface="Microsoft YaHei" charset="-122"/>
                <a:ea typeface="Microsoft YaHei" charset="-122"/>
                <a:cs typeface="Microsoft YaHei" charset="-122"/>
              </a:endParaRPr>
            </a:p>
          </p:txBody>
        </p:sp>
      </p:grpSp>
      <p:grpSp>
        <p:nvGrpSpPr>
          <p:cNvPr id="38" name="组合 8">
            <a:extLst>
              <a:ext uri="{FF2B5EF4-FFF2-40B4-BE49-F238E27FC236}">
                <a16:creationId xmlns:a16="http://schemas.microsoft.com/office/drawing/2014/main" xmlns="" id="{6B5A4991-7FBC-4D78-BA47-7AF00AFB6981}"/>
              </a:ext>
            </a:extLst>
          </p:cNvPr>
          <p:cNvGrpSpPr/>
          <p:nvPr/>
        </p:nvGrpSpPr>
        <p:grpSpPr bwMode="auto">
          <a:xfrm>
            <a:off x="8029689" y="3812527"/>
            <a:ext cx="3200920" cy="2979192"/>
            <a:chOff x="1923818" y="2486166"/>
            <a:chExt cx="3201037" cy="2979041"/>
          </a:xfrm>
        </p:grpSpPr>
        <p:sp>
          <p:nvSpPr>
            <p:cNvPr id="39" name="TextBox 9">
              <a:extLst>
                <a:ext uri="{FF2B5EF4-FFF2-40B4-BE49-F238E27FC236}">
                  <a16:creationId xmlns:a16="http://schemas.microsoft.com/office/drawing/2014/main" xmlns="" id="{4E3BB102-ECA9-43E0-8D3B-3355F0BAF39D}"/>
                </a:ext>
              </a:extLst>
            </p:cNvPr>
            <p:cNvSpPr txBox="1">
              <a:spLocks noChangeArrowheads="1"/>
            </p:cNvSpPr>
            <p:nvPr/>
          </p:nvSpPr>
          <p:spPr bwMode="auto">
            <a:xfrm>
              <a:off x="3838879" y="2486166"/>
              <a:ext cx="1285976" cy="400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r" fontAlgn="base">
                <a:spcBef>
                  <a:spcPct val="0"/>
                </a:spcBef>
                <a:spcAft>
                  <a:spcPct val="0"/>
                </a:spcAft>
                <a:defRPr/>
              </a:pPr>
              <a:r>
                <a:rPr lang="zh-CN" altLang="en-US" sz="2000" dirty="0">
                  <a:solidFill>
                    <a:srgbClr val="FF0000"/>
                  </a:solidFill>
                  <a:latin typeface="Microsoft YaHei" charset="-122"/>
                  <a:ea typeface="Microsoft YaHei" charset="-122"/>
                  <a:cs typeface="Microsoft YaHei" charset="-122"/>
                </a:rPr>
                <a:t>项目管理 </a:t>
              </a:r>
              <a:endParaRPr kumimoji="0" lang="id-ID" altLang="zh-CN" sz="2000" u="none" strike="noStrike" kern="1200" cap="none" spc="0" normalizeH="0" baseline="0" noProof="0" dirty="0">
                <a:ln>
                  <a:noFill/>
                </a:ln>
                <a:solidFill>
                  <a:srgbClr val="FF0000"/>
                </a:solidFill>
                <a:effectLst/>
                <a:uLnTx/>
                <a:uFillTx/>
                <a:latin typeface="Microsoft YaHei" charset="-122"/>
                <a:ea typeface="Microsoft YaHei" charset="-122"/>
                <a:cs typeface="Microsoft YaHei" charset="-122"/>
              </a:endParaRPr>
            </a:p>
          </p:txBody>
        </p:sp>
        <p:sp>
          <p:nvSpPr>
            <p:cNvPr id="40" name="Rectangle 10">
              <a:extLst>
                <a:ext uri="{FF2B5EF4-FFF2-40B4-BE49-F238E27FC236}">
                  <a16:creationId xmlns:a16="http://schemas.microsoft.com/office/drawing/2014/main" xmlns="" id="{C16B7589-0293-4A04-BB6B-E59740C38B56}"/>
                </a:ext>
              </a:extLst>
            </p:cNvPr>
            <p:cNvSpPr>
              <a:spLocks noChangeArrowheads="1"/>
            </p:cNvSpPr>
            <p:nvPr/>
          </p:nvSpPr>
          <p:spPr bwMode="auto">
            <a:xfrm>
              <a:off x="1923818" y="2880015"/>
              <a:ext cx="2756000" cy="2585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latin typeface="Microsoft YaHei" charset="-122"/>
                  <a:ea typeface="Microsoft YaHei" charset="-122"/>
                  <a:cs typeface="Microsoft YaHei" charset="-122"/>
                </a:rPr>
                <a:t>选择合适的生命周期模型</a:t>
              </a:r>
            </a:p>
            <a:p>
              <a:r>
                <a:rPr lang="zh-CN" altLang="en-US" dirty="0">
                  <a:latin typeface="Microsoft YaHei" charset="-122"/>
                  <a:ea typeface="Microsoft YaHei" charset="-122"/>
                  <a:cs typeface="Microsoft YaHei" charset="-122"/>
                </a:rPr>
                <a:t>规划需求方案</a:t>
              </a:r>
            </a:p>
            <a:p>
              <a:r>
                <a:rPr lang="zh-CN" altLang="en-US" dirty="0">
                  <a:latin typeface="Microsoft YaHei" charset="-122"/>
                  <a:ea typeface="Microsoft YaHei" charset="-122"/>
                  <a:cs typeface="Microsoft YaHei" charset="-122"/>
                </a:rPr>
                <a:t>估算需求工作量</a:t>
              </a:r>
            </a:p>
            <a:p>
              <a:r>
                <a:rPr lang="zh-CN" altLang="en-US" dirty="0">
                  <a:latin typeface="Microsoft YaHei" charset="-122"/>
                  <a:ea typeface="Microsoft YaHei" charset="-122"/>
                  <a:cs typeface="Microsoft YaHei" charset="-122"/>
                </a:rPr>
                <a:t>基于需求做计划</a:t>
              </a:r>
            </a:p>
            <a:p>
              <a:r>
                <a:rPr lang="zh-CN" altLang="en-US" dirty="0">
                  <a:latin typeface="Microsoft YaHei" charset="-122"/>
                  <a:ea typeface="Microsoft YaHei" charset="-122"/>
                  <a:cs typeface="Microsoft YaHei" charset="-122"/>
                </a:rPr>
                <a:t>发现需求决策者</a:t>
              </a:r>
            </a:p>
            <a:p>
              <a:r>
                <a:rPr lang="zh-CN" altLang="en-US" dirty="0">
                  <a:latin typeface="Microsoft YaHei" charset="-122"/>
                  <a:ea typeface="Microsoft YaHei" charset="-122"/>
                  <a:cs typeface="Microsoft YaHei" charset="-122"/>
                </a:rPr>
                <a:t>重新协商承诺</a:t>
              </a:r>
            </a:p>
            <a:p>
              <a:r>
                <a:rPr lang="zh-CN" altLang="en-US" dirty="0">
                  <a:latin typeface="Microsoft YaHei" charset="-122"/>
                  <a:ea typeface="Microsoft YaHei" charset="-122"/>
                  <a:cs typeface="Microsoft YaHei" charset="-122"/>
                </a:rPr>
                <a:t>管理需求风险</a:t>
              </a:r>
            </a:p>
            <a:p>
              <a:r>
                <a:rPr lang="zh-CN" altLang="en-US" dirty="0">
                  <a:latin typeface="Microsoft YaHei" charset="-122"/>
                  <a:ea typeface="Microsoft YaHei" charset="-122"/>
                  <a:cs typeface="Microsoft YaHei" charset="-122"/>
                </a:rPr>
                <a:t>跟踪记录需求工作量</a:t>
              </a:r>
            </a:p>
            <a:p>
              <a:r>
                <a:rPr lang="zh-CN" altLang="en-US" dirty="0">
                  <a:latin typeface="Microsoft YaHei" charset="-122"/>
                  <a:ea typeface="Microsoft YaHei" charset="-122"/>
                  <a:cs typeface="Microsoft YaHei" charset="-122"/>
                </a:rPr>
                <a:t>回顾学到的经验 </a:t>
              </a:r>
              <a:endParaRPr kumimoji="0" lang="en-US" altLang="zh-CN" sz="1400" u="none" strike="noStrike" kern="1200" cap="none" spc="0" normalizeH="0" baseline="0" noProof="0" dirty="0">
                <a:ln>
                  <a:noFill/>
                </a:ln>
                <a:solidFill>
                  <a:srgbClr val="262626"/>
                </a:solidFill>
                <a:effectLst/>
                <a:uLnTx/>
                <a:uFillTx/>
                <a:latin typeface="Microsoft YaHei" charset="-122"/>
                <a:ea typeface="Microsoft YaHei" charset="-122"/>
                <a:cs typeface="Microsoft YaHei" charset="-122"/>
              </a:endParaRPr>
            </a:p>
          </p:txBody>
        </p:sp>
      </p:grpSp>
      <p:grpSp>
        <p:nvGrpSpPr>
          <p:cNvPr id="41" name="组合 8">
            <a:extLst>
              <a:ext uri="{FF2B5EF4-FFF2-40B4-BE49-F238E27FC236}">
                <a16:creationId xmlns:a16="http://schemas.microsoft.com/office/drawing/2014/main" xmlns="" id="{6B5A4991-7FBC-4D78-BA47-7AF00AFB6981}"/>
              </a:ext>
            </a:extLst>
          </p:cNvPr>
          <p:cNvGrpSpPr/>
          <p:nvPr/>
        </p:nvGrpSpPr>
        <p:grpSpPr bwMode="auto">
          <a:xfrm>
            <a:off x="1128500" y="3441617"/>
            <a:ext cx="3083932" cy="2349503"/>
            <a:chOff x="1667100" y="2535735"/>
            <a:chExt cx="3084044" cy="2349384"/>
          </a:xfrm>
        </p:grpSpPr>
        <p:sp>
          <p:nvSpPr>
            <p:cNvPr id="42" name="TextBox 9">
              <a:extLst>
                <a:ext uri="{FF2B5EF4-FFF2-40B4-BE49-F238E27FC236}">
                  <a16:creationId xmlns:a16="http://schemas.microsoft.com/office/drawing/2014/main" xmlns="" id="{4E3BB102-ECA9-43E0-8D3B-3355F0BAF39D}"/>
                </a:ext>
              </a:extLst>
            </p:cNvPr>
            <p:cNvSpPr txBox="1">
              <a:spLocks noChangeArrowheads="1"/>
            </p:cNvSpPr>
            <p:nvPr/>
          </p:nvSpPr>
          <p:spPr bwMode="auto">
            <a:xfrm>
              <a:off x="1667100" y="2535735"/>
              <a:ext cx="1285976" cy="400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r" fontAlgn="base">
                <a:spcBef>
                  <a:spcPct val="0"/>
                </a:spcBef>
                <a:spcAft>
                  <a:spcPct val="0"/>
                </a:spcAft>
                <a:defRPr/>
              </a:pPr>
              <a:r>
                <a:rPr lang="zh-CN" altLang="en-US" sz="2000" dirty="0">
                  <a:solidFill>
                    <a:srgbClr val="FF0000"/>
                  </a:solidFill>
                  <a:latin typeface="Microsoft YaHei" charset="-122"/>
                  <a:ea typeface="Microsoft YaHei" charset="-122"/>
                  <a:cs typeface="Microsoft YaHei" charset="-122"/>
                </a:rPr>
                <a:t>需求管理 </a:t>
              </a:r>
              <a:endParaRPr kumimoji="0" lang="id-ID" altLang="zh-CN" sz="2000" u="none" strike="noStrike" kern="1200" cap="none" spc="0" normalizeH="0" baseline="0" noProof="0" dirty="0">
                <a:ln>
                  <a:noFill/>
                </a:ln>
                <a:solidFill>
                  <a:srgbClr val="FF0000"/>
                </a:solidFill>
                <a:effectLst/>
                <a:uLnTx/>
                <a:uFillTx/>
                <a:latin typeface="Microsoft YaHei" charset="-122"/>
                <a:ea typeface="Microsoft YaHei" charset="-122"/>
                <a:cs typeface="Microsoft YaHei" charset="-122"/>
              </a:endParaRPr>
            </a:p>
          </p:txBody>
        </p:sp>
        <p:sp>
          <p:nvSpPr>
            <p:cNvPr id="43" name="Rectangle 10">
              <a:extLst>
                <a:ext uri="{FF2B5EF4-FFF2-40B4-BE49-F238E27FC236}">
                  <a16:creationId xmlns:a16="http://schemas.microsoft.com/office/drawing/2014/main" xmlns="" id="{C16B7589-0293-4A04-BB6B-E59740C38B56}"/>
                </a:ext>
              </a:extLst>
            </p:cNvPr>
            <p:cNvSpPr>
              <a:spLocks noChangeArrowheads="1"/>
            </p:cNvSpPr>
            <p:nvPr/>
          </p:nvSpPr>
          <p:spPr bwMode="auto">
            <a:xfrm>
              <a:off x="1995144" y="2576912"/>
              <a:ext cx="2756000" cy="230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en-US" dirty="0">
                  <a:latin typeface="Microsoft YaHei" charset="-122"/>
                  <a:ea typeface="Microsoft YaHei" charset="-122"/>
                  <a:cs typeface="Microsoft YaHei" charset="-122"/>
                </a:rPr>
                <a:t>建立变更控制流程</a:t>
              </a:r>
            </a:p>
            <a:p>
              <a:pPr algn="r"/>
              <a:r>
                <a:rPr lang="zh-CN" altLang="en-US" dirty="0">
                  <a:latin typeface="Microsoft YaHei" charset="-122"/>
                  <a:ea typeface="Microsoft YaHei" charset="-122"/>
                  <a:cs typeface="Microsoft YaHei" charset="-122"/>
                </a:rPr>
                <a:t>分析变更影响</a:t>
              </a:r>
            </a:p>
            <a:p>
              <a:pPr algn="r"/>
              <a:r>
                <a:rPr lang="zh-CN" altLang="en-US" dirty="0">
                  <a:latin typeface="Microsoft YaHei" charset="-122"/>
                  <a:ea typeface="Microsoft YaHei" charset="-122"/>
                  <a:cs typeface="Microsoft YaHei" charset="-122"/>
                </a:rPr>
                <a:t>建立基线，管理需求版本</a:t>
              </a:r>
            </a:p>
            <a:p>
              <a:pPr algn="r"/>
              <a:r>
                <a:rPr lang="zh-CN" altLang="en-US" dirty="0">
                  <a:latin typeface="Microsoft YaHei" charset="-122"/>
                  <a:ea typeface="Microsoft YaHei" charset="-122"/>
                  <a:cs typeface="Microsoft YaHei" charset="-122"/>
                </a:rPr>
                <a:t>维护变更历史</a:t>
              </a:r>
            </a:p>
            <a:p>
              <a:pPr algn="r"/>
              <a:r>
                <a:rPr lang="zh-CN" altLang="en-US" dirty="0">
                  <a:latin typeface="Microsoft YaHei" charset="-122"/>
                  <a:ea typeface="Microsoft YaHei" charset="-122"/>
                  <a:cs typeface="Microsoft YaHei" charset="-122"/>
                </a:rPr>
                <a:t>跟踪需求状态</a:t>
              </a:r>
            </a:p>
            <a:p>
              <a:pPr algn="r"/>
              <a:r>
                <a:rPr lang="zh-CN" altLang="en-US" dirty="0">
                  <a:latin typeface="Microsoft YaHei" charset="-122"/>
                  <a:ea typeface="Microsoft YaHei" charset="-122"/>
                  <a:cs typeface="Microsoft YaHei" charset="-122"/>
                </a:rPr>
                <a:t>跟踪需求问题</a:t>
              </a:r>
            </a:p>
            <a:p>
              <a:pPr algn="r"/>
              <a:r>
                <a:rPr lang="zh-CN" altLang="en-US" dirty="0">
                  <a:latin typeface="Microsoft YaHei" charset="-122"/>
                  <a:ea typeface="Microsoft YaHei" charset="-122"/>
                  <a:cs typeface="Microsoft YaHei" charset="-122"/>
                </a:rPr>
                <a:t>维护需求可跟踪矩阵</a:t>
              </a:r>
            </a:p>
            <a:p>
              <a:pPr algn="r"/>
              <a:r>
                <a:rPr lang="zh-CN" altLang="en-US" dirty="0">
                  <a:latin typeface="Microsoft YaHei" charset="-122"/>
                  <a:ea typeface="Microsoft YaHei" charset="-122"/>
                  <a:cs typeface="Microsoft YaHei" charset="-122"/>
                </a:rPr>
                <a:t>使用需求管理工具 </a:t>
              </a:r>
              <a:endParaRPr kumimoji="0" lang="en-US" altLang="zh-CN" sz="1400" u="none" strike="noStrike" kern="1200" cap="none" spc="0" normalizeH="0" baseline="0" noProof="0" dirty="0">
                <a:ln>
                  <a:noFill/>
                </a:ln>
                <a:solidFill>
                  <a:srgbClr val="262626"/>
                </a:solidFill>
                <a:effectLst/>
                <a:uLnTx/>
                <a:uFillTx/>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581462064"/>
      </p:ext>
    </p:extLst>
  </p:cSld>
  <p:clrMapOvr>
    <a:masterClrMapping/>
  </p:clrMapOvr>
  <p:transition spd="med">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05</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时间管理计划</a:t>
                </a: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TIME MANAGEMENT PLAN</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1" name="图片 20">
            <a:extLst>
              <a:ext uri="{FF2B5EF4-FFF2-40B4-BE49-F238E27FC236}">
                <a16:creationId xmlns:a16="http://schemas.microsoft.com/office/drawing/2014/main" xmlns=""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2278107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500"/>
                                        <p:tgtEl>
                                          <p:spTgt spid="1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引言</a:t>
            </a:r>
          </a:p>
        </p:txBody>
      </p:sp>
      <p:grpSp>
        <p:nvGrpSpPr>
          <p:cNvPr id="614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Rounded Rectangle 2"/>
          <p:cNvSpPr/>
          <p:nvPr/>
        </p:nvSpPr>
        <p:spPr>
          <a:xfrm>
            <a:off x="1298797" y="1392871"/>
            <a:ext cx="9554368" cy="4427300"/>
          </a:xfrm>
          <a:prstGeom prst="roundRect">
            <a:avLst>
              <a:gd name="adj" fmla="val 1163"/>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8" name="Oval 3"/>
          <p:cNvSpPr/>
          <p:nvPr/>
        </p:nvSpPr>
        <p:spPr>
          <a:xfrm>
            <a:off x="1873472" y="1623571"/>
            <a:ext cx="542925" cy="542925"/>
          </a:xfrm>
          <a:prstGeom prst="ellipse">
            <a:avLst/>
          </a:prstGeom>
          <a:solidFill>
            <a:srgbClr val="F8D845"/>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white"/>
                </a:solidFill>
                <a:latin typeface="Arial" panose="020B0604020202020204" pitchFamily="34" charset="0"/>
                <a:ea typeface="微软雅黑" panose="020B0503020204020204" pitchFamily="34" charset="-122"/>
              </a:rPr>
              <a:t>1</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6151" name="矩形 8"/>
          <p:cNvSpPr>
            <a:spLocks noChangeArrowheads="1"/>
          </p:cNvSpPr>
          <p:nvPr/>
        </p:nvSpPr>
        <p:spPr bwMode="auto">
          <a:xfrm>
            <a:off x="1783206" y="2309988"/>
            <a:ext cx="8785542" cy="3366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1216025" fontAlgn="base">
              <a:lnSpc>
                <a:spcPct val="120000"/>
              </a:lnSpc>
              <a:spcBef>
                <a:spcPct val="20000"/>
              </a:spcBef>
              <a:spcAft>
                <a:spcPct val="0"/>
              </a:spcAft>
              <a:defRPr/>
            </a:pPr>
            <a:r>
              <a:rPr lang="en-US" altLang="zh-CN"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21</a:t>
            </a:r>
            <a:r>
              <a:rPr lang="zh-CN" altLang="en-US"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世纪是以网络的全面深入运用为特征的世纪。网络环境下的教育不仅是教育信息化的必然产物，也是教育改革发展的必然走向。通过因特网或其他数字化内容进行学习交流与教学的活动即网络化学习（</a:t>
            </a:r>
            <a:r>
              <a:rPr lang="en-US" altLang="zh-CN"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e-learning</a:t>
            </a:r>
            <a:r>
              <a:rPr lang="zh-CN" altLang="en-US"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可以充分利用现代信息技术所提供的、具有全新沟通机制与丰富资源的学习环境，实现一种全新的学习交流方式；这种学习交流方式将改变传统教学中教师的作用和师生之间的关系，从而根本改变教学结构和教育本质</a:t>
            </a:r>
            <a:r>
              <a:rPr lang="en-US" altLang="zh-CN"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。美国教育部</a:t>
            </a:r>
            <a:r>
              <a:rPr lang="en-US" altLang="zh-CN"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2000</a:t>
            </a:r>
            <a:r>
              <a:rPr lang="zh-CN" altLang="en-US"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年</a:t>
            </a:r>
            <a:r>
              <a:rPr lang="en-US" altLang="zh-CN"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12</a:t>
            </a:r>
            <a:r>
              <a:rPr lang="zh-CN" altLang="en-US"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月向国会递交的</a:t>
            </a:r>
            <a:r>
              <a:rPr lang="en-US" altLang="zh-CN"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国家教育技术计划</a:t>
            </a:r>
            <a:r>
              <a:rPr lang="en-US" altLang="zh-CN"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中打算以网络化学习作为提高年青一代</a:t>
            </a:r>
            <a:r>
              <a:rPr lang="en-US" altLang="zh-CN"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"21</a:t>
            </a:r>
            <a:r>
              <a:rPr lang="zh-CN" altLang="en-US"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世纪能力素质</a:t>
            </a:r>
            <a:r>
              <a:rPr lang="en-US" altLang="zh-CN"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的根本措施。技术的教育应用成为教育改革和人才培养的重要途径之一。</a:t>
            </a:r>
          </a:p>
          <a:p>
            <a:pPr lvl="0" defTabSz="1216025" fontAlgn="base">
              <a:lnSpc>
                <a:spcPct val="120000"/>
              </a:lnSpc>
              <a:spcBef>
                <a:spcPct val="20000"/>
              </a:spcBef>
              <a:spcAft>
                <a:spcPct val="0"/>
              </a:spcAft>
              <a:defRPr/>
            </a:pPr>
            <a:r>
              <a:rPr lang="zh-CN" altLang="en-US"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在这一大背景下教学、学习、交流网站应运而生。超文本特性可实现对教学信息最有效的组织与管理。网络化的学习有利于充分实现交互与共享，有利于激发学生的学习兴趣和充分体现学习主体作用，有利于培养学习者的信息素养和信息能力。另一方面教师利用教学、学习、交流网站可以充分发挥网络特性，对学生，教学进行更为有效的管理，同时也有了更为便利的信息发布手段。</a:t>
            </a:r>
          </a:p>
        </p:txBody>
      </p:sp>
      <p:sp>
        <p:nvSpPr>
          <p:cNvPr id="6152" name="文本框 9"/>
          <p:cNvSpPr txBox="1">
            <a:spLocks noChangeArrowheads="1"/>
          </p:cNvSpPr>
          <p:nvPr/>
        </p:nvSpPr>
        <p:spPr bwMode="auto">
          <a:xfrm>
            <a:off x="2549747" y="1710884"/>
            <a:ext cx="19700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A0204" pitchFamily="34" charset="0"/>
                <a:ea typeface="宋体" panose="02010600030101010101" pitchFamily="2" charset="-122"/>
              </a:defRPr>
            </a:lvl1pPr>
            <a:lvl2pPr marL="742950" indent="-285750" defTabSz="1216025">
              <a:defRPr>
                <a:solidFill>
                  <a:schemeClr val="tx1"/>
                </a:solidFill>
                <a:latin typeface="Calibri" panose="020F05020202040A0204" pitchFamily="34" charset="0"/>
                <a:ea typeface="宋体" panose="02010600030101010101" pitchFamily="2" charset="-122"/>
              </a:defRPr>
            </a:lvl2pPr>
            <a:lvl3pPr marL="1143000" indent="-228600" defTabSz="1216025">
              <a:defRPr>
                <a:solidFill>
                  <a:schemeClr val="tx1"/>
                </a:solidFill>
                <a:latin typeface="Calibri" panose="020F05020202040A0204" pitchFamily="34" charset="0"/>
                <a:ea typeface="宋体" panose="02010600030101010101" pitchFamily="2" charset="-122"/>
              </a:defRPr>
            </a:lvl3pPr>
            <a:lvl4pPr marL="1600200" indent="-228600" defTabSz="1216025">
              <a:defRPr>
                <a:solidFill>
                  <a:schemeClr val="tx1"/>
                </a:solidFill>
                <a:latin typeface="Calibri" panose="020F05020202040A0204" pitchFamily="34" charset="0"/>
                <a:ea typeface="宋体" panose="02010600030101010101" pitchFamily="2" charset="-122"/>
              </a:defRPr>
            </a:lvl4pPr>
            <a:lvl5pPr marL="2057400" indent="-228600" defTabSz="1216025">
              <a:defRPr>
                <a:solidFill>
                  <a:schemeClr val="tx1"/>
                </a:solidFill>
                <a:latin typeface="Calibri" panose="020F05020202040A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20000"/>
              </a:spcBef>
              <a:spcAft>
                <a:spcPct val="0"/>
              </a:spcAft>
              <a:defRPr/>
            </a:pPr>
            <a:r>
              <a:rPr lang="zh-CN" altLang="en-US" b="1" dirty="0">
                <a:solidFill>
                  <a:srgbClr val="FFFFFF"/>
                </a:solidFill>
                <a:latin typeface="Arial" panose="020B0604020202020204" pitchFamily="34" charset="0"/>
                <a:ea typeface="微软雅黑" panose="020B0503020204020204" pitchFamily="34" charset="-122"/>
                <a:sym typeface="Arial" panose="020B0604020202020204" pitchFamily="34" charset="0"/>
              </a:rPr>
              <a:t>业务机遇</a:t>
            </a:r>
            <a:endParaRPr kumimoji="0" lang="en-US" altLang="zh-CN" sz="18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矩形 10"/>
          <p:cNvSpPr/>
          <p:nvPr/>
        </p:nvSpPr>
        <p:spPr>
          <a:xfrm>
            <a:off x="3534790" y="1638401"/>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【1】</a:t>
            </a:r>
            <a:endParaRPr lang="zh-CN" altLang="en-US" sz="1100" dirty="0"/>
          </a:p>
        </p:txBody>
      </p:sp>
    </p:spTree>
    <p:extLst>
      <p:ext uri="{BB962C8B-B14F-4D97-AF65-F5344CB8AC3E}">
        <p14:creationId xmlns:p14="http://schemas.microsoft.com/office/powerpoint/2010/main" val="141018195"/>
      </p:ext>
    </p:extLst>
  </p:cSld>
  <p:clrMapOvr>
    <a:masterClrMapping/>
  </p:clrMapOvr>
  <p:transition spd="med">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2045087" y="2004814"/>
            <a:ext cx="4647426" cy="369332"/>
          </a:xfrm>
          <a:prstGeom prst="rect">
            <a:avLst/>
          </a:prstGeom>
        </p:spPr>
        <p:txBody>
          <a:bodyPr wrap="none">
            <a:spAutoFit/>
          </a:bodyPr>
          <a:lstStyle/>
          <a:p>
            <a:pPr marL="266700" indent="266700" algn="just">
              <a:spcAft>
                <a:spcPts val="0"/>
              </a:spcAft>
            </a:pPr>
            <a:r>
              <a:rPr lang="zh-CN" altLang="zh-CN">
                <a:latin typeface="Microsoft YaHei" charset="-122"/>
                <a:ea typeface="Microsoft YaHei" charset="-122"/>
                <a:cs typeface="Microsoft YaHei" charset="-122"/>
              </a:rPr>
              <a:t>总的需求工程任务分为如下几个阶段：</a:t>
            </a: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756569" y="2437952"/>
            <a:ext cx="8089900" cy="2971800"/>
          </a:xfrm>
          <a:prstGeom prst="rect">
            <a:avLst/>
          </a:prstGeom>
        </p:spPr>
      </p:pic>
    </p:spTree>
    <p:extLst>
      <p:ext uri="{BB962C8B-B14F-4D97-AF65-F5344CB8AC3E}">
        <p14:creationId xmlns:p14="http://schemas.microsoft.com/office/powerpoint/2010/main" val="1999063349"/>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2735063" y="2058675"/>
            <a:ext cx="3031599" cy="369332"/>
          </a:xfrm>
          <a:prstGeom prst="rect">
            <a:avLst/>
          </a:prstGeom>
        </p:spPr>
        <p:txBody>
          <a:bodyPr wrap="none">
            <a:spAutoFit/>
          </a:bodyPr>
          <a:lstStyle/>
          <a:p>
            <a:pPr marL="266700" indent="266700" algn="just">
              <a:spcAft>
                <a:spcPts val="0"/>
              </a:spcAft>
            </a:pPr>
            <a:r>
              <a:rPr lang="zh-CN" altLang="en-US" dirty="0" smtClean="0">
                <a:latin typeface="Microsoft YaHei" charset="-122"/>
                <a:ea typeface="Microsoft YaHei" charset="-122"/>
                <a:cs typeface="Microsoft YaHei" charset="-122"/>
              </a:rPr>
              <a:t>项目启动，安排如下</a:t>
            </a:r>
            <a:r>
              <a:rPr lang="zh-CN" altLang="zh-CN" dirty="0" smtClean="0">
                <a:latin typeface="Microsoft YaHei" charset="-122"/>
                <a:ea typeface="Microsoft YaHei" charset="-122"/>
                <a:cs typeface="Microsoft YaHei" charset="-122"/>
              </a:rPr>
              <a:t>：</a:t>
            </a:r>
            <a:endParaRPr lang="zh-CN" altLang="zh-CN" dirty="0">
              <a:latin typeface="Microsoft YaHei" charset="-122"/>
              <a:ea typeface="Microsoft YaHei" charset="-122"/>
              <a:cs typeface="Microsoft YaHei" charset="-122"/>
            </a:endParaRP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1715362" y="2600672"/>
            <a:ext cx="8102600" cy="2374900"/>
          </a:xfrm>
          <a:prstGeom prst="rect">
            <a:avLst/>
          </a:prstGeom>
        </p:spPr>
      </p:pic>
    </p:spTree>
    <p:extLst>
      <p:ext uri="{BB962C8B-B14F-4D97-AF65-F5344CB8AC3E}">
        <p14:creationId xmlns:p14="http://schemas.microsoft.com/office/powerpoint/2010/main" val="876049328"/>
      </p:ext>
    </p:extLst>
  </p:cSld>
  <p:clrMapOvr>
    <a:masterClrMapping/>
  </p:clrMapOvr>
  <p:transition spd="med">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8926261" y="6013587"/>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600310" y="1472248"/>
            <a:ext cx="7255512" cy="369332"/>
          </a:xfrm>
          <a:prstGeom prst="rect">
            <a:avLst/>
          </a:prstGeom>
        </p:spPr>
        <p:txBody>
          <a:bodyPr wrap="none">
            <a:spAutoFit/>
          </a:bodyPr>
          <a:lstStyle/>
          <a:p>
            <a:pPr marL="266700" indent="266700" algn="just"/>
            <a:r>
              <a:rPr lang="zh-CN" altLang="en-US" dirty="0">
                <a:latin typeface="Microsoft YaHei" charset="-122"/>
                <a:ea typeface="Microsoft YaHei" charset="-122"/>
                <a:cs typeface="Microsoft YaHei" charset="-122"/>
              </a:rPr>
              <a:t>知识储备，作为项目开展前的准备和资料搜集阶段，安排如下 </a:t>
            </a:r>
            <a:r>
              <a:rPr lang="zh-CN" altLang="zh-CN" dirty="0" smtClean="0">
                <a:latin typeface="Microsoft YaHei" charset="-122"/>
                <a:ea typeface="Microsoft YaHei" charset="-122"/>
                <a:cs typeface="Microsoft YaHei" charset="-122"/>
              </a:rPr>
              <a:t>：</a:t>
            </a:r>
            <a:endParaRPr lang="zh-CN" altLang="zh-CN" dirty="0">
              <a:latin typeface="Microsoft YaHei" charset="-122"/>
              <a:ea typeface="Microsoft YaHei" charset="-122"/>
              <a:cs typeface="Microsoft YaHei" charset="-122"/>
            </a:endParaRP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191110" y="1906907"/>
            <a:ext cx="5316908" cy="4571704"/>
          </a:xfrm>
          <a:prstGeom prst="rect">
            <a:avLst/>
          </a:prstGeom>
        </p:spPr>
      </p:pic>
    </p:spTree>
    <p:extLst>
      <p:ext uri="{BB962C8B-B14F-4D97-AF65-F5344CB8AC3E}">
        <p14:creationId xmlns:p14="http://schemas.microsoft.com/office/powerpoint/2010/main" val="1952979942"/>
      </p:ext>
    </p:extLst>
  </p:cSld>
  <p:clrMapOvr>
    <a:masterClrMapping/>
  </p:clrMapOvr>
  <p:transition spd="med">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8926261" y="6013587"/>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600310" y="1472248"/>
            <a:ext cx="7255512" cy="369332"/>
          </a:xfrm>
          <a:prstGeom prst="rect">
            <a:avLst/>
          </a:prstGeom>
        </p:spPr>
        <p:txBody>
          <a:bodyPr wrap="none">
            <a:spAutoFit/>
          </a:bodyPr>
          <a:lstStyle/>
          <a:p>
            <a:pPr marL="266700" indent="266700" algn="just"/>
            <a:r>
              <a:rPr lang="zh-CN" altLang="en-US" dirty="0">
                <a:latin typeface="Microsoft YaHei" charset="-122"/>
                <a:ea typeface="Microsoft YaHei" charset="-122"/>
                <a:cs typeface="Microsoft YaHei" charset="-122"/>
              </a:rPr>
              <a:t>知识储备，作为项目开展前的准备和资料搜集阶段，安排如下 </a:t>
            </a:r>
            <a:r>
              <a:rPr lang="zh-CN" altLang="zh-CN" dirty="0" smtClean="0">
                <a:latin typeface="Microsoft YaHei" charset="-122"/>
                <a:ea typeface="Microsoft YaHei" charset="-122"/>
                <a:cs typeface="Microsoft YaHei" charset="-122"/>
              </a:rPr>
              <a:t>：</a:t>
            </a:r>
            <a:endParaRPr lang="zh-CN" altLang="zh-CN" dirty="0">
              <a:latin typeface="Microsoft YaHei" charset="-122"/>
              <a:ea typeface="Microsoft YaHei" charset="-122"/>
              <a:cs typeface="Microsoft YaHei" charset="-122"/>
            </a:endParaRP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2901088" y="1906907"/>
            <a:ext cx="6025173" cy="4696788"/>
          </a:xfrm>
          <a:prstGeom prst="rect">
            <a:avLst/>
          </a:prstGeom>
        </p:spPr>
      </p:pic>
    </p:spTree>
    <p:extLst>
      <p:ext uri="{BB962C8B-B14F-4D97-AF65-F5344CB8AC3E}">
        <p14:creationId xmlns:p14="http://schemas.microsoft.com/office/powerpoint/2010/main" val="1593824446"/>
      </p:ext>
    </p:extLst>
  </p:cSld>
  <p:clrMapOvr>
    <a:masterClrMapping/>
  </p:clrMapOvr>
  <p:transition spd="med">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spcAft>
                <a:spcPts val="0"/>
              </a:spcAft>
            </a:pPr>
            <a:r>
              <a:rPr lang="zh-CN" altLang="en-US" dirty="0">
                <a:latin typeface="Microsoft YaHei" charset="-122"/>
                <a:ea typeface="Microsoft YaHei" charset="-122"/>
                <a:cs typeface="Microsoft YaHei" charset="-122"/>
              </a:rPr>
              <a:t>项目计划阶段，作为需求开发的前提，包括 可行性分析、需求工程项目计划、项目章程、</a:t>
            </a:r>
            <a:r>
              <a:rPr lang="en-US" altLang="zh-CN" dirty="0">
                <a:latin typeface="Microsoft YaHei" charset="-122"/>
                <a:ea typeface="Microsoft YaHei" charset="-122"/>
                <a:cs typeface="Microsoft YaHei" charset="-122"/>
              </a:rPr>
              <a:t>QA</a:t>
            </a:r>
            <a:r>
              <a:rPr lang="zh-CN" altLang="en-US" dirty="0">
                <a:latin typeface="Microsoft YaHei" charset="-122"/>
                <a:ea typeface="Microsoft YaHei" charset="-122"/>
                <a:cs typeface="Microsoft YaHei" charset="-122"/>
              </a:rPr>
              <a:t>计划，保证需求开发以及后续工作的顺利进行，具体安排如下：</a:t>
            </a: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38137" y="2571571"/>
            <a:ext cx="5926542" cy="2031425"/>
          </a:xfrm>
          <a:prstGeom prst="rect">
            <a:avLst/>
          </a:prstGeom>
        </p:spPr>
      </p:pic>
      <p:pic>
        <p:nvPicPr>
          <p:cNvPr id="6" name="图片 5"/>
          <p:cNvPicPr>
            <a:picLocks noChangeAspect="1"/>
          </p:cNvPicPr>
          <p:nvPr/>
        </p:nvPicPr>
        <p:blipFill>
          <a:blip r:embed="rId3"/>
          <a:stretch>
            <a:fillRect/>
          </a:stretch>
        </p:blipFill>
        <p:spPr>
          <a:xfrm>
            <a:off x="5910294" y="2571571"/>
            <a:ext cx="5960199" cy="3705241"/>
          </a:xfrm>
          <a:prstGeom prst="rect">
            <a:avLst/>
          </a:prstGeom>
        </p:spPr>
      </p:pic>
    </p:spTree>
    <p:extLst>
      <p:ext uri="{BB962C8B-B14F-4D97-AF65-F5344CB8AC3E}">
        <p14:creationId xmlns:p14="http://schemas.microsoft.com/office/powerpoint/2010/main" val="1843934891"/>
      </p:ext>
    </p:extLst>
  </p:cSld>
  <p:clrMapOvr>
    <a:masterClrMapping/>
  </p:clrMapOvr>
  <p:transition spd="med">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spcAft>
                <a:spcPts val="0"/>
              </a:spcAft>
            </a:pPr>
            <a:r>
              <a:rPr lang="zh-CN" altLang="en-US" dirty="0">
                <a:latin typeface="Microsoft YaHei" charset="-122"/>
                <a:ea typeface="Microsoft YaHei" charset="-122"/>
                <a:cs typeface="Microsoft YaHei" charset="-122"/>
              </a:rPr>
              <a:t>项目计划阶段，作为需求开发的前提，包括 可行性分析、需求工程项目计划、项目章程、</a:t>
            </a:r>
            <a:r>
              <a:rPr lang="en-US" altLang="zh-CN" dirty="0">
                <a:latin typeface="Microsoft YaHei" charset="-122"/>
                <a:ea typeface="Microsoft YaHei" charset="-122"/>
                <a:cs typeface="Microsoft YaHei" charset="-122"/>
              </a:rPr>
              <a:t>QA</a:t>
            </a:r>
            <a:r>
              <a:rPr lang="zh-CN" altLang="en-US" dirty="0">
                <a:latin typeface="Microsoft YaHei" charset="-122"/>
                <a:ea typeface="Microsoft YaHei" charset="-122"/>
                <a:cs typeface="Microsoft YaHei" charset="-122"/>
              </a:rPr>
              <a:t>计划，保证需求开发以及后续工作的顺利进行，具体安排如下：</a:t>
            </a: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307386" y="2611249"/>
            <a:ext cx="5869638" cy="2724536"/>
          </a:xfrm>
          <a:prstGeom prst="rect">
            <a:avLst/>
          </a:prstGeom>
        </p:spPr>
      </p:pic>
      <p:pic>
        <p:nvPicPr>
          <p:cNvPr id="9" name="图片 8"/>
          <p:cNvPicPr>
            <a:picLocks noChangeAspect="1"/>
          </p:cNvPicPr>
          <p:nvPr/>
        </p:nvPicPr>
        <p:blipFill>
          <a:blip r:embed="rId3"/>
          <a:stretch>
            <a:fillRect/>
          </a:stretch>
        </p:blipFill>
        <p:spPr>
          <a:xfrm>
            <a:off x="5615827" y="2574141"/>
            <a:ext cx="6996878" cy="2798751"/>
          </a:xfrm>
          <a:prstGeom prst="rect">
            <a:avLst/>
          </a:prstGeom>
        </p:spPr>
      </p:pic>
    </p:spTree>
    <p:extLst>
      <p:ext uri="{BB962C8B-B14F-4D97-AF65-F5344CB8AC3E}">
        <p14:creationId xmlns:p14="http://schemas.microsoft.com/office/powerpoint/2010/main" val="677203180"/>
      </p:ext>
    </p:extLst>
  </p:cSld>
  <p:clrMapOvr>
    <a:masterClrMapping/>
  </p:clrMapOvr>
  <p:transition spd="med">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8705459" y="5378221"/>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spcAft>
                <a:spcPts val="0"/>
              </a:spcAft>
            </a:pPr>
            <a:r>
              <a:rPr lang="zh-CN" altLang="en-US" dirty="0">
                <a:latin typeface="Microsoft YaHei" charset="-122"/>
                <a:ea typeface="Microsoft YaHei" charset="-122"/>
                <a:cs typeface="Microsoft YaHei" charset="-122"/>
              </a:rPr>
              <a:t>项目执行阶段，作为整个项目的重点阶段，主要为了获取和明确需求，提供和保证项目开发基础路线的正确性，具体安排如下：</a:t>
            </a: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447998" y="2117506"/>
            <a:ext cx="4924591" cy="4740494"/>
          </a:xfrm>
          <a:prstGeom prst="rect">
            <a:avLst/>
          </a:prstGeom>
        </p:spPr>
      </p:pic>
    </p:spTree>
    <p:extLst>
      <p:ext uri="{BB962C8B-B14F-4D97-AF65-F5344CB8AC3E}">
        <p14:creationId xmlns:p14="http://schemas.microsoft.com/office/powerpoint/2010/main" val="90517160"/>
      </p:ext>
    </p:extLst>
  </p:cSld>
  <p:clrMapOvr>
    <a:masterClrMapping/>
  </p:clrMapOvr>
  <p:transition spd="med">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spcAft>
                <a:spcPts val="0"/>
              </a:spcAft>
            </a:pPr>
            <a:r>
              <a:rPr lang="zh-CN" altLang="en-US" dirty="0">
                <a:latin typeface="Microsoft YaHei" charset="-122"/>
                <a:ea typeface="Microsoft YaHei" charset="-122"/>
                <a:cs typeface="Microsoft YaHei" charset="-122"/>
              </a:rPr>
              <a:t>项目执行阶段，作为整个项目的重点阶段，主要为了获取和明确需求，提供和保证项目开发基础路线的正确性，具体安排如下：</a:t>
            </a: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2"/>
          <a:srcRect b="47851"/>
          <a:stretch/>
        </p:blipFill>
        <p:spPr>
          <a:xfrm>
            <a:off x="3357834" y="2657384"/>
            <a:ext cx="5104920" cy="2183072"/>
          </a:xfrm>
          <a:prstGeom prst="rect">
            <a:avLst/>
          </a:prstGeom>
        </p:spPr>
      </p:pic>
    </p:spTree>
    <p:extLst>
      <p:ext uri="{BB962C8B-B14F-4D97-AF65-F5344CB8AC3E}">
        <p14:creationId xmlns:p14="http://schemas.microsoft.com/office/powerpoint/2010/main" val="33073571"/>
      </p:ext>
    </p:extLst>
  </p:cSld>
  <p:clrMapOvr>
    <a:masterClrMapping/>
  </p:clrMapOvr>
  <p:transition spd="med">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spcAft>
                <a:spcPts val="0"/>
              </a:spcAft>
            </a:pPr>
            <a:r>
              <a:rPr lang="zh-CN" altLang="en-US" dirty="0">
                <a:latin typeface="Microsoft YaHei" charset="-122"/>
                <a:ea typeface="Microsoft YaHei" charset="-122"/>
                <a:cs typeface="Microsoft YaHei" charset="-122"/>
              </a:rPr>
              <a:t>项目执行阶段，作为整个项目的重点阶段，主要为了获取和明确需求，提供和保证项目开发基础路线的正确性，具体安排如下：</a:t>
            </a: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2"/>
          <a:srcRect t="52702"/>
          <a:stretch/>
        </p:blipFill>
        <p:spPr>
          <a:xfrm>
            <a:off x="3192789" y="2284889"/>
            <a:ext cx="5104920" cy="1979972"/>
          </a:xfrm>
          <a:prstGeom prst="rect">
            <a:avLst/>
          </a:prstGeom>
          <a:ln>
            <a:noFill/>
          </a:ln>
        </p:spPr>
      </p:pic>
      <p:pic>
        <p:nvPicPr>
          <p:cNvPr id="6" name="图片 5"/>
          <p:cNvPicPr>
            <a:picLocks noChangeAspect="1"/>
          </p:cNvPicPr>
          <p:nvPr/>
        </p:nvPicPr>
        <p:blipFill>
          <a:blip r:embed="rId3"/>
          <a:stretch>
            <a:fillRect/>
          </a:stretch>
        </p:blipFill>
        <p:spPr>
          <a:xfrm>
            <a:off x="3093480" y="4264861"/>
            <a:ext cx="5204229" cy="788766"/>
          </a:xfrm>
          <a:prstGeom prst="rect">
            <a:avLst/>
          </a:prstGeom>
        </p:spPr>
      </p:pic>
    </p:spTree>
    <p:extLst>
      <p:ext uri="{BB962C8B-B14F-4D97-AF65-F5344CB8AC3E}">
        <p14:creationId xmlns:p14="http://schemas.microsoft.com/office/powerpoint/2010/main" val="1203739725"/>
      </p:ext>
    </p:extLst>
  </p:cSld>
  <p:clrMapOvr>
    <a:masterClrMapping/>
  </p:clrMapOvr>
  <p:transition spd="med">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8378461" y="5743971"/>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r>
              <a:rPr lang="zh-CN" altLang="en-US" dirty="0">
                <a:latin typeface="Microsoft YaHei" charset="-122"/>
                <a:ea typeface="Microsoft YaHei" charset="-122"/>
                <a:cs typeface="Microsoft YaHei" charset="-122"/>
              </a:rPr>
              <a:t>项目控制阶段，主要任务为跟踪和变更需求，使开发路线及产品尽量接近于客户实际期望的产品，并且在合理变更范围内不会超出控制范围，具体安排如下 ：</a:t>
            </a: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196749" y="2157429"/>
            <a:ext cx="5181712" cy="4364811"/>
          </a:xfrm>
          <a:prstGeom prst="rect">
            <a:avLst/>
          </a:prstGeom>
        </p:spPr>
      </p:pic>
    </p:spTree>
    <p:extLst>
      <p:ext uri="{BB962C8B-B14F-4D97-AF65-F5344CB8AC3E}">
        <p14:creationId xmlns:p14="http://schemas.microsoft.com/office/powerpoint/2010/main" val="1816726871"/>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引言</a:t>
            </a:r>
          </a:p>
        </p:txBody>
      </p:sp>
      <p:grpSp>
        <p:nvGrpSpPr>
          <p:cNvPr id="614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Rounded Rectangle 2"/>
          <p:cNvSpPr/>
          <p:nvPr/>
        </p:nvSpPr>
        <p:spPr>
          <a:xfrm>
            <a:off x="1298797" y="1829472"/>
            <a:ext cx="9554368" cy="4038893"/>
          </a:xfrm>
          <a:prstGeom prst="roundRect">
            <a:avLst>
              <a:gd name="adj" fmla="val 1163"/>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8" name="Oval 3"/>
          <p:cNvSpPr/>
          <p:nvPr/>
        </p:nvSpPr>
        <p:spPr>
          <a:xfrm>
            <a:off x="1873472" y="2060172"/>
            <a:ext cx="542925" cy="542925"/>
          </a:xfrm>
          <a:prstGeom prst="ellipse">
            <a:avLst/>
          </a:prstGeom>
          <a:solidFill>
            <a:srgbClr val="F8D845"/>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white"/>
                </a:solidFill>
                <a:latin typeface="Arial" panose="020B0604020202020204" pitchFamily="34" charset="0"/>
                <a:ea typeface="微软雅黑" panose="020B0503020204020204" pitchFamily="34" charset="-122"/>
              </a:rPr>
              <a:t>2</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6151" name="矩形 8"/>
          <p:cNvSpPr>
            <a:spLocks noChangeArrowheads="1"/>
          </p:cNvSpPr>
          <p:nvPr/>
        </p:nvSpPr>
        <p:spPr bwMode="auto">
          <a:xfrm>
            <a:off x="1756569" y="2693996"/>
            <a:ext cx="8785542" cy="260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1216025" fontAlgn="base">
              <a:lnSpc>
                <a:spcPct val="120000"/>
              </a:lnSpc>
              <a:spcBef>
                <a:spcPct val="20000"/>
              </a:spcBef>
              <a:spcAft>
                <a:spcPct val="0"/>
              </a:spcAft>
              <a:defRPr/>
            </a:pPr>
            <a:r>
              <a:rPr lang="zh-CN" altLang="en-US" sz="1600" dirty="0" smtClean="0">
                <a:solidFill>
                  <a:srgbClr val="FFFFFF"/>
                </a:solidFill>
                <a:latin typeface="微软雅黑" panose="020B0503020204020204" pitchFamily="34" charset="-122"/>
                <a:ea typeface="微软雅黑" panose="020B0503020204020204" pitchFamily="34" charset="-122"/>
                <a:sym typeface="Arial" panose="020B0604020202020204" pitchFamily="34" charset="0"/>
              </a:rPr>
              <a:t>虽然</a:t>
            </a:r>
            <a:r>
              <a:rPr lang="zh-CN" altLang="en-US"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如今有很多教学网站，但是专门针对一门新开的大学课程和一位专门的教师；又为学生之间提供交流平台的网站为数不多。这个</a:t>
            </a:r>
            <a:r>
              <a:rPr lang="zh-CN" altLang="en-US" sz="1600" dirty="0" smtClean="0">
                <a:solidFill>
                  <a:srgbClr val="FFFFFF"/>
                </a:solidFill>
                <a:latin typeface="微软雅黑" panose="020B0503020204020204" pitchFamily="34" charset="-122"/>
                <a:ea typeface="微软雅黑" panose="020B0503020204020204" pitchFamily="34" charset="-122"/>
                <a:sym typeface="Arial" panose="020B0604020202020204" pitchFamily="34" charset="0"/>
              </a:rPr>
              <a:t>网站</a:t>
            </a:r>
            <a:r>
              <a:rPr lang="zh-CN" altLang="zh-CN" sz="1600" dirty="0" smtClean="0">
                <a:solidFill>
                  <a:srgbClr val="FFFFFF"/>
                </a:solidFill>
                <a:latin typeface="微软雅黑" panose="020B0503020204020204" pitchFamily="34" charset="-122"/>
                <a:ea typeface="微软雅黑" panose="020B0503020204020204" pitchFamily="34" charset="-122"/>
              </a:rPr>
              <a:t>是</a:t>
            </a:r>
            <a:r>
              <a:rPr lang="zh-CN" altLang="zh-CN" sz="1600" dirty="0">
                <a:solidFill>
                  <a:srgbClr val="FFFFFF"/>
                </a:solidFill>
                <a:latin typeface="微软雅黑" panose="020B0503020204020204" pitchFamily="34" charset="-122"/>
                <a:ea typeface="微软雅黑" panose="020B0503020204020204" pitchFamily="34" charset="-122"/>
              </a:rPr>
              <a:t>一个</a:t>
            </a:r>
            <a:r>
              <a:rPr lang="zh-CN" altLang="zh-CN" sz="1600" b="1" dirty="0">
                <a:solidFill>
                  <a:srgbClr val="FFFFFF"/>
                </a:solidFill>
                <a:latin typeface="微软雅黑" panose="020B0503020204020204" pitchFamily="34" charset="-122"/>
                <a:ea typeface="微软雅黑" panose="020B0503020204020204" pitchFamily="34" charset="-122"/>
              </a:rPr>
              <a:t>垂直社区产品</a:t>
            </a:r>
            <a:r>
              <a:rPr lang="zh-CN" altLang="zh-CN" sz="1600" dirty="0">
                <a:solidFill>
                  <a:srgbClr val="FFFFFF"/>
                </a:solidFill>
                <a:latin typeface="微软雅黑" panose="020B0503020204020204" pitchFamily="34" charset="-122"/>
                <a:ea typeface="微软雅黑" panose="020B0503020204020204" pitchFamily="34" charset="-122"/>
              </a:rPr>
              <a:t>，</a:t>
            </a:r>
            <a:r>
              <a:rPr lang="zh-CN" altLang="en-US" sz="1600" dirty="0" smtClean="0">
                <a:solidFill>
                  <a:srgbClr val="FFFFFF"/>
                </a:solidFill>
                <a:latin typeface="微软雅黑" panose="020B0503020204020204" pitchFamily="34" charset="-122"/>
                <a:ea typeface="微软雅黑" panose="020B0503020204020204" pitchFamily="34" charset="-122"/>
                <a:sym typeface="Arial" panose="020B0604020202020204" pitchFamily="34" charset="0"/>
              </a:rPr>
              <a:t>作为</a:t>
            </a:r>
            <a:r>
              <a:rPr lang="zh-CN" altLang="en-US"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一个开课的辅助工具，将有利于教师的教学和学生的学习</a:t>
            </a:r>
            <a:r>
              <a:rPr lang="zh-CN" altLang="en-US" sz="1600" dirty="0" smtClean="0">
                <a:solidFill>
                  <a:srgbClr val="FFFFFF"/>
                </a:solidFill>
                <a:latin typeface="微软雅黑" panose="020B0503020204020204" pitchFamily="34" charset="-122"/>
                <a:ea typeface="微软雅黑" panose="020B0503020204020204" pitchFamily="34" charset="-122"/>
                <a:sym typeface="Arial" panose="020B0604020202020204" pitchFamily="34" charset="0"/>
              </a:rPr>
              <a:t>；也有利于师生间的交流（不仅限于在校师生，已经毕业的学长学姐也可提供更有价值的信息）；也</a:t>
            </a:r>
            <a:r>
              <a:rPr lang="zh-CN" altLang="en-US"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为软件工程系列课程的成熟记录下足迹</a:t>
            </a:r>
            <a:r>
              <a:rPr lang="zh-CN" altLang="en-US" sz="1600" dirty="0" smtClean="0">
                <a:solidFill>
                  <a:srgbClr val="FFFFFF"/>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600" dirty="0" smtClean="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a:p>
            <a:pPr lvl="0" defTabSz="1216025" fontAlgn="base">
              <a:lnSpc>
                <a:spcPct val="120000"/>
              </a:lnSpc>
              <a:spcBef>
                <a:spcPct val="20000"/>
              </a:spcBef>
              <a:spcAft>
                <a:spcPct val="0"/>
              </a:spcAft>
              <a:defRPr/>
            </a:pPr>
            <a:endParaRPr lang="en-US" altLang="zh-CN" sz="1600" dirty="0" smtClean="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a:p>
            <a:r>
              <a:rPr lang="zh-CN" altLang="zh-CN" sz="1600" dirty="0" smtClean="0">
                <a:solidFill>
                  <a:srgbClr val="FFFFFF"/>
                </a:solidFill>
                <a:latin typeface="微软雅黑" panose="020B0503020204020204" pitchFamily="34" charset="-122"/>
                <a:ea typeface="微软雅黑" panose="020B0503020204020204" pitchFamily="34" charset="-122"/>
              </a:rPr>
              <a:t>本</a:t>
            </a:r>
            <a:r>
              <a:rPr lang="zh-CN" altLang="zh-CN" sz="1600" dirty="0">
                <a:solidFill>
                  <a:srgbClr val="FFFFFF"/>
                </a:solidFill>
                <a:latin typeface="微软雅黑" panose="020B0503020204020204" pitchFamily="34" charset="-122"/>
                <a:ea typeface="微软雅黑" panose="020B0503020204020204" pitchFamily="34" charset="-122"/>
              </a:rPr>
              <a:t>专业同学都在上面注册，专业的老师也都在上面开设了他们的主题板块，或者主题的交流社区。每个同学在</a:t>
            </a:r>
            <a:r>
              <a:rPr lang="en-US" altLang="zh-CN" sz="1600" dirty="0">
                <a:solidFill>
                  <a:srgbClr val="FFFFFF"/>
                </a:solidFill>
                <a:latin typeface="微软雅黑" panose="020B0503020204020204" pitchFamily="34" charset="-122"/>
                <a:ea typeface="微软雅黑" panose="020B0503020204020204" pitchFamily="34" charset="-122"/>
              </a:rPr>
              <a:t>4</a:t>
            </a:r>
            <a:r>
              <a:rPr lang="zh-CN" altLang="zh-CN" sz="1600" dirty="0">
                <a:solidFill>
                  <a:srgbClr val="FFFFFF"/>
                </a:solidFill>
                <a:latin typeface="微软雅黑" panose="020B0503020204020204" pitchFamily="34" charset="-122"/>
                <a:ea typeface="微软雅黑" panose="020B0503020204020204" pitchFamily="34" charset="-122"/>
              </a:rPr>
              <a:t>年的学习中不亚于上</a:t>
            </a:r>
            <a:r>
              <a:rPr lang="en-US" altLang="zh-CN" sz="1600" dirty="0" err="1" smtClean="0">
                <a:solidFill>
                  <a:srgbClr val="FFFFFF"/>
                </a:solidFill>
                <a:latin typeface="微软雅黑" panose="020B0503020204020204" pitchFamily="34" charset="-122"/>
                <a:ea typeface="微软雅黑" panose="020B0503020204020204" pitchFamily="34" charset="-122"/>
              </a:rPr>
              <a:t>csdn</a:t>
            </a:r>
            <a:r>
              <a:rPr lang="zh-CN" altLang="zh-CN" sz="1600" dirty="0" smtClean="0">
                <a:solidFill>
                  <a:srgbClr val="FFFFFF"/>
                </a:solidFill>
                <a:latin typeface="微软雅黑" panose="020B0503020204020204" pitchFamily="34" charset="-122"/>
                <a:ea typeface="微软雅黑" panose="020B0503020204020204" pitchFamily="34" charset="-122"/>
              </a:rPr>
              <a:t>的</a:t>
            </a:r>
            <a:r>
              <a:rPr lang="zh-CN" altLang="zh-CN" sz="1600" dirty="0">
                <a:solidFill>
                  <a:srgbClr val="FFFFFF"/>
                </a:solidFill>
                <a:latin typeface="微软雅黑" panose="020B0503020204020204" pitchFamily="34" charset="-122"/>
                <a:ea typeface="微软雅黑" panose="020B0503020204020204" pitchFamily="34" charset="-122"/>
              </a:rPr>
              <a:t>次数。正常情况下贯穿了专业课的学习，经常在这个上面进行交流</a:t>
            </a:r>
            <a:r>
              <a:rPr lang="zh-CN" altLang="zh-CN" sz="1600" dirty="0" smtClean="0">
                <a:solidFill>
                  <a:srgbClr val="FFFFFF"/>
                </a:solidFill>
                <a:latin typeface="微软雅黑" panose="020B0503020204020204" pitchFamily="34" charset="-122"/>
                <a:ea typeface="微软雅黑" panose="020B0503020204020204" pitchFamily="34" charset="-122"/>
              </a:rPr>
              <a:t>分享。</a:t>
            </a:r>
            <a:endParaRPr lang="zh-CN" altLang="zh-CN" sz="1600" dirty="0">
              <a:solidFill>
                <a:srgbClr val="FFFFFF"/>
              </a:solidFill>
              <a:latin typeface="微软雅黑" panose="020B0503020204020204" pitchFamily="34" charset="-122"/>
              <a:ea typeface="微软雅黑" panose="020B0503020204020204" pitchFamily="34" charset="-122"/>
            </a:endParaRPr>
          </a:p>
          <a:p>
            <a:r>
              <a:rPr lang="en-US" altLang="zh-CN" sz="1600" dirty="0">
                <a:solidFill>
                  <a:srgbClr val="FFFFFF"/>
                </a:solidFill>
                <a:latin typeface="微软雅黑" panose="020B0503020204020204" pitchFamily="34" charset="-122"/>
                <a:ea typeface="微软雅黑" panose="020B0503020204020204" pitchFamily="34" charset="-122"/>
              </a:rPr>
              <a:t> </a:t>
            </a:r>
            <a:r>
              <a:rPr lang="zh-CN" altLang="en-US" sz="160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1600" dirty="0" smtClean="0">
                <a:solidFill>
                  <a:srgbClr val="FFFFFF"/>
                </a:solidFill>
                <a:latin typeface="微软雅黑" panose="020B0503020204020204" pitchFamily="34" charset="-122"/>
                <a:ea typeface="微软雅黑" panose="020B0503020204020204" pitchFamily="34" charset="-122"/>
                <a:sym typeface="Arial" panose="020B0604020202020204" pitchFamily="34" charset="0"/>
              </a:rPr>
              <a:t>   </a:t>
            </a:r>
            <a:endParaRPr lang="en-US" altLang="zh-CN" sz="1600" dirty="0" smtClean="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152" name="文本框 9"/>
          <p:cNvSpPr txBox="1">
            <a:spLocks noChangeArrowheads="1"/>
          </p:cNvSpPr>
          <p:nvPr/>
        </p:nvSpPr>
        <p:spPr bwMode="auto">
          <a:xfrm>
            <a:off x="2549747" y="2147485"/>
            <a:ext cx="19700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A0204" pitchFamily="34" charset="0"/>
                <a:ea typeface="宋体" panose="02010600030101010101" pitchFamily="2" charset="-122"/>
              </a:defRPr>
            </a:lvl1pPr>
            <a:lvl2pPr marL="742950" indent="-285750" defTabSz="1216025">
              <a:defRPr>
                <a:solidFill>
                  <a:schemeClr val="tx1"/>
                </a:solidFill>
                <a:latin typeface="Calibri" panose="020F05020202040A0204" pitchFamily="34" charset="0"/>
                <a:ea typeface="宋体" panose="02010600030101010101" pitchFamily="2" charset="-122"/>
              </a:defRPr>
            </a:lvl2pPr>
            <a:lvl3pPr marL="1143000" indent="-228600" defTabSz="1216025">
              <a:defRPr>
                <a:solidFill>
                  <a:schemeClr val="tx1"/>
                </a:solidFill>
                <a:latin typeface="Calibri" panose="020F05020202040A0204" pitchFamily="34" charset="0"/>
                <a:ea typeface="宋体" panose="02010600030101010101" pitchFamily="2" charset="-122"/>
              </a:defRPr>
            </a:lvl3pPr>
            <a:lvl4pPr marL="1600200" indent="-228600" defTabSz="1216025">
              <a:defRPr>
                <a:solidFill>
                  <a:schemeClr val="tx1"/>
                </a:solidFill>
                <a:latin typeface="Calibri" panose="020F05020202040A0204" pitchFamily="34" charset="0"/>
                <a:ea typeface="宋体" panose="02010600030101010101" pitchFamily="2" charset="-122"/>
              </a:defRPr>
            </a:lvl4pPr>
            <a:lvl5pPr marL="2057400" indent="-228600" defTabSz="1216025">
              <a:defRPr>
                <a:solidFill>
                  <a:schemeClr val="tx1"/>
                </a:solidFill>
                <a:latin typeface="Calibri" panose="020F05020202040A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20000"/>
              </a:spcBef>
              <a:spcAft>
                <a:spcPct val="0"/>
              </a:spcAft>
              <a:defRPr/>
            </a:pPr>
            <a:r>
              <a:rPr lang="zh-CN" altLang="en-US" b="1" dirty="0">
                <a:solidFill>
                  <a:srgbClr val="FFFFFF"/>
                </a:solidFill>
                <a:latin typeface="Arial" panose="020B0604020202020204" pitchFamily="34" charset="0"/>
                <a:ea typeface="微软雅黑" panose="020B0503020204020204" pitchFamily="34" charset="-122"/>
                <a:sym typeface="Arial" panose="020B0604020202020204" pitchFamily="34" charset="0"/>
              </a:rPr>
              <a:t>业务目标</a:t>
            </a:r>
            <a:endParaRPr kumimoji="0" lang="en-US" altLang="zh-CN" sz="18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矩形 10"/>
          <p:cNvSpPr/>
          <p:nvPr/>
        </p:nvSpPr>
        <p:spPr>
          <a:xfrm>
            <a:off x="3534790" y="2132316"/>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【1】</a:t>
            </a:r>
            <a:endParaRPr lang="zh-CN" altLang="en-US" sz="1100" dirty="0"/>
          </a:p>
        </p:txBody>
      </p:sp>
    </p:spTree>
    <p:extLst>
      <p:ext uri="{BB962C8B-B14F-4D97-AF65-F5344CB8AC3E}">
        <p14:creationId xmlns:p14="http://schemas.microsoft.com/office/powerpoint/2010/main" val="1418340724"/>
      </p:ext>
    </p:extLst>
  </p:cSld>
  <p:clrMapOvr>
    <a:masterClrMapping/>
  </p:clrMapOvr>
  <p:transition spd="med">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8378461" y="5743971"/>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r>
              <a:rPr lang="zh-CN" altLang="en-US" dirty="0">
                <a:latin typeface="Microsoft YaHei" charset="-122"/>
                <a:ea typeface="Microsoft YaHei" charset="-122"/>
                <a:cs typeface="Microsoft YaHei" charset="-122"/>
              </a:rPr>
              <a:t>项目控制阶段，主要任务为跟踪和变更需求，使开发路线及产品尽量接近于客户实际期望的产品，并且在合理变更范围内不会超出控制范围，具体安排如下 ：</a:t>
            </a: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395690" y="2486709"/>
            <a:ext cx="7377755" cy="3257262"/>
          </a:xfrm>
          <a:prstGeom prst="rect">
            <a:avLst/>
          </a:prstGeom>
        </p:spPr>
      </p:pic>
    </p:spTree>
    <p:extLst>
      <p:ext uri="{BB962C8B-B14F-4D97-AF65-F5344CB8AC3E}">
        <p14:creationId xmlns:p14="http://schemas.microsoft.com/office/powerpoint/2010/main" val="806027851"/>
      </p:ext>
    </p:extLst>
  </p:cSld>
  <p:clrMapOvr>
    <a:masterClrMapping/>
  </p:clrMapOvr>
  <p:transition spd="med">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717322" y="5743971"/>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369332"/>
          </a:xfrm>
          <a:prstGeom prst="rect">
            <a:avLst/>
          </a:prstGeom>
        </p:spPr>
        <p:txBody>
          <a:bodyPr wrap="square">
            <a:spAutoFit/>
          </a:bodyPr>
          <a:lstStyle/>
          <a:p>
            <a:pPr marL="266700" indent="266700" algn="just"/>
            <a:r>
              <a:rPr lang="zh-CN" altLang="en-US" dirty="0">
                <a:latin typeface="Microsoft YaHei" charset="-122"/>
                <a:ea typeface="Microsoft YaHei" charset="-122"/>
                <a:cs typeface="Microsoft YaHei" charset="-122"/>
              </a:rPr>
              <a:t>项目收尾阶段，对项目进行最终的总结和报告，具体安排如下 ：</a:t>
            </a: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74781"/>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644543" y="2124987"/>
            <a:ext cx="8128000" cy="3175000"/>
          </a:xfrm>
          <a:prstGeom prst="rect">
            <a:avLst/>
          </a:prstGeom>
        </p:spPr>
      </p:pic>
    </p:spTree>
    <p:extLst>
      <p:ext uri="{BB962C8B-B14F-4D97-AF65-F5344CB8AC3E}">
        <p14:creationId xmlns:p14="http://schemas.microsoft.com/office/powerpoint/2010/main" val="583246481"/>
      </p:ext>
    </p:extLst>
  </p:cSld>
  <p:clrMapOvr>
    <a:masterClrMapping/>
  </p:clrMapOvr>
  <p:transition spd="med">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06</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smtClean="0">
                    <a:solidFill>
                      <a:srgbClr val="F77258"/>
                    </a:solidFill>
                    <a:latin typeface="微软雅黑" panose="020B0503020204020204" pitchFamily="34" charset="-122"/>
                    <a:ea typeface="微软雅黑" panose="020B0503020204020204" pitchFamily="34" charset="-122"/>
                  </a:rPr>
                  <a:t>成本管理</a:t>
                </a:r>
                <a:r>
                  <a:rPr lang="zh-CN" altLang="en-US" sz="5400" b="1" dirty="0">
                    <a:solidFill>
                      <a:srgbClr val="F77258"/>
                    </a:solidFill>
                    <a:latin typeface="微软雅黑" panose="020B0503020204020204" pitchFamily="34" charset="-122"/>
                    <a:ea typeface="微软雅黑" panose="020B0503020204020204" pitchFamily="34" charset="-122"/>
                  </a:rPr>
                  <a:t>计划</a:t>
                </a: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smtClean="0">
                  <a:solidFill>
                    <a:srgbClr val="353A3E"/>
                  </a:solidFill>
                  <a:latin typeface="微软雅黑" panose="020B0503020204020204" pitchFamily="34" charset="-122"/>
                  <a:ea typeface="微软雅黑" panose="020B0503020204020204" pitchFamily="34" charset="-122"/>
                </a:rPr>
                <a:t>COST MANAGEMENT </a:t>
              </a:r>
              <a:r>
                <a:rPr lang="en-US" altLang="zh-CN" sz="1600" dirty="0">
                  <a:solidFill>
                    <a:srgbClr val="353A3E"/>
                  </a:solidFill>
                  <a:latin typeface="微软雅黑" panose="020B0503020204020204" pitchFamily="34" charset="-122"/>
                  <a:ea typeface="微软雅黑" panose="020B0503020204020204" pitchFamily="34" charset="-122"/>
                </a:rPr>
                <a:t>PLAN</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082412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500"/>
                                        <p:tgtEl>
                                          <p:spTgt spid="1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成本管理</a:t>
            </a:r>
            <a:r>
              <a:rPr lang="zh-CN" altLang="en-US" sz="2000" b="1" dirty="0">
                <a:solidFill>
                  <a:srgbClr val="F77258"/>
                </a:solidFill>
                <a:latin typeface="微软雅黑" panose="020B0503020204020204" pitchFamily="34" charset="-122"/>
                <a:ea typeface="微软雅黑" panose="020B0503020204020204" pitchFamily="34" charset="-122"/>
              </a:rPr>
              <a:t>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p:cNvSpPr/>
          <p:nvPr/>
        </p:nvSpPr>
        <p:spPr>
          <a:xfrm>
            <a:off x="5804444" y="1575434"/>
            <a:ext cx="6096000" cy="3693319"/>
          </a:xfrm>
          <a:prstGeom prst="rect">
            <a:avLst/>
          </a:prstGeom>
        </p:spPr>
        <p:txBody>
          <a:bodyPr>
            <a:spAutoFit/>
          </a:bodyPr>
          <a:lstStyle/>
          <a:p>
            <a:pPr>
              <a:spcAft>
                <a:spcPts val="0"/>
              </a:spcAft>
            </a:pPr>
            <a:r>
              <a:rPr lang="zh-CN" altLang="zh-CN" dirty="0">
                <a:latin typeface="Microsoft YaHei" charset="-122"/>
                <a:ea typeface="Microsoft YaHei" charset="-122"/>
                <a:cs typeface="Microsoft YaHei" charset="-122"/>
              </a:rPr>
              <a:t>以总体平均看</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以一年</a:t>
            </a:r>
            <a:r>
              <a:rPr lang="en-US" altLang="zh-CN" dirty="0">
                <a:latin typeface="Microsoft YaHei" charset="-122"/>
                <a:ea typeface="Microsoft YaHei" charset="-122"/>
                <a:cs typeface="Microsoft YaHei" charset="-122"/>
              </a:rPr>
              <a:t>20D/M*12M=240D</a:t>
            </a:r>
            <a:r>
              <a:rPr lang="zh-CN" altLang="zh-CN" dirty="0">
                <a:latin typeface="Microsoft YaHei" charset="-122"/>
                <a:ea typeface="Microsoft YaHei" charset="-122"/>
                <a:cs typeface="Microsoft YaHei" charset="-122"/>
              </a:rPr>
              <a:t>，一天工作</a:t>
            </a:r>
            <a:r>
              <a:rPr lang="en-US" altLang="zh-CN" dirty="0">
                <a:latin typeface="Microsoft YaHei" charset="-122"/>
                <a:ea typeface="Microsoft YaHei" charset="-122"/>
                <a:cs typeface="Microsoft YaHei" charset="-122"/>
              </a:rPr>
              <a:t>8</a:t>
            </a:r>
            <a:r>
              <a:rPr lang="zh-CN" altLang="zh-CN" dirty="0">
                <a:latin typeface="Microsoft YaHei" charset="-122"/>
                <a:ea typeface="Microsoft YaHei" charset="-122"/>
                <a:cs typeface="Microsoft YaHei" charset="-122"/>
              </a:rPr>
              <a:t>小时为准</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a:t>
            </a:r>
          </a:p>
          <a:p>
            <a:pPr>
              <a:spcAft>
                <a:spcPts val="0"/>
              </a:spcAft>
            </a:pPr>
            <a:r>
              <a:rPr lang="zh-CN" altLang="zh-CN" dirty="0">
                <a:latin typeface="Microsoft YaHei" charset="-122"/>
                <a:ea typeface="Microsoft YaHei" charset="-122"/>
                <a:cs typeface="Microsoft YaHei" charset="-122"/>
              </a:rPr>
              <a:t>人均工资</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r>
              <a:rPr lang="en-US" altLang="zh-CN" dirty="0">
                <a:latin typeface="Microsoft YaHei" charset="-122"/>
                <a:ea typeface="Microsoft YaHei" charset="-122"/>
                <a:cs typeface="Microsoft YaHei" charset="-122"/>
              </a:rPr>
              <a:t> = 74318/240/8=38.7</a:t>
            </a:r>
            <a:r>
              <a:rPr lang="zh-CN" altLang="zh-CN" dirty="0">
                <a:latin typeface="Microsoft YaHei" charset="-122"/>
                <a:ea typeface="Microsoft YaHei" charset="-122"/>
                <a:cs typeface="Microsoft YaHei" charset="-122"/>
              </a:rPr>
              <a:t>元</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p>
          <a:p>
            <a:pPr>
              <a:spcAft>
                <a:spcPts val="0"/>
              </a:spcAft>
            </a:pPr>
            <a:r>
              <a:rPr lang="zh-CN" altLang="zh-CN" dirty="0">
                <a:latin typeface="Microsoft YaHei" charset="-122"/>
                <a:ea typeface="Microsoft YaHei" charset="-122"/>
                <a:cs typeface="Microsoft YaHei" charset="-122"/>
              </a:rPr>
              <a:t>按</a:t>
            </a:r>
            <a:r>
              <a:rPr lang="en-US" altLang="zh-CN" dirty="0">
                <a:latin typeface="Microsoft YaHei" charset="-122"/>
                <a:ea typeface="Microsoft YaHei" charset="-122"/>
                <a:cs typeface="Microsoft YaHei" charset="-122"/>
              </a:rPr>
              <a:t>IT</a:t>
            </a:r>
            <a:r>
              <a:rPr lang="zh-CN" altLang="zh-CN" dirty="0">
                <a:latin typeface="Microsoft YaHei" charset="-122"/>
                <a:ea typeface="Microsoft YaHei" charset="-122"/>
                <a:cs typeface="Microsoft YaHei" charset="-122"/>
              </a:rPr>
              <a:t>行业</a:t>
            </a:r>
            <a:r>
              <a:rPr lang="en-US" altLang="zh-CN" dirty="0">
                <a:latin typeface="Microsoft YaHei" charset="-122"/>
                <a:ea typeface="Microsoft YaHei" charset="-122"/>
                <a:cs typeface="Microsoft YaHei" charset="-122"/>
              </a:rPr>
              <a:t>1.5</a:t>
            </a:r>
            <a:r>
              <a:rPr lang="zh-CN" altLang="zh-CN" dirty="0">
                <a:latin typeface="Microsoft YaHei" charset="-122"/>
                <a:ea typeface="Microsoft YaHei" charset="-122"/>
                <a:cs typeface="Microsoft YaHei" charset="-122"/>
              </a:rPr>
              <a:t>的权重</a:t>
            </a:r>
          </a:p>
          <a:p>
            <a:pPr>
              <a:spcAft>
                <a:spcPts val="0"/>
              </a:spcAft>
            </a:pPr>
            <a:r>
              <a:rPr lang="zh-CN" altLang="zh-CN" dirty="0">
                <a:latin typeface="Microsoft YaHei" charset="-122"/>
                <a:ea typeface="Microsoft YaHei" charset="-122"/>
                <a:cs typeface="Microsoft YaHei" charset="-122"/>
              </a:rPr>
              <a:t>人均工资</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r>
              <a:rPr lang="en-US" altLang="zh-CN" dirty="0">
                <a:latin typeface="Microsoft YaHei" charset="-122"/>
                <a:ea typeface="Microsoft YaHei" charset="-122"/>
                <a:cs typeface="Microsoft YaHei" charset="-122"/>
              </a:rPr>
              <a:t> = 1.5*74318/240/8=58.05</a:t>
            </a:r>
            <a:r>
              <a:rPr lang="zh-CN" altLang="zh-CN" dirty="0">
                <a:latin typeface="Microsoft YaHei" charset="-122"/>
                <a:ea typeface="Microsoft YaHei" charset="-122"/>
                <a:cs typeface="Microsoft YaHei" charset="-122"/>
              </a:rPr>
              <a:t>（元</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p>
          <a:p>
            <a:pPr>
              <a:spcAft>
                <a:spcPts val="0"/>
              </a:spcAft>
            </a:pPr>
            <a:r>
              <a:rPr lang="en-US" altLang="zh-CN" dirty="0">
                <a:latin typeface="Microsoft YaHei" charset="-122"/>
                <a:ea typeface="Microsoft YaHei" charset="-122"/>
                <a:cs typeface="Microsoft YaHei" charset="-122"/>
              </a:rPr>
              <a:t> </a:t>
            </a:r>
            <a:endParaRPr lang="zh-CN" altLang="zh-CN" dirty="0">
              <a:latin typeface="Microsoft YaHei" charset="-122"/>
              <a:ea typeface="Microsoft YaHei" charset="-122"/>
              <a:cs typeface="Microsoft YaHei" charset="-122"/>
            </a:endParaRPr>
          </a:p>
          <a:p>
            <a:pPr>
              <a:spcAft>
                <a:spcPts val="0"/>
              </a:spcAft>
            </a:pPr>
            <a:r>
              <a:rPr lang="zh-CN" altLang="zh-CN" dirty="0">
                <a:latin typeface="Microsoft YaHei" charset="-122"/>
                <a:ea typeface="Microsoft YaHei" charset="-122"/>
                <a:cs typeface="Microsoft YaHei" charset="-122"/>
              </a:rPr>
              <a:t>但就从</a:t>
            </a:r>
            <a:r>
              <a:rPr lang="en-US" altLang="zh-CN" dirty="0">
                <a:latin typeface="Microsoft YaHei" charset="-122"/>
                <a:ea typeface="Microsoft YaHei" charset="-122"/>
                <a:cs typeface="Microsoft YaHei" charset="-122"/>
              </a:rPr>
              <a:t>IT</a:t>
            </a:r>
            <a:r>
              <a:rPr lang="zh-CN" altLang="zh-CN" dirty="0">
                <a:latin typeface="Microsoft YaHei" charset="-122"/>
                <a:ea typeface="Microsoft YaHei" charset="-122"/>
                <a:cs typeface="Microsoft YaHei" charset="-122"/>
              </a:rPr>
              <a:t>行业年收入看</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以一年</a:t>
            </a:r>
            <a:r>
              <a:rPr lang="en-US" altLang="zh-CN" dirty="0">
                <a:latin typeface="Microsoft YaHei" charset="-122"/>
                <a:ea typeface="Microsoft YaHei" charset="-122"/>
                <a:cs typeface="Microsoft YaHei" charset="-122"/>
              </a:rPr>
              <a:t>20D/M*12M=240D</a:t>
            </a:r>
            <a:r>
              <a:rPr lang="zh-CN" altLang="zh-CN" dirty="0">
                <a:latin typeface="Microsoft YaHei" charset="-122"/>
                <a:ea typeface="Microsoft YaHei" charset="-122"/>
                <a:cs typeface="Microsoft YaHei" charset="-122"/>
              </a:rPr>
              <a:t>，一天工作</a:t>
            </a:r>
            <a:r>
              <a:rPr lang="en-US" altLang="zh-CN" dirty="0">
                <a:latin typeface="Microsoft YaHei" charset="-122"/>
                <a:ea typeface="Microsoft YaHei" charset="-122"/>
                <a:cs typeface="Microsoft YaHei" charset="-122"/>
              </a:rPr>
              <a:t>8</a:t>
            </a:r>
            <a:r>
              <a:rPr lang="zh-CN" altLang="zh-CN" dirty="0">
                <a:latin typeface="Microsoft YaHei" charset="-122"/>
                <a:ea typeface="Microsoft YaHei" charset="-122"/>
                <a:cs typeface="Microsoft YaHei" charset="-122"/>
              </a:rPr>
              <a:t>小时为准，实际可能大于</a:t>
            </a:r>
            <a:r>
              <a:rPr lang="en-US" altLang="zh-CN" dirty="0">
                <a:latin typeface="Microsoft YaHei" charset="-122"/>
                <a:ea typeface="Microsoft YaHei" charset="-122"/>
                <a:cs typeface="Microsoft YaHei" charset="-122"/>
              </a:rPr>
              <a:t>8</a:t>
            </a:r>
            <a:r>
              <a:rPr lang="zh-CN" altLang="zh-CN" dirty="0">
                <a:latin typeface="Microsoft YaHei" charset="-122"/>
                <a:ea typeface="Microsoft YaHei" charset="-122"/>
                <a:cs typeface="Microsoft YaHei" charset="-122"/>
              </a:rPr>
              <a:t>小时</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a:t>
            </a:r>
          </a:p>
          <a:p>
            <a:pPr>
              <a:spcAft>
                <a:spcPts val="0"/>
              </a:spcAft>
            </a:pPr>
            <a:r>
              <a:rPr lang="zh-CN" altLang="zh-CN" dirty="0">
                <a:latin typeface="Microsoft YaHei" charset="-122"/>
                <a:ea typeface="Microsoft YaHei" charset="-122"/>
                <a:cs typeface="Microsoft YaHei" charset="-122"/>
              </a:rPr>
              <a:t>人均工资</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r>
              <a:rPr lang="en-US" altLang="zh-CN" dirty="0">
                <a:latin typeface="Microsoft YaHei" charset="-122"/>
                <a:ea typeface="Microsoft YaHei" charset="-122"/>
                <a:cs typeface="Microsoft YaHei" charset="-122"/>
              </a:rPr>
              <a:t> = 133150/240/8=69.34</a:t>
            </a:r>
            <a:r>
              <a:rPr lang="zh-CN" altLang="zh-CN" dirty="0">
                <a:latin typeface="Microsoft YaHei" charset="-122"/>
                <a:ea typeface="Microsoft YaHei" charset="-122"/>
                <a:cs typeface="Microsoft YaHei" charset="-122"/>
              </a:rPr>
              <a:t>（元</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p>
          <a:p>
            <a:pPr>
              <a:spcAft>
                <a:spcPts val="0"/>
              </a:spcAft>
            </a:pPr>
            <a:r>
              <a:rPr lang="en-US" altLang="zh-CN" dirty="0">
                <a:latin typeface="Microsoft YaHei" charset="-122"/>
                <a:ea typeface="Microsoft YaHei" charset="-122"/>
                <a:cs typeface="Microsoft YaHei" charset="-122"/>
              </a:rPr>
              <a:t> </a:t>
            </a:r>
            <a:endParaRPr lang="zh-CN" altLang="zh-CN" dirty="0">
              <a:latin typeface="Microsoft YaHei" charset="-122"/>
              <a:ea typeface="Microsoft YaHei" charset="-122"/>
              <a:cs typeface="Microsoft YaHei" charset="-122"/>
            </a:endParaRPr>
          </a:p>
          <a:p>
            <a:pPr>
              <a:spcAft>
                <a:spcPts val="0"/>
              </a:spcAft>
            </a:pPr>
            <a:r>
              <a:rPr lang="en-US" altLang="zh-CN" dirty="0">
                <a:latin typeface="Microsoft YaHei" charset="-122"/>
                <a:ea typeface="Microsoft YaHei" charset="-122"/>
                <a:cs typeface="Microsoft YaHei" charset="-122"/>
              </a:rPr>
              <a:t> </a:t>
            </a:r>
            <a:endParaRPr lang="zh-CN" altLang="zh-CN" dirty="0">
              <a:latin typeface="Microsoft YaHei" charset="-122"/>
              <a:ea typeface="Microsoft YaHei" charset="-122"/>
              <a:cs typeface="Microsoft YaHei" charset="-122"/>
            </a:endParaRPr>
          </a:p>
          <a:p>
            <a:pPr>
              <a:spcAft>
                <a:spcPts val="0"/>
              </a:spcAft>
            </a:pPr>
            <a:r>
              <a:rPr lang="zh-CN" altLang="zh-CN" dirty="0">
                <a:latin typeface="Microsoft YaHei" charset="-122"/>
                <a:ea typeface="Microsoft YaHei" charset="-122"/>
                <a:cs typeface="Microsoft YaHei" charset="-122"/>
              </a:rPr>
              <a:t>本项目中，正常情况下（不包括加班）按每人每天</a:t>
            </a:r>
            <a:r>
              <a:rPr lang="en-US" altLang="zh-CN" dirty="0">
                <a:latin typeface="Microsoft YaHei" charset="-122"/>
                <a:ea typeface="Microsoft YaHei" charset="-122"/>
                <a:cs typeface="Microsoft YaHei" charset="-122"/>
              </a:rPr>
              <a:t>1</a:t>
            </a:r>
            <a:r>
              <a:rPr lang="zh-CN" altLang="zh-CN" dirty="0">
                <a:latin typeface="Microsoft YaHei" charset="-122"/>
                <a:ea typeface="Microsoft YaHei" charset="-122"/>
                <a:cs typeface="Microsoft YaHei" charset="-122"/>
              </a:rPr>
              <a:t>小时的工作量，一周中星期日休息。</a:t>
            </a:r>
          </a:p>
        </p:txBody>
      </p:sp>
      <p:sp>
        <p:nvSpPr>
          <p:cNvPr id="25" name="矩形 24"/>
          <p:cNvSpPr/>
          <p:nvPr/>
        </p:nvSpPr>
        <p:spPr>
          <a:xfrm>
            <a:off x="8701823" y="4870098"/>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【1】</a:t>
            </a:r>
            <a:endParaRPr lang="zh-CN" altLang="en-US" sz="1100" dirty="0"/>
          </a:p>
        </p:txBody>
      </p:sp>
      <p:sp>
        <p:nvSpPr>
          <p:cNvPr id="10" name="矩形 9"/>
          <p:cNvSpPr/>
          <p:nvPr/>
        </p:nvSpPr>
        <p:spPr>
          <a:xfrm>
            <a:off x="5527765" y="999703"/>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【5】</a:t>
            </a:r>
            <a:endParaRPr lang="zh-CN" altLang="en-US" sz="1100" dirty="0"/>
          </a:p>
        </p:txBody>
      </p:sp>
      <p:pic>
        <p:nvPicPr>
          <p:cNvPr id="11" name="图片 10"/>
          <p:cNvPicPr/>
          <p:nvPr/>
        </p:nvPicPr>
        <p:blipFill>
          <a:blip r:embed="rId3"/>
          <a:stretch>
            <a:fillRect/>
          </a:stretch>
        </p:blipFill>
        <p:spPr>
          <a:xfrm>
            <a:off x="739775" y="1261313"/>
            <a:ext cx="5064669" cy="4007440"/>
          </a:xfrm>
          <a:prstGeom prst="rect">
            <a:avLst/>
          </a:prstGeom>
        </p:spPr>
      </p:pic>
    </p:spTree>
    <p:extLst>
      <p:ext uri="{BB962C8B-B14F-4D97-AF65-F5344CB8AC3E}">
        <p14:creationId xmlns:p14="http://schemas.microsoft.com/office/powerpoint/2010/main" val="113870825"/>
      </p:ext>
    </p:extLst>
  </p:cSld>
  <p:clrMapOvr>
    <a:masterClrMapping/>
  </p:clrMapOvr>
  <p:transition spd="med">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成本管理</a:t>
            </a:r>
            <a:r>
              <a:rPr lang="zh-CN" altLang="en-US" sz="2000" b="1" dirty="0">
                <a:solidFill>
                  <a:srgbClr val="F77258"/>
                </a:solidFill>
                <a:latin typeface="微软雅黑" panose="020B0503020204020204" pitchFamily="34" charset="-122"/>
                <a:ea typeface="微软雅黑" panose="020B0503020204020204" pitchFamily="34" charset="-122"/>
              </a:rPr>
              <a:t>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aphicFrame>
        <p:nvGraphicFramePr>
          <p:cNvPr id="3" name="表格 2"/>
          <p:cNvGraphicFramePr>
            <a:graphicFrameLocks noGrp="1"/>
          </p:cNvGraphicFramePr>
          <p:nvPr>
            <p:extLst>
              <p:ext uri="{D42A27DB-BD31-4B8C-83A1-F6EECF244321}">
                <p14:modId xmlns:p14="http://schemas.microsoft.com/office/powerpoint/2010/main" val="1964039225"/>
              </p:ext>
            </p:extLst>
          </p:nvPr>
        </p:nvGraphicFramePr>
        <p:xfrm>
          <a:off x="2129947" y="1136597"/>
          <a:ext cx="7414080" cy="3838005"/>
        </p:xfrm>
        <a:graphic>
          <a:graphicData uri="http://schemas.openxmlformats.org/drawingml/2006/table">
            <a:tbl>
              <a:tblPr firstRow="1" firstCol="1" bandRow="1">
                <a:tableStyleId>{5C22544A-7EE6-4342-B048-85BDC9FD1C3A}</a:tableStyleId>
              </a:tblPr>
              <a:tblGrid>
                <a:gridCol w="3707040"/>
                <a:gridCol w="3707040"/>
              </a:tblGrid>
              <a:tr h="426445">
                <a:tc>
                  <a:txBody>
                    <a:bodyPr/>
                    <a:lstStyle/>
                    <a:p>
                      <a:pPr>
                        <a:spcAft>
                          <a:spcPts val="0"/>
                        </a:spcAft>
                      </a:pPr>
                      <a:r>
                        <a:rPr lang="zh-CN" sz="2000" dirty="0">
                          <a:effectLst/>
                        </a:rPr>
                        <a:t>开发阶段</a:t>
                      </a:r>
                      <a:endParaRPr lang="zh-CN" sz="1800" dirty="0">
                        <a:effectLst/>
                        <a:latin typeface="Times New Roman" charset="0"/>
                        <a:ea typeface="宋体" charset="-122"/>
                      </a:endParaRPr>
                    </a:p>
                  </a:txBody>
                  <a:tcPr marL="68580" marR="68580" marT="0" marB="0"/>
                </a:tc>
                <a:tc>
                  <a:txBody>
                    <a:bodyPr/>
                    <a:lstStyle/>
                    <a:p>
                      <a:pPr>
                        <a:spcAft>
                          <a:spcPts val="0"/>
                        </a:spcAft>
                      </a:pPr>
                      <a:r>
                        <a:rPr lang="zh-CN" sz="2000" dirty="0">
                          <a:effectLst/>
                        </a:rPr>
                        <a:t>经费（元）</a:t>
                      </a:r>
                      <a:endParaRPr lang="zh-CN" sz="1800" dirty="0">
                        <a:effectLst/>
                        <a:latin typeface="Times New Roman" charset="0"/>
                        <a:ea typeface="宋体" charset="-122"/>
                      </a:endParaRPr>
                    </a:p>
                  </a:txBody>
                  <a:tcPr marL="68580" marR="68580" marT="0" marB="0"/>
                </a:tc>
              </a:tr>
              <a:tr h="426445">
                <a:tc>
                  <a:txBody>
                    <a:bodyPr/>
                    <a:lstStyle/>
                    <a:p>
                      <a:pPr>
                        <a:spcAft>
                          <a:spcPts val="0"/>
                        </a:spcAft>
                      </a:pPr>
                      <a:r>
                        <a:rPr lang="zh-CN" sz="2000">
                          <a:effectLst/>
                        </a:rPr>
                        <a:t>准备阶段</a:t>
                      </a:r>
                      <a:endParaRPr lang="zh-CN" sz="1800">
                        <a:effectLst/>
                        <a:latin typeface="Times New Roman" charset="0"/>
                        <a:ea typeface="宋体" charset="-122"/>
                      </a:endParaRPr>
                    </a:p>
                  </a:txBody>
                  <a:tcPr marL="68580" marR="68580" marT="0" marB="0"/>
                </a:tc>
                <a:tc>
                  <a:txBody>
                    <a:bodyPr/>
                    <a:lstStyle/>
                    <a:p>
                      <a:pPr>
                        <a:spcAft>
                          <a:spcPts val="0"/>
                        </a:spcAft>
                      </a:pPr>
                      <a:r>
                        <a:rPr lang="en-US" sz="2000" dirty="0">
                          <a:effectLst/>
                        </a:rPr>
                        <a:t>8320.8</a:t>
                      </a:r>
                      <a:endParaRPr lang="zh-CN" sz="1800" dirty="0">
                        <a:effectLst/>
                        <a:latin typeface="Times New Roman" charset="0"/>
                        <a:ea typeface="宋体" charset="-122"/>
                      </a:endParaRPr>
                    </a:p>
                  </a:txBody>
                  <a:tcPr marL="68580" marR="68580" marT="0" marB="0"/>
                </a:tc>
              </a:tr>
              <a:tr h="426445">
                <a:tc>
                  <a:txBody>
                    <a:bodyPr/>
                    <a:lstStyle/>
                    <a:p>
                      <a:pPr>
                        <a:spcAft>
                          <a:spcPts val="0"/>
                        </a:spcAft>
                      </a:pPr>
                      <a:r>
                        <a:rPr lang="zh-CN" sz="2000">
                          <a:effectLst/>
                        </a:rPr>
                        <a:t>需求获取</a:t>
                      </a:r>
                      <a:endParaRPr lang="zh-CN" sz="1800">
                        <a:effectLst/>
                        <a:latin typeface="Times New Roman" charset="0"/>
                        <a:ea typeface="宋体" charset="-122"/>
                      </a:endParaRPr>
                    </a:p>
                  </a:txBody>
                  <a:tcPr marL="68580" marR="68580" marT="0" marB="0"/>
                </a:tc>
                <a:tc>
                  <a:txBody>
                    <a:bodyPr/>
                    <a:lstStyle/>
                    <a:p>
                      <a:pPr>
                        <a:spcAft>
                          <a:spcPts val="0"/>
                        </a:spcAft>
                      </a:pPr>
                      <a:r>
                        <a:rPr lang="en-GB" sz="2000" dirty="0">
                          <a:effectLst/>
                        </a:rPr>
                        <a:t>8320.8</a:t>
                      </a:r>
                      <a:endParaRPr lang="zh-CN" sz="1800" dirty="0">
                        <a:effectLst/>
                        <a:latin typeface="Times New Roman" charset="0"/>
                        <a:ea typeface="宋体" charset="-122"/>
                      </a:endParaRPr>
                    </a:p>
                  </a:txBody>
                  <a:tcPr marL="68580" marR="68580" marT="0" marB="0"/>
                </a:tc>
              </a:tr>
              <a:tr h="426445">
                <a:tc>
                  <a:txBody>
                    <a:bodyPr/>
                    <a:lstStyle/>
                    <a:p>
                      <a:pPr>
                        <a:spcAft>
                          <a:spcPts val="0"/>
                        </a:spcAft>
                      </a:pPr>
                      <a:r>
                        <a:rPr lang="zh-CN" sz="2000">
                          <a:effectLst/>
                        </a:rPr>
                        <a:t>需求分析</a:t>
                      </a:r>
                      <a:endParaRPr lang="zh-CN" sz="1800">
                        <a:effectLst/>
                        <a:latin typeface="Times New Roman" charset="0"/>
                        <a:ea typeface="宋体" charset="-122"/>
                      </a:endParaRPr>
                    </a:p>
                  </a:txBody>
                  <a:tcPr marL="68580" marR="68580" marT="0" marB="0"/>
                </a:tc>
                <a:tc>
                  <a:txBody>
                    <a:bodyPr/>
                    <a:lstStyle/>
                    <a:p>
                      <a:pPr>
                        <a:spcAft>
                          <a:spcPts val="0"/>
                        </a:spcAft>
                      </a:pPr>
                      <a:r>
                        <a:rPr lang="en-GB" sz="2000" dirty="0">
                          <a:effectLst/>
                        </a:rPr>
                        <a:t>2080.2</a:t>
                      </a:r>
                      <a:endParaRPr lang="zh-CN" sz="1800" dirty="0">
                        <a:effectLst/>
                        <a:latin typeface="Times New Roman" charset="0"/>
                        <a:ea typeface="宋体" charset="-122"/>
                      </a:endParaRPr>
                    </a:p>
                  </a:txBody>
                  <a:tcPr marL="68580" marR="68580" marT="0" marB="0"/>
                </a:tc>
              </a:tr>
              <a:tr h="426445">
                <a:tc>
                  <a:txBody>
                    <a:bodyPr/>
                    <a:lstStyle/>
                    <a:p>
                      <a:pPr>
                        <a:spcAft>
                          <a:spcPts val="0"/>
                        </a:spcAft>
                      </a:pPr>
                      <a:r>
                        <a:rPr lang="zh-CN" sz="2000">
                          <a:effectLst/>
                        </a:rPr>
                        <a:t>需求规格说明</a:t>
                      </a:r>
                      <a:endParaRPr lang="zh-CN" sz="1800">
                        <a:effectLst/>
                        <a:latin typeface="Times New Roman" charset="0"/>
                        <a:ea typeface="宋体" charset="-122"/>
                      </a:endParaRPr>
                    </a:p>
                  </a:txBody>
                  <a:tcPr marL="68580" marR="68580" marT="0" marB="0"/>
                </a:tc>
                <a:tc>
                  <a:txBody>
                    <a:bodyPr/>
                    <a:lstStyle/>
                    <a:p>
                      <a:pPr>
                        <a:spcAft>
                          <a:spcPts val="0"/>
                        </a:spcAft>
                      </a:pPr>
                      <a:r>
                        <a:rPr lang="en-GB" sz="2000" dirty="0">
                          <a:effectLst/>
                        </a:rPr>
                        <a:t>2080.2</a:t>
                      </a:r>
                      <a:endParaRPr lang="zh-CN" sz="1800" dirty="0">
                        <a:effectLst/>
                        <a:latin typeface="Times New Roman" charset="0"/>
                        <a:ea typeface="宋体" charset="-122"/>
                      </a:endParaRPr>
                    </a:p>
                  </a:txBody>
                  <a:tcPr marL="68580" marR="68580" marT="0" marB="0"/>
                </a:tc>
              </a:tr>
              <a:tr h="426445">
                <a:tc>
                  <a:txBody>
                    <a:bodyPr/>
                    <a:lstStyle/>
                    <a:p>
                      <a:pPr>
                        <a:spcAft>
                          <a:spcPts val="0"/>
                        </a:spcAft>
                      </a:pPr>
                      <a:r>
                        <a:rPr lang="zh-CN" sz="2000">
                          <a:effectLst/>
                        </a:rPr>
                        <a:t>需求规格审核</a:t>
                      </a:r>
                      <a:endParaRPr lang="zh-CN" sz="1800">
                        <a:effectLst/>
                        <a:latin typeface="Times New Roman" charset="0"/>
                        <a:ea typeface="宋体" charset="-122"/>
                      </a:endParaRPr>
                    </a:p>
                  </a:txBody>
                  <a:tcPr marL="68580" marR="68580" marT="0" marB="0"/>
                </a:tc>
                <a:tc>
                  <a:txBody>
                    <a:bodyPr/>
                    <a:lstStyle/>
                    <a:p>
                      <a:pPr>
                        <a:spcAft>
                          <a:spcPts val="0"/>
                        </a:spcAft>
                      </a:pPr>
                      <a:r>
                        <a:rPr lang="en-GB" sz="2000" dirty="0">
                          <a:effectLst/>
                        </a:rPr>
                        <a:t>2080.2</a:t>
                      </a:r>
                      <a:endParaRPr lang="zh-CN" sz="1800" dirty="0">
                        <a:effectLst/>
                        <a:latin typeface="Times New Roman" charset="0"/>
                        <a:ea typeface="宋体" charset="-122"/>
                      </a:endParaRPr>
                    </a:p>
                  </a:txBody>
                  <a:tcPr marL="68580" marR="68580" marT="0" marB="0"/>
                </a:tc>
              </a:tr>
              <a:tr h="426445">
                <a:tc>
                  <a:txBody>
                    <a:bodyPr/>
                    <a:lstStyle/>
                    <a:p>
                      <a:pPr>
                        <a:spcAft>
                          <a:spcPts val="0"/>
                        </a:spcAft>
                      </a:pPr>
                      <a:r>
                        <a:rPr lang="zh-CN" sz="2000">
                          <a:effectLst/>
                        </a:rPr>
                        <a:t>需求管理</a:t>
                      </a:r>
                      <a:endParaRPr lang="zh-CN" sz="1800">
                        <a:effectLst/>
                        <a:latin typeface="Times New Roman" charset="0"/>
                        <a:ea typeface="宋体" charset="-122"/>
                      </a:endParaRPr>
                    </a:p>
                  </a:txBody>
                  <a:tcPr marL="68580" marR="68580" marT="0" marB="0"/>
                </a:tc>
                <a:tc>
                  <a:txBody>
                    <a:bodyPr/>
                    <a:lstStyle/>
                    <a:p>
                      <a:pPr>
                        <a:spcAft>
                          <a:spcPts val="0"/>
                        </a:spcAft>
                      </a:pPr>
                      <a:r>
                        <a:rPr lang="en-GB" sz="2000" dirty="0">
                          <a:effectLst/>
                        </a:rPr>
                        <a:t>4160.4</a:t>
                      </a:r>
                      <a:endParaRPr lang="zh-CN" sz="1800" dirty="0">
                        <a:effectLst/>
                        <a:latin typeface="Times New Roman" charset="0"/>
                        <a:ea typeface="宋体" charset="-122"/>
                      </a:endParaRPr>
                    </a:p>
                  </a:txBody>
                  <a:tcPr marL="68580" marR="68580" marT="0" marB="0"/>
                </a:tc>
              </a:tr>
              <a:tr h="426445">
                <a:tc>
                  <a:txBody>
                    <a:bodyPr/>
                    <a:lstStyle/>
                    <a:p>
                      <a:pPr>
                        <a:spcAft>
                          <a:spcPts val="0"/>
                        </a:spcAft>
                      </a:pPr>
                      <a:r>
                        <a:rPr lang="zh-CN" sz="2000">
                          <a:effectLst/>
                        </a:rPr>
                        <a:t>项目收尾</a:t>
                      </a:r>
                      <a:endParaRPr lang="zh-CN" sz="1800">
                        <a:effectLst/>
                        <a:latin typeface="Times New Roman" charset="0"/>
                        <a:ea typeface="宋体" charset="-122"/>
                      </a:endParaRPr>
                    </a:p>
                  </a:txBody>
                  <a:tcPr marL="68580" marR="68580" marT="0" marB="0"/>
                </a:tc>
                <a:tc>
                  <a:txBody>
                    <a:bodyPr/>
                    <a:lstStyle/>
                    <a:p>
                      <a:pPr>
                        <a:spcAft>
                          <a:spcPts val="0"/>
                        </a:spcAft>
                      </a:pPr>
                      <a:r>
                        <a:rPr lang="en-GB" sz="2000" dirty="0">
                          <a:effectLst/>
                        </a:rPr>
                        <a:t>5200.5</a:t>
                      </a:r>
                      <a:endParaRPr lang="zh-CN" sz="1800" dirty="0">
                        <a:effectLst/>
                        <a:latin typeface="Times New Roman" charset="0"/>
                        <a:ea typeface="宋体" charset="-122"/>
                      </a:endParaRPr>
                    </a:p>
                  </a:txBody>
                  <a:tcPr marL="68580" marR="68580" marT="0" marB="0"/>
                </a:tc>
              </a:tr>
              <a:tr h="426445">
                <a:tc>
                  <a:txBody>
                    <a:bodyPr/>
                    <a:lstStyle/>
                    <a:p>
                      <a:pPr>
                        <a:spcAft>
                          <a:spcPts val="0"/>
                        </a:spcAft>
                      </a:pPr>
                      <a:r>
                        <a:rPr lang="en-US" sz="2000" dirty="0">
                          <a:effectLst/>
                        </a:rPr>
                        <a:t> </a:t>
                      </a:r>
                      <a:endParaRPr lang="zh-CN" sz="1800" dirty="0">
                        <a:effectLst/>
                        <a:latin typeface="Times New Roman" charset="0"/>
                        <a:ea typeface="宋体" charset="-122"/>
                      </a:endParaRPr>
                    </a:p>
                  </a:txBody>
                  <a:tcPr marL="68580" marR="68580" marT="0" marB="0"/>
                </a:tc>
                <a:tc>
                  <a:txBody>
                    <a:bodyPr/>
                    <a:lstStyle/>
                    <a:p>
                      <a:pPr>
                        <a:spcAft>
                          <a:spcPts val="0"/>
                        </a:spcAft>
                      </a:pPr>
                      <a:r>
                        <a:rPr lang="zh-CN" sz="2000" dirty="0">
                          <a:effectLst/>
                        </a:rPr>
                        <a:t>总计：</a:t>
                      </a:r>
                      <a:r>
                        <a:rPr lang="en-US" sz="2000" dirty="0">
                          <a:effectLst/>
                        </a:rPr>
                        <a:t>32243.1</a:t>
                      </a:r>
                      <a:endParaRPr lang="zh-CN" sz="1800" dirty="0">
                        <a:effectLst/>
                        <a:latin typeface="Times New Roman" charset="0"/>
                        <a:ea typeface="宋体" charset="-122"/>
                      </a:endParaRPr>
                    </a:p>
                  </a:txBody>
                  <a:tcPr marL="68580" marR="68580" marT="0" marB="0"/>
                </a:tc>
              </a:tr>
            </a:tbl>
          </a:graphicData>
        </a:graphic>
      </p:graphicFrame>
      <p:sp>
        <p:nvSpPr>
          <p:cNvPr id="2" name="矩形 1"/>
          <p:cNvSpPr/>
          <p:nvPr/>
        </p:nvSpPr>
        <p:spPr>
          <a:xfrm>
            <a:off x="2527140" y="5120357"/>
            <a:ext cx="6096000" cy="923330"/>
          </a:xfrm>
          <a:prstGeom prst="rect">
            <a:avLst/>
          </a:prstGeom>
        </p:spPr>
        <p:txBody>
          <a:bodyPr>
            <a:spAutoFit/>
          </a:bodyPr>
          <a:lstStyle/>
          <a:p>
            <a:pPr>
              <a:spcAft>
                <a:spcPts val="0"/>
              </a:spcAft>
            </a:pPr>
            <a:r>
              <a:rPr lang="zh-CN" altLang="en-US" dirty="0">
                <a:latin typeface="Microsoft YaHei" charset="-122"/>
                <a:ea typeface="Microsoft YaHei" charset="-122"/>
                <a:cs typeface="Microsoft YaHei" charset="-122"/>
              </a:rPr>
              <a:t> </a:t>
            </a:r>
            <a:r>
              <a:rPr lang="zh-CN" altLang="en-US" dirty="0" smtClean="0">
                <a:latin typeface="Microsoft YaHei" charset="-122"/>
                <a:ea typeface="Microsoft YaHei" charset="-122"/>
                <a:cs typeface="Microsoft YaHei" charset="-122"/>
              </a:rPr>
              <a:t>    另外</a:t>
            </a:r>
            <a:r>
              <a:rPr lang="zh-CN" altLang="zh-CN" dirty="0" smtClean="0">
                <a:latin typeface="Microsoft YaHei" charset="-122"/>
                <a:ea typeface="Microsoft YaHei" charset="-122"/>
                <a:cs typeface="Microsoft YaHei" charset="-122"/>
              </a:rPr>
              <a:t>小组</a:t>
            </a:r>
            <a:r>
              <a:rPr lang="zh-CN" altLang="en-US" dirty="0" smtClean="0">
                <a:latin typeface="Microsoft YaHei" charset="-122"/>
                <a:ea typeface="Microsoft YaHei" charset="-122"/>
                <a:cs typeface="Microsoft YaHei" charset="-122"/>
              </a:rPr>
              <a:t>团队建设</a:t>
            </a:r>
            <a:r>
              <a:rPr lang="zh-CN" altLang="zh-CN" dirty="0" smtClean="0">
                <a:latin typeface="Microsoft YaHei" charset="-122"/>
                <a:ea typeface="Microsoft YaHei" charset="-122"/>
                <a:cs typeface="Microsoft YaHei" charset="-122"/>
              </a:rPr>
              <a:t>平均</a:t>
            </a:r>
            <a:r>
              <a:rPr lang="zh-CN" altLang="zh-CN" dirty="0">
                <a:latin typeface="Microsoft YaHei" charset="-122"/>
                <a:ea typeface="Microsoft YaHei" charset="-122"/>
                <a:cs typeface="Microsoft YaHei" charset="-122"/>
              </a:rPr>
              <a:t>每</a:t>
            </a:r>
            <a:r>
              <a:rPr lang="en-US" altLang="zh-CN" dirty="0">
                <a:latin typeface="Microsoft YaHei" charset="-122"/>
                <a:ea typeface="Microsoft YaHei" charset="-122"/>
                <a:cs typeface="Microsoft YaHei" charset="-122"/>
              </a:rPr>
              <a:t>4</a:t>
            </a:r>
            <a:r>
              <a:rPr lang="zh-CN" altLang="zh-CN" dirty="0">
                <a:latin typeface="Microsoft YaHei" charset="-122"/>
                <a:ea typeface="Microsoft YaHei" charset="-122"/>
                <a:cs typeface="Microsoft YaHei" charset="-122"/>
              </a:rPr>
              <a:t>周</a:t>
            </a:r>
            <a:r>
              <a:rPr lang="en-US" altLang="zh-CN" dirty="0">
                <a:latin typeface="Microsoft YaHei" charset="-122"/>
                <a:ea typeface="Microsoft YaHei" charset="-122"/>
                <a:cs typeface="Microsoft YaHei" charset="-122"/>
              </a:rPr>
              <a:t>1</a:t>
            </a:r>
            <a:r>
              <a:rPr lang="zh-CN" altLang="zh-CN" dirty="0">
                <a:latin typeface="Microsoft YaHei" charset="-122"/>
                <a:ea typeface="Microsoft YaHei" charset="-122"/>
                <a:cs typeface="Microsoft YaHei" charset="-122"/>
              </a:rPr>
              <a:t>次，每次</a:t>
            </a:r>
            <a:r>
              <a:rPr lang="en-US" altLang="zh-CN" dirty="0">
                <a:latin typeface="Microsoft YaHei" charset="-122"/>
                <a:ea typeface="Microsoft YaHei" charset="-122"/>
                <a:cs typeface="Microsoft YaHei" charset="-122"/>
              </a:rPr>
              <a:t>200</a:t>
            </a:r>
            <a:r>
              <a:rPr lang="zh-CN" altLang="zh-CN" dirty="0">
                <a:latin typeface="Microsoft YaHei" charset="-122"/>
                <a:ea typeface="Microsoft YaHei" charset="-122"/>
                <a:cs typeface="Microsoft YaHei" charset="-122"/>
              </a:rPr>
              <a:t>元，则吃饭成本</a:t>
            </a:r>
            <a:r>
              <a:rPr lang="en-US" altLang="zh-CN" dirty="0" smtClean="0">
                <a:latin typeface="Microsoft YaHei" charset="-122"/>
                <a:ea typeface="Microsoft YaHei" charset="-122"/>
                <a:cs typeface="Microsoft YaHei" charset="-122"/>
              </a:rPr>
              <a:t>200*4=800</a:t>
            </a:r>
            <a:r>
              <a:rPr lang="zh-CN" altLang="zh-CN" dirty="0">
                <a:latin typeface="Microsoft YaHei" charset="-122"/>
                <a:ea typeface="Microsoft YaHei" charset="-122"/>
                <a:cs typeface="Microsoft YaHei" charset="-122"/>
              </a:rPr>
              <a:t>元。</a:t>
            </a:r>
          </a:p>
          <a:p>
            <a:pPr>
              <a:spcAft>
                <a:spcPts val="0"/>
              </a:spcAft>
            </a:pPr>
            <a:r>
              <a:rPr lang="zh-CN" altLang="en-US" dirty="0" smtClean="0">
                <a:latin typeface="Microsoft YaHei" charset="-122"/>
                <a:ea typeface="Microsoft YaHei" charset="-122"/>
                <a:cs typeface="Microsoft YaHei" charset="-122"/>
              </a:rPr>
              <a:t>     </a:t>
            </a:r>
            <a:r>
              <a:rPr lang="zh-CN" altLang="zh-CN" dirty="0" smtClean="0">
                <a:latin typeface="Microsoft YaHei" charset="-122"/>
                <a:ea typeface="Microsoft YaHei" charset="-122"/>
                <a:cs typeface="Microsoft YaHei" charset="-122"/>
              </a:rPr>
              <a:t>总</a:t>
            </a:r>
            <a:r>
              <a:rPr lang="zh-CN" altLang="zh-CN" dirty="0">
                <a:latin typeface="Microsoft YaHei" charset="-122"/>
                <a:ea typeface="Microsoft YaHei" charset="-122"/>
                <a:cs typeface="Microsoft YaHei" charset="-122"/>
              </a:rPr>
              <a:t>成本：</a:t>
            </a:r>
            <a:r>
              <a:rPr lang="en-US" altLang="zh-CN" dirty="0">
                <a:latin typeface="Microsoft YaHei" charset="-122"/>
                <a:ea typeface="Microsoft YaHei" charset="-122"/>
                <a:cs typeface="Microsoft YaHei" charset="-122"/>
              </a:rPr>
              <a:t>32243.1+800=33043.1</a:t>
            </a:r>
            <a:r>
              <a:rPr lang="zh-CN" altLang="zh-CN" dirty="0">
                <a:latin typeface="Microsoft YaHei" charset="-122"/>
                <a:ea typeface="Microsoft YaHei" charset="-122"/>
                <a:cs typeface="Microsoft YaHei" charset="-122"/>
              </a:rPr>
              <a:t>元</a:t>
            </a:r>
          </a:p>
        </p:txBody>
      </p:sp>
    </p:spTree>
    <p:extLst>
      <p:ext uri="{BB962C8B-B14F-4D97-AF65-F5344CB8AC3E}">
        <p14:creationId xmlns:p14="http://schemas.microsoft.com/office/powerpoint/2010/main" val="976111973"/>
      </p:ext>
    </p:extLst>
  </p:cSld>
  <p:clrMapOvr>
    <a:masterClrMapping/>
  </p:clrMapOvr>
  <p:transition spd="med">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07</a:t>
                </a: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人力资源管理计划</a:t>
                </a: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HUMAN RESOURCE MANAGEMENT PLAN</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sp>
        <p:nvSpPr>
          <p:cNvPr id="21" name="矩形 20"/>
          <p:cNvSpPr/>
          <p:nvPr/>
        </p:nvSpPr>
        <p:spPr>
          <a:xfrm>
            <a:off x="10719111" y="2867476"/>
            <a:ext cx="553357" cy="261610"/>
          </a:xfrm>
          <a:prstGeom prst="rect">
            <a:avLst/>
          </a:prstGeom>
        </p:spPr>
        <p:txBody>
          <a:bodyPr wrap="none">
            <a:spAutoFit/>
          </a:bodyPr>
          <a:lstStyle/>
          <a:p>
            <a:r>
              <a:rPr lang="en-US" altLang="zh-CN" sz="1100" b="1" smtClean="0">
                <a:latin typeface="微软雅黑" panose="020B0503020204020204" pitchFamily="34" charset="-122"/>
                <a:ea typeface="微软雅黑" panose="020B0503020204020204" pitchFamily="34" charset="-122"/>
              </a:rPr>
              <a:t>【2】</a:t>
            </a:r>
            <a:endParaRPr lang="zh-CN" altLang="en-US" sz="1100" dirty="0"/>
          </a:p>
        </p:txBody>
      </p:sp>
      <p:pic>
        <p:nvPicPr>
          <p:cNvPr id="22" name="图片 21">
            <a:extLst>
              <a:ext uri="{FF2B5EF4-FFF2-40B4-BE49-F238E27FC236}">
                <a16:creationId xmlns:a16="http://schemas.microsoft.com/office/drawing/2014/main" xmlns=""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95095025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500"/>
                                        <p:tgtEl>
                                          <p:spTgt spid="1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23"/>
          <p:cNvSpPr txBox="1">
            <a:spLocks noChangeArrowheads="1"/>
          </p:cNvSpPr>
          <p:nvPr/>
        </p:nvSpPr>
        <p:spPr bwMode="auto">
          <a:xfrm>
            <a:off x="739775" y="298450"/>
            <a:ext cx="2331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人力资源管理计划</a:t>
            </a:r>
          </a:p>
        </p:txBody>
      </p:sp>
      <p:grpSp>
        <p:nvGrpSpPr>
          <p:cNvPr id="1126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EC6F4A1E-6547-460D-A4D7-C98F1FDE175E}"/>
              </a:ext>
            </a:extLst>
          </p:cNvPr>
          <p:cNvSpPr txBox="1">
            <a:spLocks noChangeArrowheads="1"/>
          </p:cNvSpPr>
          <p:nvPr/>
        </p:nvSpPr>
        <p:spPr bwMode="auto">
          <a:xfrm>
            <a:off x="4324746" y="743039"/>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en-US" altLang="zh-CN" sz="2400" b="1" dirty="0" smtClean="0">
                <a:solidFill>
                  <a:srgbClr val="F77258"/>
                </a:solidFill>
                <a:latin typeface="微软雅黑" panose="020B0503020204020204" pitchFamily="34" charset="-122"/>
                <a:ea typeface="微软雅黑" panose="020B0503020204020204" pitchFamily="34" charset="-122"/>
              </a:rPr>
              <a:t>OBS</a:t>
            </a:r>
            <a:r>
              <a:rPr lang="zh-CN" altLang="en-US" sz="2400" b="1" dirty="0" smtClean="0">
                <a:solidFill>
                  <a:srgbClr val="F77258"/>
                </a:solidFill>
                <a:latin typeface="微软雅黑" panose="020B0503020204020204" pitchFamily="34" charset="-122"/>
                <a:ea typeface="微软雅黑" panose="020B0503020204020204" pitchFamily="34" charset="-122"/>
              </a:rPr>
              <a:t> 结构图</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247" y="973871"/>
            <a:ext cx="9919504" cy="5233719"/>
          </a:xfrm>
          <a:prstGeom prst="rect">
            <a:avLst/>
          </a:prstGeom>
        </p:spPr>
      </p:pic>
    </p:spTree>
    <p:extLst>
      <p:ext uri="{BB962C8B-B14F-4D97-AF65-F5344CB8AC3E}">
        <p14:creationId xmlns:p14="http://schemas.microsoft.com/office/powerpoint/2010/main" val="404818639"/>
      </p:ext>
    </p:extLst>
  </p:cSld>
  <p:clrMapOvr>
    <a:masterClrMapping/>
  </p:clrMapOvr>
  <p:transition spd="med">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23"/>
          <p:cNvSpPr txBox="1">
            <a:spLocks noChangeArrowheads="1"/>
          </p:cNvSpPr>
          <p:nvPr/>
        </p:nvSpPr>
        <p:spPr bwMode="auto">
          <a:xfrm>
            <a:off x="739775" y="298450"/>
            <a:ext cx="2331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人力资源管理计划</a:t>
            </a:r>
          </a:p>
        </p:txBody>
      </p:sp>
      <p:grpSp>
        <p:nvGrpSpPr>
          <p:cNvPr id="1126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EC6F4A1E-6547-460D-A4D7-C98F1FDE175E}"/>
              </a:ext>
            </a:extLst>
          </p:cNvPr>
          <p:cNvSpPr txBox="1">
            <a:spLocks noChangeArrowheads="1"/>
          </p:cNvSpPr>
          <p:nvPr/>
        </p:nvSpPr>
        <p:spPr bwMode="auto">
          <a:xfrm>
            <a:off x="0" y="1206026"/>
            <a:ext cx="35425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1600" b="1" dirty="0" smtClean="0">
                <a:solidFill>
                  <a:srgbClr val="F77258"/>
                </a:solidFill>
                <a:latin typeface="微软雅黑" panose="020B0503020204020204" pitchFamily="34" charset="-122"/>
                <a:ea typeface="微软雅黑" panose="020B0503020204020204" pitchFamily="34" charset="-122"/>
              </a:rPr>
              <a:t>人员工作流程：</a:t>
            </a:r>
            <a:endParaRPr lang="zh-CN" altLang="en-US" sz="1600" b="1" dirty="0">
              <a:solidFill>
                <a:srgbClr val="F77258"/>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183275" y="2128306"/>
            <a:ext cx="7571303" cy="2585323"/>
          </a:xfrm>
          <a:prstGeom prst="rect">
            <a:avLst/>
          </a:prstGeom>
          <a:noFill/>
        </p:spPr>
        <p:txBody>
          <a:bodyPr wrap="none" rtlCol="0">
            <a:spAutoFit/>
          </a:bodyPr>
          <a:lstStyle/>
          <a:p>
            <a:r>
              <a:rPr kumimoji="1" lang="zh-CN" altLang="en-US" dirty="0" smtClean="0"/>
              <a:t>由项目经理在每周四的小组例会结束后发布任务分配文档与截止时间，</a:t>
            </a:r>
            <a:endParaRPr kumimoji="1" lang="en-US" altLang="zh-CN" dirty="0" smtClean="0"/>
          </a:p>
          <a:p>
            <a:r>
              <a:rPr kumimoji="1" lang="zh-CN" altLang="en-US" dirty="0" smtClean="0"/>
              <a:t>并且在任务执行期间每日检查组员当日工作进度和成果，并且给予修改</a:t>
            </a:r>
            <a:endParaRPr kumimoji="1" lang="en-US" altLang="zh-CN" dirty="0" smtClean="0"/>
          </a:p>
          <a:p>
            <a:r>
              <a:rPr kumimoji="1" lang="zh-CN" altLang="en-US" dirty="0" smtClean="0"/>
              <a:t>意见。小组工作人员在项目经理规定时间内完成任务，将任务完成后交</a:t>
            </a:r>
            <a:endParaRPr kumimoji="1" lang="en-US" altLang="zh-CN" dirty="0" smtClean="0"/>
          </a:p>
          <a:p>
            <a:r>
              <a:rPr kumimoji="1" lang="zh-CN" altLang="en-US" dirty="0" smtClean="0"/>
              <a:t>于该任务负责人（若存在负责人）进行整合后，交给项目经理进行审核。</a:t>
            </a:r>
            <a:endParaRPr kumimoji="1" lang="en-US" altLang="zh-CN" dirty="0" smtClean="0"/>
          </a:p>
          <a:p>
            <a:r>
              <a:rPr kumimoji="1" lang="zh-CN" altLang="en-US" dirty="0" smtClean="0"/>
              <a:t>审核通过后交由配置管理员上传至配置管理系统。</a:t>
            </a:r>
            <a:endParaRPr kumimoji="1" lang="en-US" altLang="zh-CN" dirty="0" smtClean="0"/>
          </a:p>
          <a:p>
            <a:endParaRPr kumimoji="1" lang="en-US" altLang="zh-CN" dirty="0"/>
          </a:p>
          <a:p>
            <a:r>
              <a:rPr kumimoji="1" lang="zh-CN" altLang="en-US" dirty="0" smtClean="0"/>
              <a:t>在项目经理整理好本周课程作业，提交至作业要求邮箱后，由项目经理</a:t>
            </a:r>
            <a:endParaRPr kumimoji="1" lang="en-US" altLang="zh-CN" dirty="0" smtClean="0"/>
          </a:p>
          <a:p>
            <a:r>
              <a:rPr kumimoji="1" lang="zh-CN" altLang="en-US" dirty="0" smtClean="0"/>
              <a:t>对本周小组成员进行绩效评价，并发布到微信群（</a:t>
            </a:r>
            <a:r>
              <a:rPr kumimoji="1" lang="en-US" altLang="zh-CN" dirty="0" smtClean="0"/>
              <a:t>G12</a:t>
            </a:r>
            <a:r>
              <a:rPr kumimoji="1" lang="zh-CN" altLang="en-US" dirty="0" smtClean="0"/>
              <a:t>💅），上传至配置</a:t>
            </a:r>
            <a:endParaRPr kumimoji="1" lang="en-US" altLang="zh-CN" dirty="0" smtClean="0"/>
          </a:p>
          <a:p>
            <a:r>
              <a:rPr kumimoji="1" lang="zh-CN" altLang="en-US" dirty="0" smtClean="0"/>
              <a:t>管理系统。</a:t>
            </a:r>
            <a:endParaRPr kumimoji="1" lang="en-US" altLang="zh-CN" dirty="0" smtClean="0"/>
          </a:p>
        </p:txBody>
      </p:sp>
    </p:spTree>
    <p:extLst>
      <p:ext uri="{BB962C8B-B14F-4D97-AF65-F5344CB8AC3E}">
        <p14:creationId xmlns:p14="http://schemas.microsoft.com/office/powerpoint/2010/main" val="1872670561"/>
      </p:ext>
    </p:extLst>
  </p:cSld>
  <p:clrMapOvr>
    <a:masterClrMapping/>
  </p:clrMapOvr>
  <p:transition spd="med">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23"/>
          <p:cNvSpPr txBox="1">
            <a:spLocks noChangeArrowheads="1"/>
          </p:cNvSpPr>
          <p:nvPr/>
        </p:nvSpPr>
        <p:spPr bwMode="auto">
          <a:xfrm>
            <a:off x="739775" y="298450"/>
            <a:ext cx="2331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人力资源管理计划</a:t>
            </a:r>
          </a:p>
        </p:txBody>
      </p:sp>
      <p:grpSp>
        <p:nvGrpSpPr>
          <p:cNvPr id="1126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EC6F4A1E-6547-460D-A4D7-C98F1FDE175E}"/>
              </a:ext>
            </a:extLst>
          </p:cNvPr>
          <p:cNvSpPr txBox="1">
            <a:spLocks noChangeArrowheads="1"/>
          </p:cNvSpPr>
          <p:nvPr/>
        </p:nvSpPr>
        <p:spPr bwMode="auto">
          <a:xfrm>
            <a:off x="4356827" y="1337082"/>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人员联系方式</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506558515"/>
              </p:ext>
            </p:extLst>
          </p:nvPr>
        </p:nvGraphicFramePr>
        <p:xfrm>
          <a:off x="2702560" y="2285670"/>
          <a:ext cx="7575759" cy="3718903"/>
        </p:xfrm>
        <a:graphic>
          <a:graphicData uri="http://schemas.openxmlformats.org/drawingml/2006/table">
            <a:tbl>
              <a:tblPr firstRow="1" firstCol="1" bandRow="1">
                <a:tableStyleId>{5C22544A-7EE6-4342-B048-85BDC9FD1C3A}</a:tableStyleId>
              </a:tblPr>
              <a:tblGrid>
                <a:gridCol w="2483491"/>
                <a:gridCol w="2421100"/>
                <a:gridCol w="2671168"/>
              </a:tblGrid>
              <a:tr h="294310">
                <a:tc>
                  <a:txBody>
                    <a:bodyPr/>
                    <a:lstStyle/>
                    <a:p>
                      <a:pPr>
                        <a:spcAft>
                          <a:spcPts val="0"/>
                        </a:spcAft>
                      </a:pPr>
                      <a:r>
                        <a:rPr lang="zh-CN" sz="2000" dirty="0">
                          <a:effectLst/>
                        </a:rPr>
                        <a:t>负责人</a:t>
                      </a:r>
                      <a:endParaRPr lang="zh-CN" sz="2000" dirty="0">
                        <a:effectLst/>
                        <a:latin typeface="Times New Roman" charset="0"/>
                        <a:ea typeface="宋体" charset="-122"/>
                      </a:endParaRPr>
                    </a:p>
                  </a:txBody>
                  <a:tcPr marL="68580" marR="68580" marT="0" marB="0"/>
                </a:tc>
                <a:tc>
                  <a:txBody>
                    <a:bodyPr/>
                    <a:lstStyle/>
                    <a:p>
                      <a:pPr>
                        <a:spcAft>
                          <a:spcPts val="0"/>
                        </a:spcAft>
                      </a:pPr>
                      <a:r>
                        <a:rPr lang="zh-CN" sz="2000">
                          <a:effectLst/>
                        </a:rPr>
                        <a:t>电话号码</a:t>
                      </a:r>
                      <a:endParaRPr lang="zh-CN" sz="2000">
                        <a:effectLst/>
                        <a:latin typeface="Times New Roman" charset="0"/>
                        <a:ea typeface="宋体" charset="-122"/>
                      </a:endParaRPr>
                    </a:p>
                  </a:txBody>
                  <a:tcPr marL="68580" marR="68580" marT="0" marB="0"/>
                </a:tc>
                <a:tc>
                  <a:txBody>
                    <a:bodyPr/>
                    <a:lstStyle/>
                    <a:p>
                      <a:pPr>
                        <a:spcAft>
                          <a:spcPts val="0"/>
                        </a:spcAft>
                      </a:pPr>
                      <a:r>
                        <a:rPr lang="zh-CN" sz="2000">
                          <a:effectLst/>
                        </a:rPr>
                        <a:t>邮箱</a:t>
                      </a:r>
                      <a:endParaRPr lang="zh-CN" sz="2000">
                        <a:effectLst/>
                        <a:latin typeface="Times New Roman" charset="0"/>
                        <a:ea typeface="宋体" charset="-122"/>
                      </a:endParaRPr>
                    </a:p>
                  </a:txBody>
                  <a:tcPr marL="68580" marR="68580" marT="0" marB="0"/>
                </a:tc>
              </a:tr>
              <a:tr h="465246">
                <a:tc>
                  <a:txBody>
                    <a:bodyPr/>
                    <a:lstStyle/>
                    <a:p>
                      <a:pPr marL="0" algn="l" defTabSz="914400" rtl="0" eaLnBrk="1" latinLnBrk="0" hangingPunct="1">
                        <a:spcAft>
                          <a:spcPts val="0"/>
                        </a:spcAft>
                      </a:pPr>
                      <a:r>
                        <a:rPr lang="zh-CN" sz="1600" b="1" kern="1200" dirty="0">
                          <a:solidFill>
                            <a:schemeClr val="lt1"/>
                          </a:solidFill>
                          <a:effectLst/>
                          <a:latin typeface="+mn-lt"/>
                          <a:ea typeface="+mn-ea"/>
                          <a:cs typeface="+mn-cs"/>
                        </a:rPr>
                        <a:t>杨枨</a:t>
                      </a:r>
                    </a:p>
                  </a:txBody>
                  <a:tcPr marL="68580" marR="68580" marT="0" marB="0"/>
                </a:tc>
                <a:tc>
                  <a:txBody>
                    <a:bodyPr/>
                    <a:lstStyle/>
                    <a:p>
                      <a:pPr indent="127000" algn="just">
                        <a:lnSpc>
                          <a:spcPts val="2000"/>
                        </a:lnSpc>
                        <a:spcAft>
                          <a:spcPts val="0"/>
                        </a:spcAft>
                      </a:pPr>
                      <a:r>
                        <a:rPr lang="en-US" sz="1600" kern="0">
                          <a:effectLst/>
                        </a:rPr>
                        <a:t>13357102333</a:t>
                      </a:r>
                      <a:endParaRPr lang="zh-CN" sz="2000" kern="10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yangc@zucc.edu.cn</a:t>
                      </a:r>
                      <a:endParaRPr lang="zh-CN" sz="2000">
                        <a:effectLst/>
                        <a:latin typeface="Times New Roman" charset="0"/>
                        <a:ea typeface="宋体" charset="-122"/>
                      </a:endParaRPr>
                    </a:p>
                  </a:txBody>
                  <a:tcPr marL="68580" marR="68580" marT="0" marB="0"/>
                </a:tc>
              </a:tr>
              <a:tr h="404307">
                <a:tc>
                  <a:txBody>
                    <a:bodyPr/>
                    <a:lstStyle/>
                    <a:p>
                      <a:pPr>
                        <a:spcAft>
                          <a:spcPts val="0"/>
                        </a:spcAft>
                      </a:pPr>
                      <a:r>
                        <a:rPr lang="zh-CN" sz="1600" dirty="0">
                          <a:effectLst/>
                        </a:rPr>
                        <a:t>侯</a:t>
                      </a:r>
                      <a:r>
                        <a:rPr lang="zh-CN" sz="1600" dirty="0" smtClean="0">
                          <a:effectLst/>
                        </a:rPr>
                        <a:t>宏</a:t>
                      </a:r>
                      <a:r>
                        <a:rPr lang="zh-CN" altLang="en-US" sz="1600" dirty="0" smtClean="0">
                          <a:effectLst/>
                        </a:rPr>
                        <a:t>仑</a:t>
                      </a: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altLang="zh-CN" sz="1600" kern="0" dirty="0" smtClean="0">
                          <a:effectLst/>
                        </a:rPr>
                        <a:t>13071858629</a:t>
                      </a:r>
                      <a:endParaRPr lang="zh-CN" sz="2000" kern="100" dirty="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ubilabs@zucc.edu.cn</a:t>
                      </a:r>
                      <a:endParaRPr lang="zh-CN" sz="2000">
                        <a:effectLst/>
                        <a:latin typeface="Times New Roman" charset="0"/>
                        <a:ea typeface="宋体" charset="-122"/>
                      </a:endParaRPr>
                    </a:p>
                  </a:txBody>
                  <a:tcPr marL="68580" marR="68580" marT="0" marB="0"/>
                </a:tc>
              </a:tr>
              <a:tr h="508910">
                <a:tc>
                  <a:txBody>
                    <a:bodyPr/>
                    <a:lstStyle/>
                    <a:p>
                      <a:pPr>
                        <a:spcAft>
                          <a:spcPts val="0"/>
                        </a:spcAft>
                      </a:pPr>
                      <a:r>
                        <a:rPr lang="zh-CN" sz="1600" dirty="0">
                          <a:effectLst/>
                        </a:rPr>
                        <a:t>刘祺</a:t>
                      </a: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sz="1600" kern="0" dirty="0">
                          <a:effectLst/>
                        </a:rPr>
                        <a:t>15988198404</a:t>
                      </a:r>
                      <a:endParaRPr lang="zh-CN" sz="2000" kern="100" dirty="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31602297@stu.zucc.edu.cn</a:t>
                      </a:r>
                      <a:endParaRPr lang="zh-CN" sz="2000">
                        <a:effectLst/>
                        <a:latin typeface="Times New Roman" charset="0"/>
                        <a:ea typeface="宋体" charset="-122"/>
                      </a:endParaRPr>
                    </a:p>
                  </a:txBody>
                  <a:tcPr marL="68580" marR="68580" marT="0" marB="0"/>
                </a:tc>
              </a:tr>
              <a:tr h="508910">
                <a:tc>
                  <a:txBody>
                    <a:bodyPr/>
                    <a:lstStyle/>
                    <a:p>
                      <a:pPr>
                        <a:spcAft>
                          <a:spcPts val="0"/>
                        </a:spcAft>
                      </a:pPr>
                      <a:r>
                        <a:rPr lang="zh-CN" sz="1600">
                          <a:effectLst/>
                        </a:rPr>
                        <a:t>陈铭阳</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sz="1600" kern="0" dirty="0">
                          <a:effectLst/>
                        </a:rPr>
                        <a:t>13732287787</a:t>
                      </a:r>
                      <a:endParaRPr lang="zh-CN" sz="2000" kern="100" dirty="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31601386@stu.zucc.edu.cn</a:t>
                      </a:r>
                      <a:endParaRPr lang="zh-CN" sz="2000">
                        <a:effectLst/>
                        <a:latin typeface="Times New Roman" charset="0"/>
                        <a:ea typeface="宋体" charset="-122"/>
                      </a:endParaRPr>
                    </a:p>
                  </a:txBody>
                  <a:tcPr marL="68580" marR="68580" marT="0" marB="0"/>
                </a:tc>
              </a:tr>
              <a:tr h="508910">
                <a:tc>
                  <a:txBody>
                    <a:bodyPr/>
                    <a:lstStyle/>
                    <a:p>
                      <a:pPr>
                        <a:spcAft>
                          <a:spcPts val="0"/>
                        </a:spcAft>
                      </a:pPr>
                      <a:r>
                        <a:rPr lang="zh-CN" sz="1600">
                          <a:effectLst/>
                        </a:rPr>
                        <a:t>蓝舒雯</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sz="1600" kern="0">
                          <a:effectLst/>
                        </a:rPr>
                        <a:t>17376509845</a:t>
                      </a:r>
                      <a:endParaRPr lang="zh-CN" sz="2000" kern="10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31601380@stu.zucc.edu.cn</a:t>
                      </a:r>
                      <a:endParaRPr lang="zh-CN" sz="2000">
                        <a:effectLst/>
                        <a:latin typeface="Times New Roman" charset="0"/>
                        <a:ea typeface="宋体" charset="-122"/>
                      </a:endParaRPr>
                    </a:p>
                  </a:txBody>
                  <a:tcPr marL="68580" marR="68580" marT="0" marB="0"/>
                </a:tc>
              </a:tr>
              <a:tr h="508910">
                <a:tc>
                  <a:txBody>
                    <a:bodyPr/>
                    <a:lstStyle/>
                    <a:p>
                      <a:pPr>
                        <a:spcAft>
                          <a:spcPts val="0"/>
                        </a:spcAft>
                      </a:pPr>
                      <a:r>
                        <a:rPr lang="zh-CN" sz="1600">
                          <a:effectLst/>
                        </a:rPr>
                        <a:t>赵佳锋</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sz="1600" kern="0">
                          <a:effectLst/>
                        </a:rPr>
                        <a:t>15988122807      </a:t>
                      </a:r>
                      <a:endParaRPr lang="zh-CN" sz="2000" kern="10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31601416@stu.zucc.edu.cn</a:t>
                      </a:r>
                      <a:endParaRPr lang="zh-CN" sz="2000">
                        <a:effectLst/>
                        <a:latin typeface="Times New Roman" charset="0"/>
                        <a:ea typeface="宋体" charset="-122"/>
                      </a:endParaRPr>
                    </a:p>
                  </a:txBody>
                  <a:tcPr marL="68580" marR="68580" marT="0" marB="0"/>
                </a:tc>
              </a:tr>
              <a:tr h="508910">
                <a:tc>
                  <a:txBody>
                    <a:bodyPr/>
                    <a:lstStyle/>
                    <a:p>
                      <a:pPr>
                        <a:spcAft>
                          <a:spcPts val="0"/>
                        </a:spcAft>
                      </a:pPr>
                      <a:r>
                        <a:rPr lang="zh-CN" sz="1600" dirty="0">
                          <a:effectLst/>
                        </a:rPr>
                        <a:t>赵唯皓</a:t>
                      </a: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sz="1600" kern="0">
                          <a:effectLst/>
                        </a:rPr>
                        <a:t>15958144825</a:t>
                      </a:r>
                      <a:endParaRPr lang="zh-CN" sz="2000" kern="100">
                        <a:effectLst/>
                        <a:latin typeface="Times New Roman" charset="0"/>
                        <a:ea typeface="宋体" charset="-122"/>
                        <a:cs typeface="宋体" charset="-122"/>
                      </a:endParaRPr>
                    </a:p>
                  </a:txBody>
                  <a:tcPr marL="68580" marR="68580" marT="0" marB="0"/>
                </a:tc>
                <a:tc>
                  <a:txBody>
                    <a:bodyPr/>
                    <a:lstStyle/>
                    <a:p>
                      <a:pPr>
                        <a:spcAft>
                          <a:spcPts val="0"/>
                        </a:spcAft>
                      </a:pPr>
                      <a:r>
                        <a:rPr lang="en-US" sz="1600" dirty="0">
                          <a:effectLst/>
                        </a:rPr>
                        <a:t>31601417@stu.zucc.edu.cn</a:t>
                      </a:r>
                      <a:endParaRPr lang="zh-CN" sz="2000" dirty="0">
                        <a:effectLst/>
                        <a:latin typeface="Times New Roman" charset="0"/>
                        <a:ea typeface="宋体" charset="-122"/>
                      </a:endParaRPr>
                    </a:p>
                  </a:txBody>
                  <a:tcPr marL="68580" marR="68580" marT="0" marB="0"/>
                </a:tc>
              </a:tr>
            </a:tbl>
          </a:graphicData>
        </a:graphic>
      </p:graphicFrame>
      <p:sp>
        <p:nvSpPr>
          <p:cNvPr id="9" name="矩形 8"/>
          <p:cNvSpPr/>
          <p:nvPr/>
        </p:nvSpPr>
        <p:spPr>
          <a:xfrm>
            <a:off x="2862773" y="259495"/>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spTree>
    <p:extLst>
      <p:ext uri="{BB962C8B-B14F-4D97-AF65-F5344CB8AC3E}">
        <p14:creationId xmlns:p14="http://schemas.microsoft.com/office/powerpoint/2010/main" val="391746528"/>
      </p:ext>
    </p:extLst>
  </p:cSld>
  <p:clrMapOvr>
    <a:masterClrMapping/>
  </p:clrMapOvr>
  <p:transition spd="med">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23"/>
          <p:cNvSpPr txBox="1">
            <a:spLocks noChangeArrowheads="1"/>
          </p:cNvSpPr>
          <p:nvPr/>
        </p:nvSpPr>
        <p:spPr bwMode="auto">
          <a:xfrm>
            <a:off x="739775" y="298450"/>
            <a:ext cx="2331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人力资源管理计划</a:t>
            </a:r>
          </a:p>
        </p:txBody>
      </p:sp>
      <p:grpSp>
        <p:nvGrpSpPr>
          <p:cNvPr id="1126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EC6F4A1E-6547-460D-A4D7-C98F1FDE175E}"/>
              </a:ext>
            </a:extLst>
          </p:cNvPr>
          <p:cNvSpPr txBox="1">
            <a:spLocks noChangeArrowheads="1"/>
          </p:cNvSpPr>
          <p:nvPr/>
        </p:nvSpPr>
        <p:spPr bwMode="auto">
          <a:xfrm>
            <a:off x="4324746" y="868660"/>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人员分工表</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511833780"/>
              </p:ext>
            </p:extLst>
          </p:nvPr>
        </p:nvGraphicFramePr>
        <p:xfrm>
          <a:off x="2679305" y="1809189"/>
          <a:ext cx="6948019" cy="4024759"/>
        </p:xfrm>
        <a:graphic>
          <a:graphicData uri="http://schemas.openxmlformats.org/drawingml/2006/table">
            <a:tbl>
              <a:tblPr>
                <a:tableStyleId>{5C22544A-7EE6-4342-B048-85BDC9FD1C3A}</a:tableStyleId>
              </a:tblPr>
              <a:tblGrid>
                <a:gridCol w="1360260"/>
                <a:gridCol w="1018572"/>
                <a:gridCol w="4569187"/>
              </a:tblGrid>
              <a:tr h="261212">
                <a:tc>
                  <a:txBody>
                    <a:bodyPr/>
                    <a:lstStyle/>
                    <a:p>
                      <a:pPr>
                        <a:spcAft>
                          <a:spcPts val="0"/>
                        </a:spcAft>
                      </a:pPr>
                      <a:r>
                        <a:rPr lang="zh-CN" sz="1600" dirty="0">
                          <a:effectLst/>
                        </a:rPr>
                        <a:t>职责</a:t>
                      </a:r>
                      <a:endParaRPr lang="zh-CN" sz="1600" dirty="0">
                        <a:effectLst/>
                        <a:latin typeface="Times New Roman" charset="0"/>
                        <a:ea typeface="宋体" charset="-122"/>
                      </a:endParaRPr>
                    </a:p>
                  </a:txBody>
                  <a:tcPr marL="51203" marR="51203" marT="0" marB="0"/>
                </a:tc>
                <a:tc>
                  <a:txBody>
                    <a:bodyPr/>
                    <a:lstStyle/>
                    <a:p>
                      <a:pPr>
                        <a:spcAft>
                          <a:spcPts val="0"/>
                        </a:spcAft>
                      </a:pPr>
                      <a:r>
                        <a:rPr lang="zh-CN" sz="1600">
                          <a:effectLst/>
                        </a:rPr>
                        <a:t>负责人</a:t>
                      </a:r>
                      <a:endParaRPr lang="zh-CN" sz="1600">
                        <a:effectLst/>
                        <a:latin typeface="Times New Roman" charset="0"/>
                        <a:ea typeface="宋体" charset="-122"/>
                      </a:endParaRPr>
                    </a:p>
                  </a:txBody>
                  <a:tcPr marL="51203" marR="51203" marT="0" marB="0"/>
                </a:tc>
                <a:tc>
                  <a:txBody>
                    <a:bodyPr/>
                    <a:lstStyle/>
                    <a:p>
                      <a:pPr>
                        <a:spcAft>
                          <a:spcPts val="0"/>
                        </a:spcAft>
                      </a:pPr>
                      <a:r>
                        <a:rPr lang="zh-CN" sz="1600">
                          <a:effectLst/>
                        </a:rPr>
                        <a:t>负责内容</a:t>
                      </a:r>
                      <a:endParaRPr lang="zh-CN" sz="1600">
                        <a:effectLst/>
                        <a:latin typeface="Times New Roman" charset="0"/>
                        <a:ea typeface="宋体" charset="-122"/>
                      </a:endParaRPr>
                    </a:p>
                  </a:txBody>
                  <a:tcPr marL="51203" marR="51203" marT="0" marB="0"/>
                </a:tc>
              </a:tr>
              <a:tr h="223896">
                <a:tc>
                  <a:txBody>
                    <a:bodyPr/>
                    <a:lstStyle/>
                    <a:p>
                      <a:pPr>
                        <a:spcAft>
                          <a:spcPts val="0"/>
                        </a:spcAft>
                      </a:pPr>
                      <a:r>
                        <a:rPr lang="zh-CN" sz="1400" dirty="0">
                          <a:effectLst/>
                        </a:rPr>
                        <a:t>项目发起人</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杨枨</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提出项目并给予团队成员需求和指导</a:t>
                      </a:r>
                      <a:endParaRPr lang="zh-CN" sz="1600" dirty="0">
                        <a:effectLst/>
                        <a:latin typeface="Times New Roman" charset="0"/>
                        <a:ea typeface="宋体" charset="-122"/>
                      </a:endParaRPr>
                    </a:p>
                  </a:txBody>
                  <a:tcPr marL="51203" marR="51203" marT="0" marB="0"/>
                </a:tc>
              </a:tr>
              <a:tr h="223896">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项目督查者</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杨枨</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对项目小组不同阶段的成果进行品审和验收</a:t>
                      </a:r>
                      <a:endParaRPr lang="zh-CN" sz="1400" kern="1200" dirty="0">
                        <a:solidFill>
                          <a:schemeClr val="dk1"/>
                        </a:solidFill>
                        <a:effectLst/>
                        <a:latin typeface="+mn-lt"/>
                        <a:ea typeface="+mn-ea"/>
                        <a:cs typeface="+mn-cs"/>
                      </a:endParaRPr>
                    </a:p>
                  </a:txBody>
                  <a:tcPr marL="51203" marR="51203" marT="0" marB="0"/>
                </a:tc>
              </a:tr>
              <a:tr h="223896">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教师用户代表</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杨枨</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为项目团队提供教师用户需求</a:t>
                      </a:r>
                      <a:endParaRPr lang="zh-CN" sz="1400" kern="1200" dirty="0">
                        <a:solidFill>
                          <a:schemeClr val="dk1"/>
                        </a:solidFill>
                        <a:effectLst/>
                        <a:latin typeface="+mn-lt"/>
                        <a:ea typeface="+mn-ea"/>
                        <a:cs typeface="+mn-cs"/>
                      </a:endParaRPr>
                    </a:p>
                  </a:txBody>
                  <a:tcPr marL="51203" marR="51203" marT="0" marB="0"/>
                </a:tc>
              </a:tr>
              <a:tr h="223896">
                <a:tc>
                  <a:txBody>
                    <a:bodyPr/>
                    <a:lstStyle/>
                    <a:p>
                      <a:pPr>
                        <a:spcAft>
                          <a:spcPts val="0"/>
                        </a:spcAft>
                      </a:pPr>
                      <a:r>
                        <a:rPr lang="zh-CN" sz="1400" dirty="0">
                          <a:effectLst/>
                        </a:rPr>
                        <a:t>项目发起人</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侯</a:t>
                      </a:r>
                      <a:r>
                        <a:rPr lang="zh-CN" sz="1400" dirty="0" smtClean="0">
                          <a:effectLst/>
                        </a:rPr>
                        <a:t>宏</a:t>
                      </a:r>
                      <a:r>
                        <a:rPr lang="zh-CN" altLang="en-US" sz="1400" dirty="0" smtClean="0">
                          <a:effectLst/>
                        </a:rPr>
                        <a:t>仑</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提出项目并给予团队成员需求和指导</a:t>
                      </a:r>
                      <a:endParaRPr lang="zh-CN" sz="1600" dirty="0">
                        <a:effectLst/>
                        <a:latin typeface="Times New Roman" charset="0"/>
                        <a:ea typeface="宋体" charset="-122"/>
                      </a:endParaRPr>
                    </a:p>
                  </a:txBody>
                  <a:tcPr marL="51203" marR="51203" marT="0" marB="0"/>
                </a:tc>
              </a:tr>
              <a:tr h="223896">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项目督查者</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侯宏仑</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对项目小组不同阶段的成果进行品审和验收</a:t>
                      </a:r>
                      <a:endParaRPr lang="zh-CN" sz="1400" kern="1200" dirty="0">
                        <a:solidFill>
                          <a:schemeClr val="dk1"/>
                        </a:solidFill>
                        <a:effectLst/>
                        <a:latin typeface="+mn-lt"/>
                        <a:ea typeface="+mn-ea"/>
                        <a:cs typeface="+mn-cs"/>
                      </a:endParaRPr>
                    </a:p>
                  </a:txBody>
                  <a:tcPr marL="51203" marR="51203" marT="0" marB="0"/>
                </a:tc>
              </a:tr>
              <a:tr h="447792">
                <a:tc>
                  <a:txBody>
                    <a:bodyPr/>
                    <a:lstStyle/>
                    <a:p>
                      <a:pPr>
                        <a:spcAft>
                          <a:spcPts val="0"/>
                        </a:spcAft>
                      </a:pPr>
                      <a:r>
                        <a:rPr lang="zh-CN" sz="1400" dirty="0">
                          <a:effectLst/>
                        </a:rPr>
                        <a:t>项目经理</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刘祺</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领导项目团队、执行和管理团队、负责软件的交付工作，负责项目的人员分工，并对人员进行绩效考核。</a:t>
                      </a:r>
                      <a:endParaRPr lang="zh-CN" sz="1600" dirty="0">
                        <a:effectLst/>
                        <a:latin typeface="Times New Roman" charset="0"/>
                        <a:ea typeface="宋体" charset="-122"/>
                      </a:endParaRPr>
                    </a:p>
                  </a:txBody>
                  <a:tcPr marL="51203" marR="51203" marT="0" marB="0"/>
                </a:tc>
              </a:tr>
              <a:tr h="223896">
                <a:tc>
                  <a:txBody>
                    <a:bodyPr/>
                    <a:lstStyle/>
                    <a:p>
                      <a:pPr>
                        <a:spcAft>
                          <a:spcPts val="0"/>
                        </a:spcAft>
                      </a:pPr>
                      <a:r>
                        <a:rPr lang="zh-CN" sz="1400">
                          <a:effectLst/>
                        </a:rPr>
                        <a:t>文档书写员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刘祺</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书写项目中涉及的各种文档</a:t>
                      </a:r>
                      <a:endParaRPr lang="zh-CN" sz="1600">
                        <a:effectLst/>
                        <a:latin typeface="Times New Roman" charset="0"/>
                        <a:ea typeface="宋体" charset="-122"/>
                      </a:endParaRPr>
                    </a:p>
                  </a:txBody>
                  <a:tcPr marL="51203" marR="51203" marT="0" marB="0"/>
                </a:tc>
              </a:tr>
              <a:tr h="223896">
                <a:tc>
                  <a:txBody>
                    <a:bodyPr/>
                    <a:lstStyle/>
                    <a:p>
                      <a:pPr>
                        <a:spcAft>
                          <a:spcPts val="0"/>
                        </a:spcAft>
                      </a:pPr>
                      <a:r>
                        <a:rPr lang="zh-CN" sz="1400">
                          <a:effectLst/>
                        </a:rPr>
                        <a:t>培训负责人</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刘祺</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负责组内对新知识的学习</a:t>
                      </a:r>
                      <a:endParaRPr lang="zh-CN" sz="1600" dirty="0">
                        <a:effectLst/>
                        <a:latin typeface="Times New Roman" charset="0"/>
                        <a:ea typeface="宋体" charset="-122"/>
                      </a:endParaRPr>
                    </a:p>
                  </a:txBody>
                  <a:tcPr marL="51203" marR="51203" marT="0" marB="0"/>
                </a:tc>
              </a:tr>
              <a:tr h="223896">
                <a:tc>
                  <a:txBody>
                    <a:bodyPr/>
                    <a:lstStyle/>
                    <a:p>
                      <a:pPr>
                        <a:spcAft>
                          <a:spcPts val="0"/>
                        </a:spcAft>
                      </a:pPr>
                      <a:r>
                        <a:rPr lang="zh-CN" sz="1400">
                          <a:effectLst/>
                        </a:rPr>
                        <a:t>业务分析师</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刘祺</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负责对项目业务需求进行分析</a:t>
                      </a:r>
                      <a:endParaRPr lang="zh-CN" sz="1600" dirty="0">
                        <a:effectLst/>
                        <a:latin typeface="Times New Roman" charset="0"/>
                        <a:ea typeface="宋体" charset="-122"/>
                      </a:endParaRPr>
                    </a:p>
                  </a:txBody>
                  <a:tcPr marL="51203" marR="51203" marT="0" marB="0"/>
                </a:tc>
              </a:tr>
              <a:tr h="282168">
                <a:tc>
                  <a:txBody>
                    <a:bodyPr/>
                    <a:lstStyle/>
                    <a:p>
                      <a:pPr>
                        <a:spcAft>
                          <a:spcPts val="0"/>
                        </a:spcAft>
                      </a:pPr>
                      <a:r>
                        <a:rPr lang="zh-CN" sz="1400">
                          <a:effectLst/>
                        </a:rPr>
                        <a:t>用户访谈负责人</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刘祺</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负责与项目用户约定访谈时间地点</a:t>
                      </a:r>
                      <a:endParaRPr lang="zh-CN" sz="1600" dirty="0">
                        <a:effectLst/>
                        <a:latin typeface="Times New Roman" charset="0"/>
                        <a:ea typeface="宋体" charset="-122"/>
                      </a:endParaRPr>
                    </a:p>
                  </a:txBody>
                  <a:tcPr marL="51203" marR="51203" marT="0" marB="0"/>
                </a:tc>
              </a:tr>
              <a:tr h="243221">
                <a:tc>
                  <a:txBody>
                    <a:bodyPr/>
                    <a:lstStyle/>
                    <a:p>
                      <a:pPr>
                        <a:spcAft>
                          <a:spcPts val="0"/>
                        </a:spcAft>
                      </a:pPr>
                      <a:r>
                        <a:rPr lang="en-US" sz="1400">
                          <a:effectLst/>
                        </a:rPr>
                        <a:t>UI</a:t>
                      </a:r>
                      <a:r>
                        <a:rPr lang="zh-CN" sz="1400">
                          <a:effectLst/>
                        </a:rPr>
                        <a:t>负责人</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陈铭阳</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负责项目的原型开发工作</a:t>
                      </a:r>
                      <a:endParaRPr lang="zh-CN" sz="1600" dirty="0">
                        <a:effectLst/>
                        <a:latin typeface="Times New Roman" charset="0"/>
                        <a:ea typeface="宋体" charset="-122"/>
                      </a:endParaRPr>
                    </a:p>
                  </a:txBody>
                  <a:tcPr marL="51203" marR="51203" marT="0" marB="0"/>
                </a:tc>
              </a:tr>
              <a:tr h="333066">
                <a:tc>
                  <a:txBody>
                    <a:bodyPr/>
                    <a:lstStyle/>
                    <a:p>
                      <a:pPr>
                        <a:spcAft>
                          <a:spcPts val="0"/>
                        </a:spcAft>
                      </a:pPr>
                      <a:r>
                        <a:rPr lang="zh-CN" sz="1400">
                          <a:effectLst/>
                        </a:rPr>
                        <a:t>文档书写员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陈铭阳</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书写项目中涉及到的各种文档</a:t>
                      </a:r>
                      <a:endParaRPr lang="zh-CN" sz="1600" dirty="0">
                        <a:effectLst/>
                        <a:latin typeface="Times New Roman" charset="0"/>
                        <a:ea typeface="宋体" charset="-122"/>
                      </a:endParaRPr>
                    </a:p>
                  </a:txBody>
                  <a:tcPr marL="51203" marR="51203" marT="0" marB="0"/>
                </a:tc>
              </a:tr>
              <a:tr h="333066">
                <a:tc>
                  <a:txBody>
                    <a:bodyPr/>
                    <a:lstStyle/>
                    <a:p>
                      <a:pPr>
                        <a:spcAft>
                          <a:spcPts val="0"/>
                        </a:spcAft>
                      </a:pPr>
                      <a:r>
                        <a:rPr lang="zh-CN" sz="1400">
                          <a:effectLst/>
                        </a:rPr>
                        <a:t>配置管理员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陈铭阳</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负责项目配置管理工作，进行版本变更控制</a:t>
                      </a:r>
                      <a:endParaRPr lang="zh-CN" sz="1600" dirty="0">
                        <a:effectLst/>
                        <a:latin typeface="Times New Roman" charset="0"/>
                        <a:ea typeface="宋体" charset="-122"/>
                      </a:endParaRPr>
                    </a:p>
                  </a:txBody>
                  <a:tcPr marL="51203" marR="51203" marT="0" marB="0"/>
                </a:tc>
              </a:tr>
              <a:tr h="333066">
                <a:tc>
                  <a:txBody>
                    <a:bodyPr/>
                    <a:lstStyle/>
                    <a:p>
                      <a:pPr>
                        <a:spcAft>
                          <a:spcPts val="0"/>
                        </a:spcAft>
                      </a:pPr>
                      <a:r>
                        <a:rPr lang="zh-CN" sz="1400" dirty="0">
                          <a:effectLst/>
                        </a:rPr>
                        <a:t>幻灯片负责人</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a:effectLst/>
                        </a:rPr>
                        <a:t>陈铭阳</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对项目涉及到的各种幻灯片对制作负主要责任</a:t>
                      </a:r>
                      <a:endParaRPr lang="zh-CN" sz="1600" dirty="0">
                        <a:effectLst/>
                        <a:latin typeface="Times New Roman" charset="0"/>
                        <a:ea typeface="宋体" charset="-122"/>
                      </a:endParaRPr>
                    </a:p>
                  </a:txBody>
                  <a:tcPr marL="51203" marR="51203" marT="0" marB="0"/>
                </a:tc>
              </a:tr>
            </a:tbl>
          </a:graphicData>
        </a:graphic>
      </p:graphicFrame>
      <p:sp>
        <p:nvSpPr>
          <p:cNvPr id="9" name="矩形 8"/>
          <p:cNvSpPr/>
          <p:nvPr/>
        </p:nvSpPr>
        <p:spPr>
          <a:xfrm>
            <a:off x="2862773" y="209083"/>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spTree>
    <p:extLst>
      <p:ext uri="{BB962C8B-B14F-4D97-AF65-F5344CB8AC3E}">
        <p14:creationId xmlns:p14="http://schemas.microsoft.com/office/powerpoint/2010/main" val="2046518041"/>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02</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项目概述</a:t>
                </a: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PROJECT OVERVIEW</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1" name="图片 20">
            <a:extLst>
              <a:ext uri="{FF2B5EF4-FFF2-40B4-BE49-F238E27FC236}">
                <a16:creationId xmlns:a16="http://schemas.microsoft.com/office/drawing/2014/main" xmlns="" id="{C1ECF869-D5F2-499A-8707-FDE2FD195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9840665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500"/>
                                        <p:tgtEl>
                                          <p:spTgt spid="1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23"/>
          <p:cNvSpPr txBox="1">
            <a:spLocks noChangeArrowheads="1"/>
          </p:cNvSpPr>
          <p:nvPr/>
        </p:nvSpPr>
        <p:spPr bwMode="auto">
          <a:xfrm>
            <a:off x="739775" y="298450"/>
            <a:ext cx="2331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人力资源管理计划</a:t>
            </a:r>
          </a:p>
        </p:txBody>
      </p:sp>
      <p:grpSp>
        <p:nvGrpSpPr>
          <p:cNvPr id="1126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EC6F4A1E-6547-460D-A4D7-C98F1FDE175E}"/>
              </a:ext>
            </a:extLst>
          </p:cNvPr>
          <p:cNvSpPr txBox="1">
            <a:spLocks noChangeArrowheads="1"/>
          </p:cNvSpPr>
          <p:nvPr/>
        </p:nvSpPr>
        <p:spPr bwMode="auto">
          <a:xfrm>
            <a:off x="4324746" y="868660"/>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人员分工表</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07894036"/>
              </p:ext>
            </p:extLst>
          </p:nvPr>
        </p:nvGraphicFramePr>
        <p:xfrm>
          <a:off x="2628520" y="1846943"/>
          <a:ext cx="6934958" cy="3694070"/>
        </p:xfrm>
        <a:graphic>
          <a:graphicData uri="http://schemas.openxmlformats.org/drawingml/2006/table">
            <a:tbl>
              <a:tblPr>
                <a:tableStyleId>{5C22544A-7EE6-4342-B048-85BDC9FD1C3A}</a:tableStyleId>
              </a:tblPr>
              <a:tblGrid>
                <a:gridCol w="1226489"/>
                <a:gridCol w="822960"/>
                <a:gridCol w="4885509"/>
              </a:tblGrid>
              <a:tr h="47172">
                <a:tc>
                  <a:txBody>
                    <a:bodyPr/>
                    <a:lstStyle/>
                    <a:p>
                      <a:pPr>
                        <a:spcAft>
                          <a:spcPts val="0"/>
                        </a:spcAft>
                      </a:pPr>
                      <a:r>
                        <a:rPr lang="zh-CN" sz="1600" dirty="0">
                          <a:effectLst/>
                        </a:rPr>
                        <a:t>职责</a:t>
                      </a:r>
                      <a:endParaRPr lang="zh-CN" sz="1600" dirty="0">
                        <a:effectLst/>
                        <a:latin typeface="Times New Roman" charset="0"/>
                        <a:ea typeface="宋体" charset="-122"/>
                      </a:endParaRPr>
                    </a:p>
                  </a:txBody>
                  <a:tcPr marL="51203" marR="51203" marT="0" marB="0"/>
                </a:tc>
                <a:tc>
                  <a:txBody>
                    <a:bodyPr/>
                    <a:lstStyle/>
                    <a:p>
                      <a:pPr>
                        <a:spcAft>
                          <a:spcPts val="0"/>
                        </a:spcAft>
                      </a:pPr>
                      <a:r>
                        <a:rPr lang="zh-CN" sz="1600">
                          <a:effectLst/>
                        </a:rPr>
                        <a:t>负责人</a:t>
                      </a:r>
                      <a:endParaRPr lang="zh-CN" sz="1600">
                        <a:effectLst/>
                        <a:latin typeface="Times New Roman" charset="0"/>
                        <a:ea typeface="宋体" charset="-122"/>
                      </a:endParaRPr>
                    </a:p>
                  </a:txBody>
                  <a:tcPr marL="51203" marR="51203" marT="0" marB="0"/>
                </a:tc>
                <a:tc>
                  <a:txBody>
                    <a:bodyPr/>
                    <a:lstStyle/>
                    <a:p>
                      <a:pPr>
                        <a:spcAft>
                          <a:spcPts val="0"/>
                        </a:spcAft>
                      </a:pPr>
                      <a:r>
                        <a:rPr lang="zh-CN" sz="1600" dirty="0">
                          <a:effectLst/>
                        </a:rPr>
                        <a:t>负责内容</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sz="1400" dirty="0">
                          <a:effectLst/>
                        </a:rPr>
                        <a:t>会议记录员</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a:effectLst/>
                        </a:rPr>
                        <a:t>蓝舒雯</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负责各类会议中录音，以及会议纪要</a:t>
                      </a:r>
                      <a:endParaRPr lang="zh-CN" sz="1600">
                        <a:effectLst/>
                        <a:latin typeface="Times New Roman" charset="0"/>
                        <a:ea typeface="宋体" charset="-122"/>
                      </a:endParaRPr>
                    </a:p>
                  </a:txBody>
                  <a:tcPr marL="51203" marR="51203" marT="0" marB="0"/>
                </a:tc>
              </a:tr>
              <a:tr h="302351">
                <a:tc>
                  <a:txBody>
                    <a:bodyPr/>
                    <a:lstStyle/>
                    <a:p>
                      <a:pPr>
                        <a:spcAft>
                          <a:spcPts val="0"/>
                        </a:spcAft>
                      </a:pPr>
                      <a:r>
                        <a:rPr lang="zh-CN" sz="1400">
                          <a:effectLst/>
                        </a:rPr>
                        <a:t>文档书写员</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蓝舒雯</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a:effectLst/>
                        </a:rPr>
                        <a:t>书写项目中涉及到的各种文档</a:t>
                      </a:r>
                      <a:endParaRPr lang="zh-CN" sz="1600">
                        <a:effectLst/>
                        <a:latin typeface="Times New Roman" charset="0"/>
                        <a:ea typeface="宋体" charset="-122"/>
                      </a:endParaRPr>
                    </a:p>
                  </a:txBody>
                  <a:tcPr marL="51203" marR="51203" marT="0" marB="0"/>
                </a:tc>
              </a:tr>
              <a:tr h="302351">
                <a:tc>
                  <a:txBody>
                    <a:bodyPr/>
                    <a:lstStyle/>
                    <a:p>
                      <a:pPr>
                        <a:spcAft>
                          <a:spcPts val="0"/>
                        </a:spcAft>
                      </a:pPr>
                      <a:r>
                        <a:rPr lang="en-US" sz="1400">
                          <a:effectLst/>
                        </a:rPr>
                        <a:t>UI</a:t>
                      </a:r>
                      <a:r>
                        <a:rPr lang="zh-CN" sz="1400">
                          <a:effectLst/>
                        </a:rPr>
                        <a:t>制作员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蓝舒雯</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负责项目的原型开发工作</a:t>
                      </a:r>
                      <a:endParaRPr lang="zh-CN" sz="1600">
                        <a:effectLst/>
                        <a:latin typeface="Times New Roman" charset="0"/>
                        <a:ea typeface="宋体" charset="-122"/>
                      </a:endParaRPr>
                    </a:p>
                  </a:txBody>
                  <a:tcPr marL="51203" marR="51203" marT="0" marB="0"/>
                </a:tc>
              </a:tr>
              <a:tr h="302351">
                <a:tc>
                  <a:txBody>
                    <a:bodyPr/>
                    <a:lstStyle/>
                    <a:p>
                      <a:pPr>
                        <a:spcAft>
                          <a:spcPts val="0"/>
                        </a:spcAft>
                      </a:pPr>
                      <a:r>
                        <a:rPr lang="zh-CN" sz="1400">
                          <a:effectLst/>
                        </a:rPr>
                        <a:t>进度管理员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赵佳锋</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负责甘特图的绘制和更新与项目进度的控制</a:t>
                      </a:r>
                      <a:endParaRPr lang="zh-CN" sz="1600">
                        <a:effectLst/>
                        <a:latin typeface="Times New Roman" charset="0"/>
                        <a:ea typeface="宋体" charset="-122"/>
                      </a:endParaRPr>
                    </a:p>
                  </a:txBody>
                  <a:tcPr marL="51203" marR="51203" marT="0" marB="0"/>
                </a:tc>
              </a:tr>
              <a:tr h="302351">
                <a:tc>
                  <a:txBody>
                    <a:bodyPr/>
                    <a:lstStyle/>
                    <a:p>
                      <a:pPr>
                        <a:spcAft>
                          <a:spcPts val="0"/>
                        </a:spcAft>
                      </a:pPr>
                      <a:r>
                        <a:rPr lang="zh-CN" sz="1400">
                          <a:effectLst/>
                        </a:rPr>
                        <a:t>文档书写员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赵佳锋</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书写项目中涉及到的各种文档</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sz="1400">
                          <a:effectLst/>
                        </a:rPr>
                        <a:t>质量保证员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赵佳锋</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负责项目质量保证，确保项目质量满足客户需求</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sz="1400">
                          <a:effectLst/>
                        </a:rPr>
                        <a:t>需求审核员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赵唯皓</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负责对项目需求的审核工作</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sz="1400">
                          <a:effectLst/>
                        </a:rPr>
                        <a:t>文档书写员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赵唯皓</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书写项目中涉及到的各种文档</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sz="1400">
                          <a:effectLst/>
                        </a:rPr>
                        <a:t>文档管理员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赵唯皓</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维护并及时修改和发布已更新技术</a:t>
                      </a:r>
                      <a:r>
                        <a:rPr lang="zh-CN" sz="1400" dirty="0" smtClean="0">
                          <a:effectLst/>
                        </a:rPr>
                        <a:t>文档</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altLang="en-US" sz="1400" kern="1200" dirty="0" smtClean="0">
                          <a:solidFill>
                            <a:schemeClr val="dk1"/>
                          </a:solidFill>
                          <a:effectLst/>
                          <a:latin typeface="+mn-lt"/>
                          <a:ea typeface="+mn-ea"/>
                          <a:cs typeface="+mn-cs"/>
                        </a:rPr>
                        <a:t>学生用户代表</a:t>
                      </a:r>
                      <a:endParaRPr lang="zh-CN" sz="1400" kern="1200" dirty="0">
                        <a:solidFill>
                          <a:schemeClr val="dk1"/>
                        </a:solidFill>
                        <a:effectLst/>
                        <a:latin typeface="+mn-lt"/>
                        <a:ea typeface="+mn-ea"/>
                        <a:cs typeface="+mn-cs"/>
                      </a:endParaRPr>
                    </a:p>
                  </a:txBody>
                  <a:tcPr marL="51203" marR="51203" marT="0" marB="0"/>
                </a:tc>
                <a:tc>
                  <a:txBody>
                    <a:bodyPr/>
                    <a:lstStyle/>
                    <a:p>
                      <a:pPr>
                        <a:spcAft>
                          <a:spcPts val="0"/>
                        </a:spcAft>
                      </a:pPr>
                      <a:r>
                        <a:rPr lang="zh-CN" altLang="en-US" sz="1400" kern="1200" dirty="0" smtClean="0">
                          <a:solidFill>
                            <a:schemeClr val="dk1"/>
                          </a:solidFill>
                          <a:effectLst/>
                          <a:latin typeface="+mn-lt"/>
                          <a:ea typeface="+mn-ea"/>
                          <a:cs typeface="+mn-cs"/>
                        </a:rPr>
                        <a:t>米潇杨</a:t>
                      </a:r>
                      <a:endParaRPr lang="zh-CN" sz="1400" kern="1200" dirty="0">
                        <a:solidFill>
                          <a:schemeClr val="dk1"/>
                        </a:solidFill>
                        <a:effectLst/>
                        <a:latin typeface="+mn-lt"/>
                        <a:ea typeface="+mn-ea"/>
                        <a:cs typeface="+mn-cs"/>
                      </a:endParaRPr>
                    </a:p>
                  </a:txBody>
                  <a:tcPr marL="51203" marR="51203" marT="0" marB="0"/>
                </a:tc>
                <a:tc>
                  <a:txBody>
                    <a:bodyPr/>
                    <a:lstStyle/>
                    <a:p>
                      <a:pPr>
                        <a:spcAft>
                          <a:spcPts val="0"/>
                        </a:spcAft>
                      </a:pPr>
                      <a:r>
                        <a:rPr lang="zh-CN" altLang="en-US" sz="1400" kern="1200" dirty="0" smtClean="0">
                          <a:solidFill>
                            <a:schemeClr val="dk1"/>
                          </a:solidFill>
                          <a:effectLst/>
                          <a:latin typeface="+mn-lt"/>
                          <a:ea typeface="+mn-ea"/>
                          <a:cs typeface="+mn-cs"/>
                        </a:rPr>
                        <a:t>为项目团队提供学生用户需求</a:t>
                      </a:r>
                      <a:endParaRPr lang="zh-CN" sz="1400" kern="1200" dirty="0">
                        <a:solidFill>
                          <a:schemeClr val="dk1"/>
                        </a:solidFill>
                        <a:effectLst/>
                        <a:latin typeface="+mn-lt"/>
                        <a:ea typeface="+mn-ea"/>
                        <a:cs typeface="+mn-cs"/>
                      </a:endParaRPr>
                    </a:p>
                  </a:txBody>
                  <a:tcPr marL="51203" marR="51203" marT="0" marB="0"/>
                </a:tc>
              </a:tr>
              <a:tr h="302351">
                <a:tc>
                  <a:txBody>
                    <a:bodyPr/>
                    <a:lstStyle/>
                    <a:p>
                      <a:pPr>
                        <a:spcAft>
                          <a:spcPts val="0"/>
                        </a:spcAft>
                      </a:pPr>
                      <a:r>
                        <a:rPr lang="zh-CN" altLang="en-US" sz="1400" kern="1200" dirty="0" smtClean="0">
                          <a:solidFill>
                            <a:schemeClr val="dk1"/>
                          </a:solidFill>
                          <a:effectLst/>
                          <a:latin typeface="+mn-lt"/>
                          <a:ea typeface="+mn-ea"/>
                          <a:cs typeface="+mn-cs"/>
                        </a:rPr>
                        <a:t>游客用户代表</a:t>
                      </a:r>
                      <a:endParaRPr lang="zh-CN" sz="1400" kern="1200" dirty="0">
                        <a:solidFill>
                          <a:schemeClr val="dk1"/>
                        </a:solidFill>
                        <a:effectLst/>
                        <a:latin typeface="+mn-lt"/>
                        <a:ea typeface="+mn-ea"/>
                        <a:cs typeface="+mn-cs"/>
                      </a:endParaRPr>
                    </a:p>
                  </a:txBody>
                  <a:tcPr marL="51203" marR="51203" marT="0" marB="0"/>
                </a:tc>
                <a:tc>
                  <a:txBody>
                    <a:bodyPr/>
                    <a:lstStyle/>
                    <a:p>
                      <a:pPr>
                        <a:spcAft>
                          <a:spcPts val="0"/>
                        </a:spcAft>
                      </a:pPr>
                      <a:r>
                        <a:rPr lang="zh-CN" altLang="en-US" sz="1400" kern="1200" dirty="0" smtClean="0">
                          <a:solidFill>
                            <a:schemeClr val="dk1"/>
                          </a:solidFill>
                          <a:effectLst/>
                          <a:latin typeface="+mn-lt"/>
                          <a:ea typeface="+mn-ea"/>
                          <a:cs typeface="+mn-cs"/>
                        </a:rPr>
                        <a:t>周颙舜</a:t>
                      </a:r>
                      <a:endParaRPr lang="zh-CN" sz="1400" kern="1200" dirty="0">
                        <a:solidFill>
                          <a:schemeClr val="dk1"/>
                        </a:solidFill>
                        <a:effectLst/>
                        <a:latin typeface="+mn-lt"/>
                        <a:ea typeface="+mn-ea"/>
                        <a:cs typeface="+mn-cs"/>
                      </a:endParaRPr>
                    </a:p>
                  </a:txBody>
                  <a:tcPr marL="51203" marR="51203"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effectLst/>
                          <a:latin typeface="+mn-lt"/>
                          <a:ea typeface="+mn-ea"/>
                          <a:cs typeface="+mn-cs"/>
                        </a:rPr>
                        <a:t>为项目团队提供学生用户需求</a:t>
                      </a:r>
                      <a:endParaRPr lang="zh-CN" altLang="zh-CN" sz="1400" kern="1200" dirty="0" smtClean="0">
                        <a:solidFill>
                          <a:schemeClr val="dk1"/>
                        </a:solidFill>
                        <a:effectLst/>
                        <a:latin typeface="+mn-lt"/>
                        <a:ea typeface="+mn-ea"/>
                        <a:cs typeface="+mn-cs"/>
                      </a:endParaRPr>
                    </a:p>
                    <a:p>
                      <a:pPr>
                        <a:spcAft>
                          <a:spcPts val="0"/>
                        </a:spcAft>
                      </a:pPr>
                      <a:endParaRPr lang="zh-CN" sz="1400" kern="1200" dirty="0">
                        <a:solidFill>
                          <a:schemeClr val="dk1"/>
                        </a:solidFill>
                        <a:effectLst/>
                        <a:latin typeface="+mn-lt"/>
                        <a:ea typeface="+mn-ea"/>
                        <a:cs typeface="+mn-cs"/>
                      </a:endParaRPr>
                    </a:p>
                  </a:txBody>
                  <a:tcPr marL="51203" marR="51203" marT="0" marB="0"/>
                </a:tc>
              </a:tr>
            </a:tbl>
          </a:graphicData>
        </a:graphic>
      </p:graphicFrame>
      <p:sp>
        <p:nvSpPr>
          <p:cNvPr id="9" name="矩形 8"/>
          <p:cNvSpPr/>
          <p:nvPr/>
        </p:nvSpPr>
        <p:spPr>
          <a:xfrm>
            <a:off x="2862773" y="209083"/>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spTree>
    <p:extLst>
      <p:ext uri="{BB962C8B-B14F-4D97-AF65-F5344CB8AC3E}">
        <p14:creationId xmlns:p14="http://schemas.microsoft.com/office/powerpoint/2010/main" val="1730624735"/>
      </p:ext>
    </p:extLst>
  </p:cSld>
  <p:clrMapOvr>
    <a:masterClrMapping/>
  </p:clrMapOvr>
  <p:transition spd="med">
    <p:pull/>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08</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沟通管理计划</a:t>
                </a: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COMMUNICATION MANAGEMENT PLAN</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sp>
        <p:nvSpPr>
          <p:cNvPr id="21" name="矩形 20"/>
          <p:cNvSpPr/>
          <p:nvPr/>
        </p:nvSpPr>
        <p:spPr>
          <a:xfrm>
            <a:off x="9368794" y="2778125"/>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pic>
        <p:nvPicPr>
          <p:cNvPr id="22" name="图片 21">
            <a:extLst>
              <a:ext uri="{FF2B5EF4-FFF2-40B4-BE49-F238E27FC236}">
                <a16:creationId xmlns:a16="http://schemas.microsoft.com/office/drawing/2014/main" xmlns=""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09140617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500"/>
                                        <p:tgtEl>
                                          <p:spTgt spid="1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沟通管理计划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a16="http://schemas.microsoft.com/office/drawing/2014/main" xmlns="" id="{EC6F4A1E-6547-460D-A4D7-C98F1FDE175E}"/>
              </a:ext>
            </a:extLst>
          </p:cNvPr>
          <p:cNvSpPr txBox="1">
            <a:spLocks noChangeArrowheads="1"/>
          </p:cNvSpPr>
          <p:nvPr/>
        </p:nvSpPr>
        <p:spPr bwMode="auto">
          <a:xfrm>
            <a:off x="4324746" y="1045409"/>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项目团队内部协作</a:t>
            </a:r>
          </a:p>
        </p:txBody>
      </p:sp>
      <p:sp>
        <p:nvSpPr>
          <p:cNvPr id="2" name="矩形 1"/>
          <p:cNvSpPr/>
          <p:nvPr/>
        </p:nvSpPr>
        <p:spPr>
          <a:xfrm>
            <a:off x="3227480" y="1673258"/>
            <a:ext cx="6096000" cy="875881"/>
          </a:xfrm>
          <a:prstGeom prst="rect">
            <a:avLst/>
          </a:prstGeom>
        </p:spPr>
        <p:txBody>
          <a:bodyPr>
            <a:spAutoFit/>
          </a:bodyPr>
          <a:lstStyle/>
          <a:p>
            <a:pPr marL="285750" indent="-285750">
              <a:lnSpc>
                <a:spcPct val="150000"/>
              </a:lnSpc>
              <a:buFont typeface="Arial" charset="0"/>
              <a:buChar char="•"/>
            </a:pPr>
            <a:r>
              <a:rPr lang="zh-CN" altLang="zh-CN" dirty="0">
                <a:latin typeface="Microsoft YaHei" charset="-122"/>
                <a:ea typeface="Microsoft YaHei" charset="-122"/>
                <a:cs typeface="Microsoft YaHei" charset="-122"/>
              </a:rPr>
              <a:t>临时会议或直接交谈：按需要组织会议进行沟通，或直接与组内成员进行讨论。 </a:t>
            </a:r>
            <a:endParaRPr lang="zh-CN" altLang="en-US" dirty="0">
              <a:latin typeface="Microsoft YaHei" charset="-122"/>
              <a:ea typeface="Microsoft YaHei" charset="-122"/>
              <a:cs typeface="Microsoft YaHei" charset="-122"/>
            </a:endParaRPr>
          </a:p>
        </p:txBody>
      </p:sp>
      <p:sp>
        <p:nvSpPr>
          <p:cNvPr id="25" name="矩形 24"/>
          <p:cNvSpPr/>
          <p:nvPr/>
        </p:nvSpPr>
        <p:spPr>
          <a:xfrm>
            <a:off x="3227480" y="2549139"/>
            <a:ext cx="6096000" cy="1338828"/>
          </a:xfrm>
          <a:prstGeom prst="rect">
            <a:avLst/>
          </a:prstGeom>
        </p:spPr>
        <p:txBody>
          <a:bodyPr>
            <a:spAutoFit/>
          </a:bodyPr>
          <a:lstStyle/>
          <a:p>
            <a:pPr marL="285750" indent="-285750">
              <a:lnSpc>
                <a:spcPct val="150000"/>
              </a:lnSpc>
              <a:buFont typeface="Arial" charset="0"/>
              <a:buChar char="•"/>
            </a:pPr>
            <a:r>
              <a:rPr lang="zh-CN" altLang="en-US" dirty="0">
                <a:latin typeface="Microsoft YaHei" charset="-122"/>
                <a:ea typeface="Microsoft YaHei" charset="-122"/>
                <a:cs typeface="Microsoft YaHei" charset="-122"/>
              </a:rPr>
              <a:t>电子邮件或微信</a:t>
            </a:r>
            <a:r>
              <a:rPr lang="zh-CN" altLang="en-US" dirty="0" smtClean="0">
                <a:latin typeface="Microsoft YaHei" charset="-122"/>
                <a:ea typeface="Microsoft YaHei" charset="-122"/>
                <a:cs typeface="Microsoft YaHei" charset="-122"/>
              </a:rPr>
              <a:t>群（群名为</a:t>
            </a:r>
            <a:r>
              <a:rPr lang="en-US" altLang="zh-CN" dirty="0" smtClean="0">
                <a:latin typeface="Microsoft YaHei" charset="-122"/>
                <a:ea typeface="Microsoft YaHei" charset="-122"/>
                <a:cs typeface="Microsoft YaHei" charset="-122"/>
              </a:rPr>
              <a:t>G12</a:t>
            </a:r>
            <a:r>
              <a:rPr lang="zh-CN" altLang="en-US" dirty="0" smtClean="0">
                <a:latin typeface="Microsoft YaHei" charset="-122"/>
                <a:ea typeface="Microsoft YaHei" charset="-122"/>
                <a:cs typeface="Microsoft YaHei" charset="-122"/>
              </a:rPr>
              <a:t>💅）等</a:t>
            </a:r>
            <a:r>
              <a:rPr lang="zh-CN" altLang="en-US" dirty="0">
                <a:latin typeface="Microsoft YaHei" charset="-122"/>
                <a:ea typeface="Microsoft YaHei" charset="-122"/>
                <a:cs typeface="Microsoft YaHei" charset="-122"/>
              </a:rPr>
              <a:t>网上交流平台：电子邮件等网上交流平台可以有效提高沟通效率，降低项目成本，该项目中该沟通方式占主导地位。 </a:t>
            </a:r>
          </a:p>
        </p:txBody>
      </p:sp>
      <p:sp>
        <p:nvSpPr>
          <p:cNvPr id="31" name="矩形 30"/>
          <p:cNvSpPr/>
          <p:nvPr/>
        </p:nvSpPr>
        <p:spPr>
          <a:xfrm>
            <a:off x="3227480" y="3682700"/>
            <a:ext cx="6096000" cy="1291379"/>
          </a:xfrm>
          <a:prstGeom prst="rect">
            <a:avLst/>
          </a:prstGeom>
        </p:spPr>
        <p:txBody>
          <a:bodyPr>
            <a:spAutoFit/>
          </a:bodyPr>
          <a:lstStyle/>
          <a:p>
            <a:pPr marL="285750" indent="-285750">
              <a:lnSpc>
                <a:spcPct val="150000"/>
              </a:lnSpc>
              <a:buFont typeface="Arial" charset="0"/>
              <a:buChar char="•"/>
            </a:pPr>
            <a:r>
              <a:rPr lang="zh-CN" altLang="en-US" dirty="0">
                <a:latin typeface="Microsoft YaHei" charset="-122"/>
                <a:ea typeface="Microsoft YaHei" charset="-122"/>
                <a:cs typeface="Microsoft YaHei" charset="-122"/>
              </a:rPr>
              <a:t>周项目例会：按照规定的频率和地点准时进行的会议，会议必须提前准备，安排主持人和记录员，主要作用是确定本周的任务。</a:t>
            </a:r>
          </a:p>
        </p:txBody>
      </p:sp>
      <p:sp>
        <p:nvSpPr>
          <p:cNvPr id="17" name="矩形 16"/>
          <p:cNvSpPr/>
          <p:nvPr/>
        </p:nvSpPr>
        <p:spPr>
          <a:xfrm>
            <a:off x="3227480" y="4969115"/>
            <a:ext cx="6096000" cy="874407"/>
          </a:xfrm>
          <a:prstGeom prst="rect">
            <a:avLst/>
          </a:prstGeom>
        </p:spPr>
        <p:txBody>
          <a:bodyPr>
            <a:spAutoFit/>
          </a:bodyPr>
          <a:lstStyle/>
          <a:p>
            <a:pPr marL="285750" indent="-285750">
              <a:lnSpc>
                <a:spcPct val="150000"/>
              </a:lnSpc>
              <a:buFont typeface="Arial" charset="0"/>
              <a:buChar char="•"/>
            </a:pPr>
            <a:r>
              <a:rPr lang="zh-CN" altLang="en-US" dirty="0" smtClean="0">
                <a:latin typeface="Microsoft YaHei" charset="-122"/>
                <a:ea typeface="Microsoft YaHei" charset="-122"/>
                <a:cs typeface="Microsoft YaHei" charset="-122"/>
              </a:rPr>
              <a:t>团队建设：根据各成员的空闲时间，大概每</a:t>
            </a:r>
            <a:r>
              <a:rPr lang="en-US" altLang="zh-CN" dirty="0" smtClean="0">
                <a:latin typeface="Microsoft YaHei" charset="-122"/>
                <a:ea typeface="Microsoft YaHei" charset="-122"/>
                <a:cs typeface="Microsoft YaHei" charset="-122"/>
              </a:rPr>
              <a:t>4</a:t>
            </a:r>
            <a:r>
              <a:rPr lang="zh-CN" altLang="en-US" dirty="0" smtClean="0">
                <a:latin typeface="Microsoft YaHei" charset="-122"/>
                <a:ea typeface="Microsoft YaHei" charset="-122"/>
                <a:cs typeface="Microsoft YaHei" charset="-122"/>
              </a:rPr>
              <a:t>周安排一次团队建设，形式包括但不限于聚餐，</a:t>
            </a:r>
            <a:r>
              <a:rPr lang="en-US" altLang="zh-CN" dirty="0" err="1" smtClean="0">
                <a:latin typeface="Microsoft YaHei" charset="-122"/>
                <a:ea typeface="Microsoft YaHei" charset="-122"/>
                <a:cs typeface="Microsoft YaHei" charset="-122"/>
              </a:rPr>
              <a:t>ktv</a:t>
            </a:r>
            <a:r>
              <a:rPr lang="zh-CN" altLang="en-US" dirty="0" smtClean="0">
                <a:latin typeface="Microsoft YaHei" charset="-122"/>
                <a:ea typeface="Microsoft YaHei" charset="-122"/>
                <a:cs typeface="Microsoft YaHei" charset="-122"/>
              </a:rPr>
              <a:t>，野炊，远足。</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8084469"/>
      </p:ext>
    </p:extLst>
  </p:cSld>
  <p:clrMapOvr>
    <a:masterClrMapping/>
  </p:clrMapOvr>
  <p:transition spd="med">
    <p:pull/>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沟通管理计划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a16="http://schemas.microsoft.com/office/drawing/2014/main" xmlns="" id="{EC6F4A1E-6547-460D-A4D7-C98F1FDE175E}"/>
              </a:ext>
            </a:extLst>
          </p:cNvPr>
          <p:cNvSpPr txBox="1">
            <a:spLocks noChangeArrowheads="1"/>
          </p:cNvSpPr>
          <p:nvPr/>
        </p:nvSpPr>
        <p:spPr bwMode="auto">
          <a:xfrm>
            <a:off x="4324746" y="1496654"/>
            <a:ext cx="35425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项目团队外部沟通与</a:t>
            </a:r>
            <a:r>
              <a:rPr lang="zh-CN" altLang="en-US" sz="2400" b="1" dirty="0" smtClean="0">
                <a:solidFill>
                  <a:srgbClr val="F77258"/>
                </a:solidFill>
                <a:latin typeface="微软雅黑" panose="020B0503020204020204" pitchFamily="34" charset="-122"/>
                <a:ea typeface="微软雅黑" panose="020B0503020204020204" pitchFamily="34" charset="-122"/>
              </a:rPr>
              <a:t>协作</a:t>
            </a:r>
            <a:endParaRPr lang="zh-CN" altLang="en-US" sz="2400" b="1" dirty="0">
              <a:solidFill>
                <a:srgbClr val="F77258"/>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defRPr/>
            </a:pP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3" name="矩形 2"/>
          <p:cNvSpPr/>
          <p:nvPr/>
        </p:nvSpPr>
        <p:spPr>
          <a:xfrm>
            <a:off x="3047999" y="2044931"/>
            <a:ext cx="6096000" cy="3416320"/>
          </a:xfrm>
          <a:prstGeom prst="rect">
            <a:avLst/>
          </a:prstGeom>
        </p:spPr>
        <p:txBody>
          <a:bodyPr>
            <a:spAutoFit/>
          </a:bodyPr>
          <a:lstStyle/>
          <a:p>
            <a:pPr marL="285750" indent="-285750">
              <a:lnSpc>
                <a:spcPct val="150000"/>
              </a:lnSpc>
              <a:spcAft>
                <a:spcPts val="0"/>
              </a:spcAft>
              <a:buFont typeface="Arial" charset="0"/>
              <a:buChar char="•"/>
            </a:pPr>
            <a:r>
              <a:rPr lang="zh-CN" altLang="zh-CN" dirty="0">
                <a:latin typeface="Microsoft YaHei" charset="-122"/>
                <a:ea typeface="Microsoft YaHei" charset="-122"/>
                <a:cs typeface="Microsoft YaHei" charset="-122"/>
              </a:rPr>
              <a:t>访谈会议：按需要与干系人约定好时间地点，进行需求获取的访谈，注意记录沟通和讨论结果。</a:t>
            </a:r>
            <a:endParaRPr lang="en-US" altLang="zh-CN" dirty="0">
              <a:latin typeface="Microsoft YaHei" charset="-122"/>
              <a:ea typeface="Microsoft YaHei" charset="-122"/>
              <a:cs typeface="Microsoft YaHei" charset="-122"/>
            </a:endParaRPr>
          </a:p>
          <a:p>
            <a:pPr marL="285750" indent="-285750">
              <a:lnSpc>
                <a:spcPct val="150000"/>
              </a:lnSpc>
              <a:spcAft>
                <a:spcPts val="0"/>
              </a:spcAft>
              <a:buFont typeface="Arial" charset="0"/>
              <a:buChar char="•"/>
            </a:pPr>
            <a:r>
              <a:rPr lang="zh-CN" altLang="zh-CN" dirty="0">
                <a:latin typeface="Microsoft YaHei" charset="-122"/>
                <a:ea typeface="Microsoft YaHei" charset="-122"/>
                <a:cs typeface="Microsoft YaHei" charset="-122"/>
              </a:rPr>
              <a:t>电子邮件或</a:t>
            </a:r>
            <a:r>
              <a:rPr lang="zh-CN" altLang="zh-CN" dirty="0" smtClean="0">
                <a:latin typeface="Microsoft YaHei" charset="-122"/>
                <a:ea typeface="Microsoft YaHei" charset="-122"/>
                <a:cs typeface="Microsoft YaHei" charset="-122"/>
              </a:rPr>
              <a:t>微信等</a:t>
            </a:r>
            <a:r>
              <a:rPr lang="zh-CN" altLang="zh-CN" dirty="0">
                <a:latin typeface="Microsoft YaHei" charset="-122"/>
                <a:ea typeface="Microsoft YaHei" charset="-122"/>
                <a:cs typeface="Microsoft YaHei" charset="-122"/>
              </a:rPr>
              <a:t>网上交流平台：电子邮件等网上交流平台可以有效提高沟通效率，降低项目成本，该项目中该沟通方式占主导地位。</a:t>
            </a:r>
            <a:endParaRPr lang="en-US" altLang="zh-CN" dirty="0">
              <a:latin typeface="Microsoft YaHei" charset="-122"/>
              <a:ea typeface="Microsoft YaHei" charset="-122"/>
              <a:cs typeface="Microsoft YaHei" charset="-122"/>
            </a:endParaRPr>
          </a:p>
          <a:p>
            <a:pPr marL="285750" indent="-285750">
              <a:lnSpc>
                <a:spcPct val="150000"/>
              </a:lnSpc>
              <a:spcAft>
                <a:spcPts val="0"/>
              </a:spcAft>
              <a:buFont typeface="Arial" charset="0"/>
              <a:buChar char="•"/>
            </a:pPr>
            <a:r>
              <a:rPr lang="zh-CN" altLang="zh-CN" dirty="0">
                <a:latin typeface="Microsoft YaHei" charset="-122"/>
                <a:ea typeface="Microsoft YaHei" charset="-122"/>
                <a:cs typeface="Microsoft YaHei" charset="-122"/>
              </a:rPr>
              <a:t>项目里程碑评审会议：团队成员以及需求分析其他团队成员和项目监管者一起参加项目某一阶段团队成员所做的工作进行评审，提出改进意见。</a:t>
            </a:r>
          </a:p>
        </p:txBody>
      </p:sp>
    </p:spTree>
    <p:extLst>
      <p:ext uri="{BB962C8B-B14F-4D97-AF65-F5344CB8AC3E}">
        <p14:creationId xmlns:p14="http://schemas.microsoft.com/office/powerpoint/2010/main" val="1007968168"/>
      </p:ext>
    </p:extLst>
  </p:cSld>
  <p:clrMapOvr>
    <a:masterClrMapping/>
  </p:clrMapOvr>
  <p:transition spd="med">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沟通管理计划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a16="http://schemas.microsoft.com/office/drawing/2014/main" xmlns="" id="{EC6F4A1E-6547-460D-A4D7-C98F1FDE175E}"/>
              </a:ext>
            </a:extLst>
          </p:cNvPr>
          <p:cNvSpPr txBox="1">
            <a:spLocks noChangeArrowheads="1"/>
          </p:cNvSpPr>
          <p:nvPr/>
        </p:nvSpPr>
        <p:spPr bwMode="auto">
          <a:xfrm>
            <a:off x="4324746" y="1496654"/>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项目沟通计划安排 </a:t>
            </a:r>
          </a:p>
        </p:txBody>
      </p:sp>
      <p:graphicFrame>
        <p:nvGraphicFramePr>
          <p:cNvPr id="6" name="表格 5"/>
          <p:cNvGraphicFramePr>
            <a:graphicFrameLocks noGrp="1"/>
          </p:cNvGraphicFramePr>
          <p:nvPr>
            <p:extLst>
              <p:ext uri="{D42A27DB-BD31-4B8C-83A1-F6EECF244321}">
                <p14:modId xmlns:p14="http://schemas.microsoft.com/office/powerpoint/2010/main" val="2017495593"/>
              </p:ext>
            </p:extLst>
          </p:nvPr>
        </p:nvGraphicFramePr>
        <p:xfrm>
          <a:off x="2140920" y="2075221"/>
          <a:ext cx="7910157" cy="3856138"/>
        </p:xfrm>
        <a:graphic>
          <a:graphicData uri="http://schemas.openxmlformats.org/drawingml/2006/table">
            <a:tbl>
              <a:tblPr firstRow="1" firstCol="1" bandRow="1">
                <a:tableStyleId>{5C22544A-7EE6-4342-B048-85BDC9FD1C3A}</a:tableStyleId>
              </a:tblPr>
              <a:tblGrid>
                <a:gridCol w="1317128"/>
                <a:gridCol w="940332"/>
                <a:gridCol w="775055"/>
                <a:gridCol w="2676956"/>
                <a:gridCol w="1395958"/>
                <a:gridCol w="804728"/>
              </a:tblGrid>
              <a:tr h="229018">
                <a:tc>
                  <a:txBody>
                    <a:bodyPr/>
                    <a:lstStyle/>
                    <a:p>
                      <a:pPr algn="ctr">
                        <a:spcAft>
                          <a:spcPts val="0"/>
                        </a:spcAft>
                      </a:pPr>
                      <a:r>
                        <a:rPr lang="zh-CN" sz="1400" b="0" i="0" dirty="0">
                          <a:effectLst/>
                          <a:latin typeface="Microsoft YaHei" charset="-122"/>
                          <a:ea typeface="Microsoft YaHei" charset="-122"/>
                          <a:cs typeface="Microsoft YaHei" charset="-122"/>
                        </a:rPr>
                        <a:t>名称</a:t>
                      </a:r>
                    </a:p>
                  </a:txBody>
                  <a:tcPr marL="42941" marR="42941" marT="0" marB="0"/>
                </a:tc>
                <a:tc>
                  <a:txBody>
                    <a:bodyPr/>
                    <a:lstStyle/>
                    <a:p>
                      <a:pPr algn="ctr">
                        <a:spcAft>
                          <a:spcPts val="0"/>
                        </a:spcAft>
                      </a:pPr>
                      <a:r>
                        <a:rPr lang="zh-CN" sz="1400" b="0" i="0">
                          <a:effectLst/>
                          <a:latin typeface="Microsoft YaHei" charset="-122"/>
                          <a:ea typeface="Microsoft YaHei" charset="-122"/>
                          <a:cs typeface="Microsoft YaHei" charset="-122"/>
                        </a:rPr>
                        <a:t>参与人员</a:t>
                      </a:r>
                    </a:p>
                  </a:txBody>
                  <a:tcPr marL="42941" marR="42941" marT="0" marB="0"/>
                </a:tc>
                <a:tc>
                  <a:txBody>
                    <a:bodyPr/>
                    <a:lstStyle/>
                    <a:p>
                      <a:pPr algn="ctr">
                        <a:spcAft>
                          <a:spcPts val="0"/>
                        </a:spcAft>
                      </a:pPr>
                      <a:r>
                        <a:rPr lang="zh-CN" sz="1400" b="0" i="0">
                          <a:effectLst/>
                          <a:latin typeface="Microsoft YaHei" charset="-122"/>
                          <a:ea typeface="Microsoft YaHei" charset="-122"/>
                          <a:cs typeface="Microsoft YaHei" charset="-122"/>
                        </a:rPr>
                        <a:t>地点</a:t>
                      </a:r>
                    </a:p>
                  </a:txBody>
                  <a:tcPr marL="42941" marR="42941" marT="0" marB="0"/>
                </a:tc>
                <a:tc>
                  <a:txBody>
                    <a:bodyPr/>
                    <a:lstStyle/>
                    <a:p>
                      <a:pPr algn="ctr">
                        <a:spcAft>
                          <a:spcPts val="0"/>
                        </a:spcAft>
                      </a:pPr>
                      <a:r>
                        <a:rPr lang="zh-CN" sz="1400" b="0" i="0" dirty="0">
                          <a:effectLst/>
                          <a:latin typeface="Microsoft YaHei" charset="-122"/>
                          <a:ea typeface="Microsoft YaHei" charset="-122"/>
                          <a:cs typeface="Microsoft YaHei" charset="-122"/>
                        </a:rPr>
                        <a:t>方法</a:t>
                      </a:r>
                    </a:p>
                  </a:txBody>
                  <a:tcPr marL="42941" marR="42941" marT="0" marB="0"/>
                </a:tc>
                <a:tc>
                  <a:txBody>
                    <a:bodyPr/>
                    <a:lstStyle/>
                    <a:p>
                      <a:pPr algn="ctr">
                        <a:spcAft>
                          <a:spcPts val="0"/>
                        </a:spcAft>
                      </a:pPr>
                      <a:r>
                        <a:rPr lang="zh-CN" sz="1400" b="0" i="0" dirty="0">
                          <a:effectLst/>
                          <a:latin typeface="Microsoft YaHei" charset="-122"/>
                          <a:ea typeface="Microsoft YaHei" charset="-122"/>
                          <a:cs typeface="Microsoft YaHei" charset="-122"/>
                        </a:rPr>
                        <a:t>频率</a:t>
                      </a:r>
                    </a:p>
                  </a:txBody>
                  <a:tcPr marL="42941" marR="42941" marT="0" marB="0"/>
                </a:tc>
                <a:tc>
                  <a:txBody>
                    <a:bodyPr/>
                    <a:lstStyle/>
                    <a:p>
                      <a:pPr algn="ctr">
                        <a:spcAft>
                          <a:spcPts val="0"/>
                        </a:spcAft>
                      </a:pPr>
                      <a:r>
                        <a:rPr lang="zh-CN" sz="1400" b="0" i="0" dirty="0">
                          <a:effectLst/>
                          <a:latin typeface="Microsoft YaHei" charset="-122"/>
                          <a:ea typeface="Microsoft YaHei" charset="-122"/>
                          <a:cs typeface="Microsoft YaHei" charset="-122"/>
                        </a:rPr>
                        <a:t>发起人</a:t>
                      </a:r>
                    </a:p>
                  </a:txBody>
                  <a:tcPr marL="42941" marR="42941" marT="0" marB="0"/>
                </a:tc>
              </a:tr>
              <a:tr h="343527">
                <a:tc>
                  <a:txBody>
                    <a:bodyPr/>
                    <a:lstStyle/>
                    <a:p>
                      <a:pPr>
                        <a:spcAft>
                          <a:spcPts val="0"/>
                        </a:spcAft>
                      </a:pPr>
                      <a:r>
                        <a:rPr lang="zh-CN" sz="1400" b="0" i="0">
                          <a:effectLst/>
                          <a:latin typeface="Microsoft YaHei" charset="-122"/>
                          <a:ea typeface="Microsoft YaHei" charset="-122"/>
                          <a:cs typeface="Microsoft YaHei" charset="-122"/>
                        </a:rPr>
                        <a:t>项目周例会</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全体成员</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理</a:t>
                      </a:r>
                      <a:r>
                        <a:rPr lang="en-US" sz="1400" b="0" i="0">
                          <a:effectLst/>
                          <a:latin typeface="Microsoft YaHei" charset="-122"/>
                          <a:ea typeface="Microsoft YaHei" charset="-122"/>
                          <a:cs typeface="Microsoft YaHei" charset="-122"/>
                        </a:rPr>
                        <a:t>4-528</a:t>
                      </a:r>
                      <a:endParaRPr lang="zh-CN" sz="1400" b="0" i="0">
                        <a:effectLst/>
                        <a:latin typeface="Microsoft YaHei" charset="-122"/>
                        <a:ea typeface="Microsoft YaHei" charset="-122"/>
                        <a:cs typeface="Microsoft YaHei" charset="-122"/>
                      </a:endParaRP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由小组成员一起讨论本周要完成的任务或者对前阶段遇到对困难进行讨论</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每周四</a:t>
                      </a:r>
                      <a:r>
                        <a:rPr lang="en-US" sz="1400" b="0" i="0">
                          <a:effectLst/>
                          <a:latin typeface="Microsoft YaHei" charset="-122"/>
                          <a:ea typeface="Microsoft YaHei" charset="-122"/>
                          <a:cs typeface="Microsoft YaHei" charset="-122"/>
                        </a:rPr>
                        <a:t>16:05</a:t>
                      </a:r>
                      <a:r>
                        <a:rPr lang="zh-CN" sz="1400" b="0" i="0">
                          <a:effectLst/>
                          <a:latin typeface="Microsoft YaHei" charset="-122"/>
                          <a:ea typeface="Microsoft YaHei" charset="-122"/>
                          <a:cs typeface="Microsoft YaHei" charset="-122"/>
                        </a:rPr>
                        <a:t>开一次周例会</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刘祺</a:t>
                      </a:r>
                    </a:p>
                  </a:txBody>
                  <a:tcPr marL="42941" marR="42941" marT="0" marB="0"/>
                </a:tc>
              </a:tr>
              <a:tr h="229018">
                <a:tc>
                  <a:txBody>
                    <a:bodyPr/>
                    <a:lstStyle/>
                    <a:p>
                      <a:pPr>
                        <a:spcAft>
                          <a:spcPts val="0"/>
                        </a:spcAft>
                      </a:pPr>
                      <a:r>
                        <a:rPr lang="zh-CN" sz="1400" b="0" i="0">
                          <a:effectLst/>
                          <a:latin typeface="Microsoft YaHei" charset="-122"/>
                          <a:ea typeface="Microsoft YaHei" charset="-122"/>
                          <a:cs typeface="Microsoft YaHei" charset="-122"/>
                        </a:rPr>
                        <a:t>组内临时会议</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全体成员</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待定</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若遇到需要组内见面会谈的情况，临时召开紧急会议</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不定期</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刘祺</a:t>
                      </a:r>
                    </a:p>
                  </a:txBody>
                  <a:tcPr marL="42941" marR="42941" marT="0" marB="0"/>
                </a:tc>
              </a:tr>
              <a:tr h="458036">
                <a:tc>
                  <a:txBody>
                    <a:bodyPr/>
                    <a:lstStyle/>
                    <a:p>
                      <a:pPr>
                        <a:spcAft>
                          <a:spcPts val="0"/>
                        </a:spcAft>
                      </a:pPr>
                      <a:r>
                        <a:rPr lang="zh-CN" sz="1400" b="0" i="0">
                          <a:effectLst/>
                          <a:latin typeface="Microsoft YaHei" charset="-122"/>
                          <a:ea typeface="Microsoft YaHei" charset="-122"/>
                          <a:cs typeface="Microsoft YaHei" charset="-122"/>
                        </a:rPr>
                        <a:t>项目成员集合学习工作型会议</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全体成员</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待定</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当有需要全员当面一边交流讨论一边完成的任务时，将小组成员集中在一起举办较长时间的工作型会议</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不定期</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刘祺</a:t>
                      </a:r>
                    </a:p>
                  </a:txBody>
                  <a:tcPr marL="42941" marR="42941" marT="0" marB="0"/>
                </a:tc>
              </a:tr>
              <a:tr h="229018">
                <a:tc>
                  <a:txBody>
                    <a:bodyPr/>
                    <a:lstStyle/>
                    <a:p>
                      <a:pPr>
                        <a:spcAft>
                          <a:spcPts val="0"/>
                        </a:spcAft>
                      </a:pPr>
                      <a:r>
                        <a:rPr lang="zh-CN" sz="1400" b="0" i="0">
                          <a:effectLst/>
                          <a:latin typeface="Microsoft YaHei" charset="-122"/>
                          <a:ea typeface="Microsoft YaHei" charset="-122"/>
                          <a:cs typeface="Microsoft YaHei" charset="-122"/>
                        </a:rPr>
                        <a:t>项目下达者访谈会议</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全体成员</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理</a:t>
                      </a:r>
                      <a:r>
                        <a:rPr lang="en-US" sz="1400" b="0" i="0">
                          <a:effectLst/>
                          <a:latin typeface="Microsoft YaHei" charset="-122"/>
                          <a:ea typeface="Microsoft YaHei" charset="-122"/>
                          <a:cs typeface="Microsoft YaHei" charset="-122"/>
                        </a:rPr>
                        <a:t>4-504</a:t>
                      </a:r>
                      <a:endParaRPr lang="zh-CN" sz="1400" b="0" i="0">
                        <a:effectLst/>
                        <a:latin typeface="Microsoft YaHei" charset="-122"/>
                        <a:ea typeface="Microsoft YaHei" charset="-122"/>
                        <a:cs typeface="Microsoft YaHei" charset="-122"/>
                      </a:endParaRP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向杨枨老师获取需求以及项目中碰到的问题和解决方案</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不定期</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刘祺</a:t>
                      </a:r>
                    </a:p>
                  </a:txBody>
                  <a:tcPr marL="42941" marR="42941" marT="0" marB="0"/>
                </a:tc>
              </a:tr>
              <a:tr h="343527">
                <a:tc>
                  <a:txBody>
                    <a:bodyPr/>
                    <a:lstStyle/>
                    <a:p>
                      <a:pPr>
                        <a:spcAft>
                          <a:spcPts val="0"/>
                        </a:spcAft>
                      </a:pPr>
                      <a:r>
                        <a:rPr lang="zh-CN" sz="1400" b="0" i="0">
                          <a:effectLst/>
                          <a:latin typeface="Microsoft YaHei" charset="-122"/>
                          <a:ea typeface="Microsoft YaHei" charset="-122"/>
                          <a:cs typeface="Microsoft YaHei" charset="-122"/>
                        </a:rPr>
                        <a:t>项目其他干系人访谈会议</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全体或部分成员</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待定</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向其他用户代表获取需求</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不定期</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全体或部分成员</a:t>
                      </a:r>
                    </a:p>
                  </a:txBody>
                  <a:tcPr marL="42941" marR="42941" marT="0" marB="0"/>
                </a:tc>
              </a:tr>
              <a:tr h="343527">
                <a:tc>
                  <a:txBody>
                    <a:bodyPr/>
                    <a:lstStyle/>
                    <a:p>
                      <a:pPr>
                        <a:spcAft>
                          <a:spcPts val="0"/>
                        </a:spcAft>
                      </a:pPr>
                      <a:r>
                        <a:rPr lang="zh-CN" sz="1400" b="0" i="0">
                          <a:effectLst/>
                          <a:latin typeface="Microsoft YaHei" charset="-122"/>
                          <a:ea typeface="Microsoft YaHei" charset="-122"/>
                          <a:cs typeface="Microsoft YaHei" charset="-122"/>
                        </a:rPr>
                        <a:t>项目里程碑评审会议</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全体成员</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理</a:t>
                      </a:r>
                      <a:r>
                        <a:rPr lang="en-US" sz="1400" b="0" i="0">
                          <a:effectLst/>
                          <a:latin typeface="Microsoft YaHei" charset="-122"/>
                          <a:ea typeface="Microsoft YaHei" charset="-122"/>
                          <a:cs typeface="Microsoft YaHei" charset="-122"/>
                        </a:rPr>
                        <a:t>4-221</a:t>
                      </a:r>
                      <a:r>
                        <a:rPr lang="zh-CN" sz="1400" b="0" i="0">
                          <a:effectLst/>
                          <a:latin typeface="Microsoft YaHei" charset="-122"/>
                          <a:ea typeface="Microsoft YaHei" charset="-122"/>
                          <a:cs typeface="Microsoft YaHei" charset="-122"/>
                        </a:rPr>
                        <a:t>或</a:t>
                      </a:r>
                    </a:p>
                    <a:p>
                      <a:pPr>
                        <a:spcAft>
                          <a:spcPts val="0"/>
                        </a:spcAft>
                      </a:pPr>
                      <a:r>
                        <a:rPr lang="zh-CN" sz="1400" b="0" i="0">
                          <a:effectLst/>
                          <a:latin typeface="Microsoft YaHei" charset="-122"/>
                          <a:ea typeface="Microsoft YaHei" charset="-122"/>
                          <a:cs typeface="Microsoft YaHei" charset="-122"/>
                        </a:rPr>
                        <a:t>理</a:t>
                      </a:r>
                      <a:r>
                        <a:rPr lang="en-US" sz="1400" b="0" i="0">
                          <a:effectLst/>
                          <a:latin typeface="Microsoft YaHei" charset="-122"/>
                          <a:ea typeface="Microsoft YaHei" charset="-122"/>
                          <a:cs typeface="Microsoft YaHei" charset="-122"/>
                        </a:rPr>
                        <a:t>4-508</a:t>
                      </a:r>
                      <a:endParaRPr lang="zh-CN" sz="1400" b="0" i="0">
                        <a:effectLst/>
                        <a:latin typeface="Microsoft YaHei" charset="-122"/>
                        <a:ea typeface="Microsoft YaHei" charset="-122"/>
                        <a:cs typeface="Microsoft YaHei" charset="-122"/>
                      </a:endParaRP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由杨老师与其他组组长以及助教评审在上一里程碑所做的工作</a:t>
                      </a:r>
                    </a:p>
                  </a:txBody>
                  <a:tcPr marL="42941" marR="42941" marT="0" marB="0"/>
                </a:tc>
                <a:tc>
                  <a:txBody>
                    <a:bodyPr/>
                    <a:lstStyle/>
                    <a:p>
                      <a:pPr>
                        <a:spcAft>
                          <a:spcPts val="0"/>
                        </a:spcAft>
                      </a:pPr>
                      <a:r>
                        <a:rPr lang="zh-CN" sz="1400" b="0" i="0" dirty="0">
                          <a:effectLst/>
                          <a:latin typeface="Microsoft YaHei" charset="-122"/>
                          <a:ea typeface="Microsoft YaHei" charset="-122"/>
                          <a:cs typeface="Microsoft YaHei" charset="-122"/>
                        </a:rPr>
                        <a:t>每次项目里程碑评审的时候</a:t>
                      </a:r>
                    </a:p>
                  </a:txBody>
                  <a:tcPr marL="42941" marR="42941" marT="0" marB="0"/>
                </a:tc>
                <a:tc>
                  <a:txBody>
                    <a:bodyPr/>
                    <a:lstStyle/>
                    <a:p>
                      <a:pPr>
                        <a:spcAft>
                          <a:spcPts val="0"/>
                        </a:spcAft>
                      </a:pPr>
                      <a:r>
                        <a:rPr lang="en-US" sz="1400" b="0" i="0" dirty="0">
                          <a:effectLst/>
                          <a:latin typeface="Microsoft YaHei" charset="-122"/>
                          <a:ea typeface="Microsoft YaHei" charset="-122"/>
                          <a:cs typeface="Microsoft YaHei" charset="-122"/>
                        </a:rPr>
                        <a:t> </a:t>
                      </a:r>
                      <a:endParaRPr lang="zh-CN" sz="1400" b="0" i="0" dirty="0">
                        <a:effectLst/>
                        <a:latin typeface="Microsoft YaHei" charset="-122"/>
                        <a:ea typeface="Microsoft YaHei" charset="-122"/>
                        <a:cs typeface="Microsoft YaHei" charset="-122"/>
                      </a:endParaRPr>
                    </a:p>
                    <a:p>
                      <a:pPr>
                        <a:spcAft>
                          <a:spcPts val="0"/>
                        </a:spcAft>
                      </a:pPr>
                      <a:r>
                        <a:rPr lang="zh-CN" sz="1400" b="0" i="0" dirty="0">
                          <a:effectLst/>
                          <a:latin typeface="Microsoft YaHei" charset="-122"/>
                          <a:ea typeface="Microsoft YaHei" charset="-122"/>
                          <a:cs typeface="Microsoft YaHei" charset="-122"/>
                        </a:rPr>
                        <a:t>杨枨老师</a:t>
                      </a:r>
                    </a:p>
                  </a:txBody>
                  <a:tcPr marL="42941" marR="42941" marT="0" marB="0"/>
                </a:tc>
              </a:tr>
            </a:tbl>
          </a:graphicData>
        </a:graphic>
      </p:graphicFrame>
    </p:spTree>
    <p:extLst>
      <p:ext uri="{BB962C8B-B14F-4D97-AF65-F5344CB8AC3E}">
        <p14:creationId xmlns:p14="http://schemas.microsoft.com/office/powerpoint/2010/main" val="724645591"/>
      </p:ext>
    </p:extLst>
  </p:cSld>
  <p:clrMapOvr>
    <a:masterClrMapping/>
  </p:clrMapOvr>
  <p:transition spd="med">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09</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风险管理计划</a:t>
                </a: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RISK MANAGEMENT PLAN</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sp>
        <p:nvSpPr>
          <p:cNvPr id="21" name="矩形 20"/>
          <p:cNvSpPr/>
          <p:nvPr/>
        </p:nvSpPr>
        <p:spPr>
          <a:xfrm>
            <a:off x="9395721" y="2833171"/>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pic>
        <p:nvPicPr>
          <p:cNvPr id="22" name="图片 21">
            <a:extLst>
              <a:ext uri="{FF2B5EF4-FFF2-40B4-BE49-F238E27FC236}">
                <a16:creationId xmlns:a16="http://schemas.microsoft.com/office/drawing/2014/main" xmlns=""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9539865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500"/>
                                        <p:tgtEl>
                                          <p:spTgt spid="1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风险管理计划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a16="http://schemas.microsoft.com/office/drawing/2014/main" xmlns="" id="{EC6F4A1E-6547-460D-A4D7-C98F1FDE175E}"/>
              </a:ext>
            </a:extLst>
          </p:cNvPr>
          <p:cNvSpPr txBox="1">
            <a:spLocks noChangeArrowheads="1"/>
          </p:cNvSpPr>
          <p:nvPr/>
        </p:nvSpPr>
        <p:spPr bwMode="auto">
          <a:xfrm>
            <a:off x="3185339" y="1116012"/>
            <a:ext cx="5652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每个知识领域潜在的</a:t>
            </a:r>
            <a:r>
              <a:rPr lang="zh-CN" altLang="en-US" sz="2400" b="1" smtClean="0">
                <a:solidFill>
                  <a:srgbClr val="F77258"/>
                </a:solidFill>
                <a:latin typeface="微软雅黑" panose="020B0503020204020204" pitchFamily="34" charset="-122"/>
                <a:ea typeface="微软雅黑" panose="020B0503020204020204" pitchFamily="34" charset="-122"/>
              </a:rPr>
              <a:t>负面风险条件</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689183342"/>
              </p:ext>
            </p:extLst>
          </p:nvPr>
        </p:nvGraphicFramePr>
        <p:xfrm>
          <a:off x="1756568" y="1995128"/>
          <a:ext cx="8510175" cy="3491269"/>
        </p:xfrm>
        <a:graphic>
          <a:graphicData uri="http://schemas.openxmlformats.org/drawingml/2006/table">
            <a:tbl>
              <a:tblPr firstRow="1" firstCol="1" bandRow="1">
                <a:tableStyleId>{5C22544A-7EE6-4342-B048-85BDC9FD1C3A}</a:tableStyleId>
              </a:tblPr>
              <a:tblGrid>
                <a:gridCol w="1374462"/>
                <a:gridCol w="7135713"/>
              </a:tblGrid>
              <a:tr h="283395">
                <a:tc>
                  <a:txBody>
                    <a:bodyPr/>
                    <a:lstStyle/>
                    <a:p>
                      <a:pPr algn="ctr">
                        <a:spcAft>
                          <a:spcPts val="0"/>
                        </a:spcAft>
                      </a:pPr>
                      <a:r>
                        <a:rPr lang="zh-CN" sz="1400" dirty="0">
                          <a:effectLst/>
                        </a:rPr>
                        <a:t>知识领域</a:t>
                      </a:r>
                      <a:endParaRPr lang="zh-CN" sz="1400" dirty="0">
                        <a:effectLst/>
                        <a:latin typeface="Times New Roman" charset="0"/>
                        <a:ea typeface="宋体" charset="-122"/>
                      </a:endParaRPr>
                    </a:p>
                  </a:txBody>
                  <a:tcPr marL="68580" marR="68580" marT="0" marB="0"/>
                </a:tc>
                <a:tc>
                  <a:txBody>
                    <a:bodyPr/>
                    <a:lstStyle/>
                    <a:p>
                      <a:pPr algn="ctr">
                        <a:spcAft>
                          <a:spcPts val="0"/>
                        </a:spcAft>
                      </a:pPr>
                      <a:r>
                        <a:rPr lang="zh-CN" sz="1400" dirty="0">
                          <a:effectLst/>
                        </a:rPr>
                        <a:t>风险条件</a:t>
                      </a:r>
                      <a:endParaRPr lang="zh-CN" sz="1400" dirty="0">
                        <a:effectLst/>
                        <a:latin typeface="Times New Roman" charset="0"/>
                        <a:ea typeface="宋体" charset="-122"/>
                      </a:endParaRPr>
                    </a:p>
                  </a:txBody>
                  <a:tcPr marL="68580" marR="68580" marT="0" marB="0"/>
                </a:tc>
              </a:tr>
              <a:tr h="373924">
                <a:tc>
                  <a:txBody>
                    <a:bodyPr/>
                    <a:lstStyle/>
                    <a:p>
                      <a:pPr>
                        <a:spcAft>
                          <a:spcPts val="0"/>
                        </a:spcAft>
                      </a:pPr>
                      <a:r>
                        <a:rPr lang="zh-CN" sz="1400">
                          <a:effectLst/>
                        </a:rPr>
                        <a:t>综合</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不充分等计划；较少点资源；较差的综合管理；缺乏后续审查</a:t>
                      </a:r>
                      <a:endParaRPr lang="zh-CN" sz="1400">
                        <a:effectLst/>
                        <a:latin typeface="Times New Roman" charset="0"/>
                        <a:ea typeface="宋体" charset="-122"/>
                      </a:endParaRPr>
                    </a:p>
                  </a:txBody>
                  <a:tcPr marL="68580" marR="68580" marT="0" marB="0"/>
                </a:tc>
              </a:tr>
              <a:tr h="283395">
                <a:tc>
                  <a:txBody>
                    <a:bodyPr/>
                    <a:lstStyle/>
                    <a:p>
                      <a:pPr>
                        <a:spcAft>
                          <a:spcPts val="0"/>
                        </a:spcAft>
                      </a:pPr>
                      <a:r>
                        <a:rPr lang="zh-CN" sz="1400">
                          <a:effectLst/>
                        </a:rPr>
                        <a:t>范围</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对于范围和工作任务的界定不明确；不完全的界定</a:t>
                      </a:r>
                      <a:endParaRPr lang="zh-CN" sz="1400" dirty="0">
                        <a:effectLst/>
                        <a:latin typeface="Times New Roman" charset="0"/>
                        <a:ea typeface="宋体" charset="-122"/>
                      </a:endParaRPr>
                    </a:p>
                  </a:txBody>
                  <a:tcPr marL="68580" marR="68580" marT="0" marB="0"/>
                </a:tc>
              </a:tr>
              <a:tr h="566790">
                <a:tc>
                  <a:txBody>
                    <a:bodyPr/>
                    <a:lstStyle/>
                    <a:p>
                      <a:pPr>
                        <a:spcAft>
                          <a:spcPts val="0"/>
                        </a:spcAft>
                      </a:pPr>
                      <a:r>
                        <a:rPr lang="zh-CN" sz="1400">
                          <a:effectLst/>
                        </a:rPr>
                        <a:t>时间</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对可用资源活时间的错误评估；对于关键路径的决策错误；对于周转金分配和管理的不利；较早发布的竞争产品</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a:effectLst/>
                        </a:rPr>
                        <a:t>成本</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错误估算；不够充足是生产力，成本，变更和紧急事件</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a:effectLst/>
                        </a:rPr>
                        <a:t>质量</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对待质量的态度不够；不合乎标准的设计</a:t>
                      </a:r>
                      <a:r>
                        <a:rPr lang="en-US" sz="1400">
                          <a:effectLst/>
                        </a:rPr>
                        <a:t>/</a:t>
                      </a:r>
                      <a:r>
                        <a:rPr lang="zh-CN" sz="1400">
                          <a:effectLst/>
                        </a:rPr>
                        <a:t>材料</a:t>
                      </a:r>
                      <a:r>
                        <a:rPr lang="en-US" sz="1400">
                          <a:effectLst/>
                        </a:rPr>
                        <a:t>/</a:t>
                      </a:r>
                      <a:r>
                        <a:rPr lang="zh-CN" sz="1400">
                          <a:effectLst/>
                        </a:rPr>
                        <a:t>工艺；质量保证程序不足</a:t>
                      </a:r>
                      <a:endParaRPr lang="zh-CN" sz="1400">
                        <a:effectLst/>
                        <a:latin typeface="Times New Roman" charset="0"/>
                        <a:ea typeface="宋体" charset="-122"/>
                      </a:endParaRPr>
                    </a:p>
                  </a:txBody>
                  <a:tcPr marL="68580" marR="68580" marT="0" marB="0"/>
                </a:tc>
              </a:tr>
              <a:tr h="283395">
                <a:tc>
                  <a:txBody>
                    <a:bodyPr/>
                    <a:lstStyle/>
                    <a:p>
                      <a:pPr>
                        <a:spcAft>
                          <a:spcPts val="0"/>
                        </a:spcAft>
                      </a:pPr>
                      <a:r>
                        <a:rPr lang="zh-CN" sz="1400">
                          <a:effectLst/>
                        </a:rPr>
                        <a:t>人力资源</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冲突管理能力；较差的项目组织和责任界定；领导力的缺乏</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a:effectLst/>
                        </a:rPr>
                        <a:t>沟通</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对于计划或沟通的忽视</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a:effectLst/>
                        </a:rPr>
                        <a:t>风险</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忽视风险；风险分析不清楚；缺乏管理保证程序</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a:effectLst/>
                        </a:rPr>
                        <a:t>采购</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无法执行的条件活合同条款；对抗关系</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a:effectLst/>
                        </a:rPr>
                        <a:t>干系人</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与关键干系人缺乏协商</a:t>
                      </a:r>
                      <a:endParaRPr lang="zh-CN" sz="1400" dirty="0">
                        <a:effectLst/>
                        <a:latin typeface="Times New Roman" charset="0"/>
                        <a:ea typeface="宋体" charset="-122"/>
                      </a:endParaRPr>
                    </a:p>
                  </a:txBody>
                  <a:tcPr marL="68580" marR="68580" marT="0" marB="0"/>
                </a:tc>
              </a:tr>
            </a:tbl>
          </a:graphicData>
        </a:graphic>
      </p:graphicFrame>
      <p:sp>
        <p:nvSpPr>
          <p:cNvPr id="9" name="矩形 8"/>
          <p:cNvSpPr/>
          <p:nvPr/>
        </p:nvSpPr>
        <p:spPr>
          <a:xfrm>
            <a:off x="8284613" y="985207"/>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spTree>
    <p:extLst>
      <p:ext uri="{BB962C8B-B14F-4D97-AF65-F5344CB8AC3E}">
        <p14:creationId xmlns:p14="http://schemas.microsoft.com/office/powerpoint/2010/main" val="1331394067"/>
      </p:ext>
    </p:extLst>
  </p:cSld>
  <p:clrMapOvr>
    <a:masterClrMapping/>
  </p:clrMapOvr>
  <p:transition spd="med">
    <p:pull/>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风险管理计划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a16="http://schemas.microsoft.com/office/drawing/2014/main" xmlns="" id="{EC6F4A1E-6547-460D-A4D7-C98F1FDE175E}"/>
              </a:ext>
            </a:extLst>
          </p:cNvPr>
          <p:cNvSpPr txBox="1">
            <a:spLocks noChangeArrowheads="1"/>
          </p:cNvSpPr>
          <p:nvPr/>
        </p:nvSpPr>
        <p:spPr bwMode="auto">
          <a:xfrm>
            <a:off x="4324746" y="46772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风险识别及措施</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1772839070"/>
              </p:ext>
            </p:extLst>
          </p:nvPr>
        </p:nvGraphicFramePr>
        <p:xfrm>
          <a:off x="1124671" y="932809"/>
          <a:ext cx="9942655" cy="5353250"/>
        </p:xfrm>
        <a:graphic>
          <a:graphicData uri="http://schemas.openxmlformats.org/drawingml/2006/table">
            <a:tbl>
              <a:tblPr firstRow="1">
                <a:tableStyleId>{5C22544A-7EE6-4342-B048-85BDC9FD1C3A}</a:tableStyleId>
              </a:tblPr>
              <a:tblGrid>
                <a:gridCol w="887214"/>
                <a:gridCol w="1703375"/>
                <a:gridCol w="2708689"/>
                <a:gridCol w="2395990"/>
                <a:gridCol w="2247387"/>
              </a:tblGrid>
              <a:tr h="285950">
                <a:tc>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风险类型</a:t>
                      </a:r>
                    </a:p>
                  </a:txBody>
                  <a:tcPr marL="15914" marR="15914" marT="0" marB="0"/>
                </a:tc>
                <a:tc>
                  <a:txBody>
                    <a:bodyPr/>
                    <a:lstStyle/>
                    <a:p>
                      <a:pPr algn="ctr">
                        <a:lnSpc>
                          <a:spcPct val="125000"/>
                        </a:lnSpc>
                        <a:spcAft>
                          <a:spcPts val="0"/>
                        </a:spcAft>
                      </a:pPr>
                      <a:r>
                        <a:rPr lang="zh-CN" sz="1400" b="0" i="0">
                          <a:effectLst/>
                          <a:latin typeface="Microsoft YaHei" charset="-122"/>
                          <a:ea typeface="Microsoft YaHei" charset="-122"/>
                          <a:cs typeface="Microsoft YaHei" charset="-122"/>
                        </a:rPr>
                        <a:t>风险描述</a:t>
                      </a:r>
                    </a:p>
                  </a:txBody>
                  <a:tcPr marL="15914" marR="15914" marT="0" marB="0"/>
                </a:tc>
                <a:tc>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触发条件</a:t>
                      </a:r>
                    </a:p>
                  </a:txBody>
                  <a:tcPr marL="15914" marR="15914" marT="0" marB="0"/>
                </a:tc>
                <a:tc>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解决措施</a:t>
                      </a:r>
                    </a:p>
                  </a:txBody>
                  <a:tcPr marL="15914" marR="15914" marT="0" marB="0"/>
                </a:tc>
                <a:tc>
                  <a:txBody>
                    <a:bodyPr/>
                    <a:lstStyle/>
                    <a:p>
                      <a:pPr algn="ctr">
                        <a:lnSpc>
                          <a:spcPct val="125000"/>
                        </a:lnSpc>
                        <a:spcAft>
                          <a:spcPts val="0"/>
                        </a:spcAft>
                      </a:pPr>
                      <a:r>
                        <a:rPr lang="zh-CN" altLang="en-US" sz="1400" b="0" i="0" dirty="0" smtClean="0">
                          <a:effectLst/>
                          <a:latin typeface="Microsoft YaHei" charset="-122"/>
                          <a:ea typeface="Microsoft YaHei" charset="-122"/>
                          <a:cs typeface="Microsoft YaHei" charset="-122"/>
                        </a:rPr>
                        <a:t>规避方法</a:t>
                      </a:r>
                      <a:endParaRPr lang="zh-CN" sz="1400" b="0" i="0" dirty="0">
                        <a:effectLst/>
                        <a:latin typeface="Microsoft YaHei" charset="-122"/>
                        <a:ea typeface="Microsoft YaHei" charset="-122"/>
                        <a:cs typeface="Microsoft YaHei" charset="-122"/>
                      </a:endParaRPr>
                    </a:p>
                  </a:txBody>
                  <a:tcPr marL="15914" marR="15914" marT="0" marB="0"/>
                </a:tc>
              </a:tr>
              <a:tr h="797475">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进度风险</a:t>
                      </a: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由于时间紧张导致项目最后无法按期完成</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在任务戒指时间，组员未能按期完成任务。</a:t>
                      </a:r>
                    </a:p>
                    <a:p>
                      <a:pPr>
                        <a:lnSpc>
                          <a:spcPct val="125000"/>
                        </a:lnSpc>
                        <a:spcAft>
                          <a:spcPts val="0"/>
                        </a:spcAft>
                      </a:pPr>
                      <a:endParaRPr lang="zh-CN" sz="1400" b="0" i="0" dirty="0">
                        <a:effectLst/>
                        <a:latin typeface="Microsoft YaHei" charset="-122"/>
                        <a:ea typeface="Microsoft YaHei" charset="-122"/>
                        <a:cs typeface="Microsoft YaHei" charset="-122"/>
                      </a:endParaRPr>
                    </a:p>
                    <a:p>
                      <a:pPr>
                        <a:lnSpc>
                          <a:spcPct val="125000"/>
                        </a:lnSpc>
                        <a:spcAft>
                          <a:spcPts val="0"/>
                        </a:spcAft>
                      </a:pPr>
                      <a:r>
                        <a:rPr lang="en-US" sz="1400" b="0" i="0" dirty="0">
                          <a:effectLst/>
                          <a:latin typeface="Microsoft YaHei" charset="-122"/>
                          <a:ea typeface="Microsoft YaHei" charset="-122"/>
                          <a:cs typeface="Microsoft YaHei" charset="-122"/>
                        </a:rPr>
                        <a:t> </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组长实施惩罚措施，并规定新的截止时间，看情况可以动用其他组员协作完成该未完成的任务。</a:t>
                      </a:r>
                    </a:p>
                  </a:txBody>
                  <a:tcPr marL="15914" marR="15914" marT="0" marB="0"/>
                </a:tc>
                <a:tc>
                  <a:txBody>
                    <a:bodyPr/>
                    <a:lstStyle/>
                    <a:p>
                      <a:pPr>
                        <a:lnSpc>
                          <a:spcPct val="125000"/>
                        </a:lnSpc>
                        <a:spcAft>
                          <a:spcPts val="0"/>
                        </a:spcAft>
                      </a:pPr>
                      <a:r>
                        <a:rPr lang="zh-CN" altLang="zh-CN" sz="1400" b="0" i="0" kern="1200" dirty="0" smtClean="0">
                          <a:solidFill>
                            <a:schemeClr val="dk1"/>
                          </a:solidFill>
                          <a:effectLst/>
                          <a:latin typeface="Microsoft YaHei" charset="-122"/>
                          <a:ea typeface="Microsoft YaHei" charset="-122"/>
                          <a:cs typeface="Microsoft YaHei" charset="-122"/>
                        </a:rPr>
                        <a:t>充分考虑各种潜在因素，适当留有余地；合理利用赶工期及快速跟进等方法，充分利用资源。</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r h="664563">
                <a:tc rowSpan="3">
                  <a:txBody>
                    <a:bodyPr/>
                    <a:lstStyle/>
                    <a:p>
                      <a:pPr>
                        <a:lnSpc>
                          <a:spcPct val="125000"/>
                        </a:lnSpc>
                        <a:spcAft>
                          <a:spcPts val="0"/>
                        </a:spcAft>
                      </a:pPr>
                      <a:r>
                        <a:rPr lang="zh-CN" sz="1400" b="0" i="0">
                          <a:effectLst/>
                          <a:latin typeface="Microsoft YaHei" charset="-122"/>
                          <a:ea typeface="Microsoft YaHei" charset="-122"/>
                          <a:cs typeface="Microsoft YaHei" charset="-122"/>
                        </a:rPr>
                        <a:t>范围风险</a:t>
                      </a: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与客户沟通不够，需求确认不完全，项目开发存在偏差</a:t>
                      </a: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客户不认同已经定义的项目需求</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全员提高与客户沟通需求获取的技术，增加访谈次数，更加认真地记录需求。</a:t>
                      </a:r>
                    </a:p>
                  </a:txBody>
                  <a:tcPr marL="15914" marR="15914" marT="0" marB="0"/>
                </a:tc>
                <a:tc>
                  <a:txBody>
                    <a:bodyPr/>
                    <a:lstStyle/>
                    <a:p>
                      <a:pPr>
                        <a:lnSpc>
                          <a:spcPct val="125000"/>
                        </a:lnSpc>
                        <a:spcAft>
                          <a:spcPts val="0"/>
                        </a:spcAft>
                      </a:pPr>
                      <a:r>
                        <a:rPr lang="zh-CN" altLang="en-US" sz="1400" b="0" i="0" dirty="0" smtClean="0">
                          <a:effectLst/>
                          <a:latin typeface="Microsoft YaHei" charset="-122"/>
                          <a:ea typeface="Microsoft YaHei" charset="-122"/>
                          <a:cs typeface="Microsoft YaHei" charset="-122"/>
                        </a:rPr>
                        <a:t>与用户充分沟通，提高需求获取的技巧，增加访谈频率。</a:t>
                      </a:r>
                      <a:endParaRPr lang="zh-CN" sz="1400" b="0" i="0" dirty="0">
                        <a:effectLst/>
                        <a:latin typeface="Microsoft YaHei" charset="-122"/>
                        <a:ea typeface="Microsoft YaHei" charset="-122"/>
                        <a:cs typeface="Microsoft YaHei" charset="-122"/>
                      </a:endParaRPr>
                    </a:p>
                  </a:txBody>
                  <a:tcPr marL="15914" marR="15914" marT="0" marB="0"/>
                </a:tc>
              </a:tr>
              <a:tr h="398738">
                <a:tc vMerge="1">
                  <a:txBody>
                    <a:bodyPr/>
                    <a:lstStyle/>
                    <a:p>
                      <a:endParaRPr lang="zh-CN" altLang="en-US"/>
                    </a:p>
                  </a:txBody>
                  <a:tcPr/>
                </a:tc>
                <a:tc>
                  <a:txBody>
                    <a:bodyPr/>
                    <a:lstStyle/>
                    <a:p>
                      <a:pPr>
                        <a:lnSpc>
                          <a:spcPct val="125000"/>
                        </a:lnSpc>
                        <a:spcAft>
                          <a:spcPts val="0"/>
                        </a:spcAft>
                      </a:pPr>
                      <a:r>
                        <a:rPr lang="en-US" altLang="zh-CN" sz="1400" b="0" i="0" dirty="0" smtClean="0">
                          <a:effectLst/>
                          <a:latin typeface="Microsoft YaHei" charset="-122"/>
                          <a:ea typeface="Microsoft YaHei" charset="-122"/>
                          <a:cs typeface="Microsoft YaHei" charset="-122"/>
                        </a:rPr>
                        <a:t>Baseline</a:t>
                      </a:r>
                      <a:r>
                        <a:rPr lang="zh-CN" altLang="en-US" sz="1400" b="0" i="0" dirty="0" smtClean="0">
                          <a:effectLst/>
                          <a:latin typeface="Microsoft YaHei" charset="-122"/>
                          <a:ea typeface="Microsoft YaHei" charset="-122"/>
                          <a:cs typeface="Microsoft YaHei" charset="-122"/>
                        </a:rPr>
                        <a:t>发布前</a:t>
                      </a:r>
                      <a:endParaRPr lang="en-US" altLang="zh-CN" sz="1400" b="0" i="0" dirty="0" smtClean="0">
                        <a:effectLst/>
                        <a:latin typeface="Microsoft YaHei" charset="-122"/>
                        <a:ea typeface="Microsoft YaHei" charset="-122"/>
                        <a:cs typeface="Microsoft YaHei" charset="-122"/>
                      </a:endParaRPr>
                    </a:p>
                    <a:p>
                      <a:pPr>
                        <a:lnSpc>
                          <a:spcPct val="125000"/>
                        </a:lnSpc>
                        <a:spcAft>
                          <a:spcPts val="0"/>
                        </a:spcAft>
                      </a:pPr>
                      <a:r>
                        <a:rPr lang="zh-CN" sz="1400" b="0" i="0" dirty="0" smtClean="0">
                          <a:effectLst/>
                          <a:latin typeface="Microsoft YaHei" charset="-122"/>
                          <a:ea typeface="Microsoft YaHei" charset="-122"/>
                          <a:cs typeface="Microsoft YaHei" charset="-122"/>
                        </a:rPr>
                        <a:t>客户</a:t>
                      </a:r>
                      <a:r>
                        <a:rPr lang="zh-CN" sz="1400" b="0" i="0" dirty="0">
                          <a:effectLst/>
                          <a:latin typeface="Microsoft YaHei" charset="-122"/>
                          <a:ea typeface="Microsoft YaHei" charset="-122"/>
                          <a:cs typeface="Microsoft YaHei" charset="-122"/>
                        </a:rPr>
                        <a:t>提出新的需求</a:t>
                      </a: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en-US" altLang="zh-CN" sz="1400" b="0" i="0" dirty="0" smtClean="0">
                          <a:effectLst/>
                          <a:latin typeface="Microsoft YaHei" charset="-122"/>
                          <a:ea typeface="Microsoft YaHei" charset="-122"/>
                          <a:cs typeface="Microsoft YaHei" charset="-122"/>
                        </a:rPr>
                        <a:t>Baseline</a:t>
                      </a:r>
                      <a:r>
                        <a:rPr lang="zh-CN" altLang="en-US" sz="1400" b="0" i="0" dirty="0" smtClean="0">
                          <a:effectLst/>
                          <a:latin typeface="Microsoft YaHei" charset="-122"/>
                          <a:ea typeface="Microsoft YaHei" charset="-122"/>
                          <a:cs typeface="Microsoft YaHei" charset="-122"/>
                        </a:rPr>
                        <a:t>发布前，</a:t>
                      </a:r>
                      <a:r>
                        <a:rPr lang="zh-CN" sz="1400" b="0" i="0" dirty="0" smtClean="0">
                          <a:effectLst/>
                          <a:latin typeface="Microsoft YaHei" charset="-122"/>
                          <a:ea typeface="Microsoft YaHei" charset="-122"/>
                          <a:cs typeface="Microsoft YaHei" charset="-122"/>
                        </a:rPr>
                        <a:t>与</a:t>
                      </a:r>
                      <a:r>
                        <a:rPr lang="zh-CN" sz="1400" b="0" i="0" dirty="0">
                          <a:effectLst/>
                          <a:latin typeface="Microsoft YaHei" charset="-122"/>
                          <a:ea typeface="Microsoft YaHei" charset="-122"/>
                          <a:cs typeface="Microsoft YaHei" charset="-122"/>
                        </a:rPr>
                        <a:t>客户的访谈中，客户提出新的需求</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全员对新的需求进行</a:t>
                      </a:r>
                      <a:r>
                        <a:rPr lang="zh-CN" sz="1400" b="0" i="0" dirty="0" smtClean="0">
                          <a:effectLst/>
                          <a:latin typeface="Microsoft YaHei" charset="-122"/>
                          <a:ea typeface="Microsoft YaHei" charset="-122"/>
                          <a:cs typeface="Microsoft YaHei" charset="-122"/>
                        </a:rPr>
                        <a:t>记录</a:t>
                      </a:r>
                      <a:r>
                        <a:rPr lang="zh-CN" altLang="en-US" sz="1400" b="0" i="0" dirty="0" smtClean="0">
                          <a:effectLst/>
                          <a:latin typeface="Microsoft YaHei" charset="-122"/>
                          <a:ea typeface="Microsoft YaHei" charset="-122"/>
                          <a:cs typeface="Microsoft YaHei" charset="-122"/>
                        </a:rPr>
                        <a:t>并</a:t>
                      </a:r>
                      <a:r>
                        <a:rPr lang="zh-CN" sz="1400" b="0" i="0" dirty="0" smtClean="0">
                          <a:effectLst/>
                          <a:latin typeface="Microsoft YaHei" charset="-122"/>
                          <a:ea typeface="Microsoft YaHei" charset="-122"/>
                          <a:cs typeface="Microsoft YaHei" charset="-122"/>
                        </a:rPr>
                        <a:t>审核</a:t>
                      </a:r>
                      <a:r>
                        <a:rPr lang="en-US" altLang="zh-CN" sz="1400" b="0" i="0" dirty="0" smtClean="0">
                          <a:effectLst/>
                          <a:latin typeface="Microsoft YaHei" charset="-122"/>
                          <a:ea typeface="Microsoft YaHei" charset="-122"/>
                          <a:cs typeface="Microsoft YaHei" charset="-122"/>
                        </a:rPr>
                        <a:t>,</a:t>
                      </a:r>
                      <a:r>
                        <a:rPr lang="zh-CN" altLang="en-US" sz="1400" b="0" i="0" dirty="0" smtClean="0">
                          <a:effectLst/>
                          <a:latin typeface="Microsoft YaHei" charset="-122"/>
                          <a:ea typeface="Microsoft YaHei" charset="-122"/>
                          <a:cs typeface="Microsoft YaHei" charset="-122"/>
                        </a:rPr>
                        <a:t>若合理则</a:t>
                      </a:r>
                      <a:r>
                        <a:rPr lang="zh-CN" sz="1400" b="0" i="0" dirty="0" smtClean="0">
                          <a:effectLst/>
                          <a:latin typeface="Microsoft YaHei" charset="-122"/>
                          <a:ea typeface="Microsoft YaHei" charset="-122"/>
                          <a:cs typeface="Microsoft YaHei" charset="-122"/>
                        </a:rPr>
                        <a:t>确认</a:t>
                      </a:r>
                      <a:r>
                        <a:rPr lang="zh-CN" altLang="en-US" sz="1400" b="0" i="0" dirty="0" smtClean="0">
                          <a:effectLst/>
                          <a:latin typeface="Microsoft YaHei" charset="-122"/>
                          <a:ea typeface="Microsoft YaHei" charset="-122"/>
                          <a:cs typeface="Microsoft YaHei" charset="-122"/>
                        </a:rPr>
                        <a:t>采纳，不合理则告知用户不可采纳，并提出相关建议。</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zh-CN" sz="1400" dirty="0" smtClean="0">
                          <a:latin typeface="微软雅黑" panose="020B0503020204020204" pitchFamily="34" charset="-122"/>
                          <a:ea typeface="微软雅黑" panose="020B0503020204020204" pitchFamily="34" charset="-122"/>
                        </a:rPr>
                        <a:t>在项目早期，写一份包含业务需求的愿景与范围文档，并将其用作新需求或变更需求的决策向导。</a:t>
                      </a:r>
                    </a:p>
                  </a:txBody>
                  <a:tcPr marL="15914" marR="15914" marT="0" marB="0"/>
                </a:tc>
              </a:tr>
              <a:tr h="664563">
                <a:tc vMerge="1">
                  <a:txBody>
                    <a:bodyPr/>
                    <a:lstStyle/>
                    <a:p>
                      <a:endParaRPr lang="zh-CN" altLang="en-US"/>
                    </a:p>
                  </a:txBody>
                  <a:tcPr/>
                </a:tc>
                <a:tc>
                  <a:txBody>
                    <a:bodyPr/>
                    <a:lstStyle/>
                    <a:p>
                      <a:pPr>
                        <a:lnSpc>
                          <a:spcPct val="125000"/>
                        </a:lnSpc>
                        <a:spcAft>
                          <a:spcPts val="0"/>
                        </a:spcAft>
                      </a:pPr>
                      <a:r>
                        <a:rPr lang="zh-CN" sz="1400" b="0" i="0" dirty="0" smtClean="0">
                          <a:effectLst/>
                          <a:latin typeface="Microsoft YaHei" charset="-122"/>
                          <a:ea typeface="Microsoft YaHei" charset="-122"/>
                          <a:cs typeface="Microsoft YaHei" charset="-122"/>
                        </a:rPr>
                        <a:t>客户</a:t>
                      </a:r>
                      <a:r>
                        <a:rPr lang="zh-CN" altLang="en-US" sz="1400" b="0" i="0" dirty="0" smtClean="0">
                          <a:effectLst/>
                          <a:latin typeface="Microsoft YaHei" charset="-122"/>
                          <a:ea typeface="Microsoft YaHei" charset="-122"/>
                          <a:cs typeface="Microsoft YaHei" charset="-122"/>
                        </a:rPr>
                        <a:t>频繁</a:t>
                      </a:r>
                      <a:r>
                        <a:rPr lang="zh-CN" sz="1400" b="0" i="0" dirty="0" smtClean="0">
                          <a:effectLst/>
                          <a:latin typeface="Microsoft YaHei" charset="-122"/>
                          <a:ea typeface="Microsoft YaHei" charset="-122"/>
                          <a:cs typeface="Microsoft YaHei" charset="-122"/>
                        </a:rPr>
                        <a:t>变更</a:t>
                      </a:r>
                      <a:r>
                        <a:rPr lang="zh-CN" sz="1400" b="0" i="0" dirty="0">
                          <a:effectLst/>
                          <a:latin typeface="Microsoft YaHei" charset="-122"/>
                          <a:ea typeface="Microsoft YaHei" charset="-122"/>
                          <a:cs typeface="Microsoft YaHei" charset="-122"/>
                        </a:rPr>
                        <a:t>以前的需求</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与客户的访谈中，</a:t>
                      </a:r>
                      <a:r>
                        <a:rPr lang="zh-CN" sz="1400" b="0" i="0" dirty="0" smtClean="0">
                          <a:effectLst/>
                          <a:latin typeface="Microsoft YaHei" charset="-122"/>
                          <a:ea typeface="Microsoft YaHei" charset="-122"/>
                          <a:cs typeface="Microsoft YaHei" charset="-122"/>
                        </a:rPr>
                        <a:t>客户</a:t>
                      </a:r>
                      <a:r>
                        <a:rPr lang="zh-CN" altLang="en-US" sz="1400" b="0" i="0" dirty="0" smtClean="0">
                          <a:effectLst/>
                          <a:latin typeface="Microsoft YaHei" charset="-122"/>
                          <a:ea typeface="Microsoft YaHei" charset="-122"/>
                          <a:cs typeface="Microsoft YaHei" charset="-122"/>
                        </a:rPr>
                        <a:t>频繁</a:t>
                      </a:r>
                      <a:r>
                        <a:rPr lang="zh-CN" sz="1400" b="0" i="0" dirty="0" smtClean="0">
                          <a:effectLst/>
                          <a:latin typeface="Microsoft YaHei" charset="-122"/>
                          <a:ea typeface="Microsoft YaHei" charset="-122"/>
                          <a:cs typeface="Microsoft YaHei" charset="-122"/>
                        </a:rPr>
                        <a:t>对</a:t>
                      </a:r>
                      <a:r>
                        <a:rPr lang="zh-CN" sz="1400" b="0" i="0" dirty="0">
                          <a:effectLst/>
                          <a:latin typeface="Microsoft YaHei" charset="-122"/>
                          <a:ea typeface="Microsoft YaHei" charset="-122"/>
                          <a:cs typeface="Microsoft YaHei" charset="-122"/>
                        </a:rPr>
                        <a:t>以往已经确认的需求进行更改</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全员对变更对需求通过需求变更控制进行评估，提出建议或修改意见</a:t>
                      </a: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en-US" sz="1400" dirty="0" smtClean="0">
                          <a:latin typeface="微软雅黑" panose="020B0503020204020204" pitchFamily="34" charset="-122"/>
                          <a:ea typeface="微软雅黑" panose="020B0503020204020204" pitchFamily="34" charset="-122"/>
                        </a:rPr>
                        <a:t>将成文的业务需求和范围定义作为审核变更的标尺，控制失控的范围蠕变。</a:t>
                      </a:r>
                    </a:p>
                  </a:txBody>
                  <a:tcPr marL="15914" marR="15914" marT="0" marB="0"/>
                </a:tc>
              </a:tr>
              <a:tr h="531649">
                <a:tc rowSpan="2">
                  <a:txBody>
                    <a:bodyPr/>
                    <a:lstStyle/>
                    <a:p>
                      <a:pPr>
                        <a:lnSpc>
                          <a:spcPct val="125000"/>
                        </a:lnSpc>
                        <a:spcAft>
                          <a:spcPts val="0"/>
                        </a:spcAft>
                      </a:pPr>
                      <a:r>
                        <a:rPr lang="zh-CN" sz="1400" b="0" i="0">
                          <a:effectLst/>
                          <a:latin typeface="Microsoft YaHei" charset="-122"/>
                          <a:ea typeface="Microsoft YaHei" charset="-122"/>
                          <a:cs typeface="Microsoft YaHei" charset="-122"/>
                        </a:rPr>
                        <a:t>质量风险</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任务完成的质量未达到最低要求，需返工</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组长认定任务质量不合格或者在里程碑评审会议中客户明确提出不满意</a:t>
                      </a: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组长对需要返工的任务进行重新规划分配，并实施惩罚措施</a:t>
                      </a:r>
                    </a:p>
                  </a:txBody>
                  <a:tcPr marL="15914" marR="15914" marT="0" marB="0"/>
                </a:tc>
                <a:tc>
                  <a:txBody>
                    <a:bodyPr/>
                    <a:lstStyle/>
                    <a:p>
                      <a:pPr>
                        <a:lnSpc>
                          <a:spcPct val="125000"/>
                        </a:lnSpc>
                        <a:spcAft>
                          <a:spcPts val="0"/>
                        </a:spcAft>
                      </a:pPr>
                      <a:r>
                        <a:rPr lang="zh-CN" altLang="en-US" sz="1400" b="0" i="0" dirty="0" smtClean="0">
                          <a:effectLst/>
                          <a:latin typeface="Microsoft YaHei" charset="-122"/>
                          <a:ea typeface="Microsoft YaHei" charset="-122"/>
                          <a:cs typeface="Microsoft YaHei" charset="-122"/>
                        </a:rPr>
                        <a:t>在任务执行期间组长定期检查组员任务完成进度和质量，及时提出修改意见</a:t>
                      </a:r>
                      <a:endParaRPr lang="zh-CN" sz="1400" b="0" i="0" dirty="0">
                        <a:effectLst/>
                        <a:latin typeface="Microsoft YaHei" charset="-122"/>
                        <a:ea typeface="Microsoft YaHei" charset="-122"/>
                        <a:cs typeface="Microsoft YaHei" charset="-122"/>
                      </a:endParaRPr>
                    </a:p>
                  </a:txBody>
                  <a:tcPr marL="15914" marR="15914" marT="0" marB="0"/>
                </a:tc>
              </a:tr>
              <a:tr h="340772">
                <a:tc vMerge="1">
                  <a:txBody>
                    <a:bodyPr/>
                    <a:lstStyle/>
                    <a:p>
                      <a:endParaRPr lang="zh-CN" altLang="en-US"/>
                    </a:p>
                  </a:txBody>
                  <a:tcPr/>
                </a:tc>
                <a:tc>
                  <a:txBody>
                    <a:bodyPr/>
                    <a:lstStyle/>
                    <a:p>
                      <a:pPr>
                        <a:lnSpc>
                          <a:spcPct val="125000"/>
                        </a:lnSpc>
                        <a:spcAft>
                          <a:spcPts val="0"/>
                        </a:spcAft>
                      </a:pPr>
                      <a:r>
                        <a:rPr lang="zh-CN" sz="1400" b="0" i="0">
                          <a:effectLst/>
                          <a:latin typeface="Microsoft YaHei" charset="-122"/>
                          <a:ea typeface="Microsoft YaHei" charset="-122"/>
                          <a:cs typeface="Microsoft YaHei" charset="-122"/>
                        </a:rPr>
                        <a:t>缺少来对项目的若干必要规范</a:t>
                      </a: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组长认定或者经过里程碑评审会议时被项目监督者发现存在缺少规范</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组长立刻定义新的必要规范</a:t>
                      </a:r>
                    </a:p>
                  </a:txBody>
                  <a:tcPr marL="15914" marR="15914" marT="0" marB="0"/>
                </a:tc>
                <a:tc>
                  <a:txBody>
                    <a:bodyPr/>
                    <a:lstStyle/>
                    <a:p>
                      <a:pPr>
                        <a:lnSpc>
                          <a:spcPct val="125000"/>
                        </a:lnSpc>
                        <a:spcAft>
                          <a:spcPts val="0"/>
                        </a:spcAft>
                      </a:pPr>
                      <a:r>
                        <a:rPr lang="zh-CN" altLang="en-US" sz="1400" b="0" i="0" dirty="0" smtClean="0">
                          <a:effectLst/>
                          <a:latin typeface="Microsoft YaHei" charset="-122"/>
                          <a:ea typeface="Microsoft YaHei" charset="-122"/>
                          <a:cs typeface="Microsoft YaHei" charset="-122"/>
                        </a:rPr>
                        <a:t>组长在项目前期明确定义尽可能多的合理规范</a:t>
                      </a:r>
                      <a:endParaRPr lang="zh-CN" sz="1400" b="0" i="0" dirty="0">
                        <a:effectLst/>
                        <a:latin typeface="Microsoft YaHei" charset="-122"/>
                        <a:ea typeface="Microsoft YaHei" charset="-122"/>
                        <a:cs typeface="Microsoft YaHei" charset="-122"/>
                      </a:endParaRPr>
                    </a:p>
                  </a:txBody>
                  <a:tcPr marL="15914" marR="15914" marT="0" marB="0"/>
                </a:tc>
              </a:tr>
            </a:tbl>
          </a:graphicData>
        </a:graphic>
      </p:graphicFrame>
    </p:spTree>
    <p:extLst>
      <p:ext uri="{BB962C8B-B14F-4D97-AF65-F5344CB8AC3E}">
        <p14:creationId xmlns:p14="http://schemas.microsoft.com/office/powerpoint/2010/main" val="882620384"/>
      </p:ext>
    </p:extLst>
  </p:cSld>
  <p:clrMapOvr>
    <a:masterClrMapping/>
  </p:clrMapOvr>
  <p:transition spd="med">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风险管理计划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a16="http://schemas.microsoft.com/office/drawing/2014/main" xmlns="" id="{EC6F4A1E-6547-460D-A4D7-C98F1FDE175E}"/>
              </a:ext>
            </a:extLst>
          </p:cNvPr>
          <p:cNvSpPr txBox="1">
            <a:spLocks noChangeArrowheads="1"/>
          </p:cNvSpPr>
          <p:nvPr/>
        </p:nvSpPr>
        <p:spPr bwMode="auto">
          <a:xfrm>
            <a:off x="4324746" y="46772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风险识别及措施</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932464521"/>
              </p:ext>
            </p:extLst>
          </p:nvPr>
        </p:nvGraphicFramePr>
        <p:xfrm>
          <a:off x="1133267" y="1125335"/>
          <a:ext cx="9925463" cy="5600700"/>
        </p:xfrm>
        <a:graphic>
          <a:graphicData uri="http://schemas.openxmlformats.org/drawingml/2006/table">
            <a:tbl>
              <a:tblPr firstRow="1">
                <a:tableStyleId>{5C22544A-7EE6-4342-B048-85BDC9FD1C3A}</a:tableStyleId>
              </a:tblPr>
              <a:tblGrid>
                <a:gridCol w="1158853"/>
                <a:gridCol w="1207131"/>
                <a:gridCol w="1881519"/>
                <a:gridCol w="1759054"/>
                <a:gridCol w="1959453"/>
                <a:gridCol w="1959453"/>
              </a:tblGrid>
              <a:tr h="77800">
                <a:tc>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风险类型</a:t>
                      </a:r>
                    </a:p>
                  </a:txBody>
                  <a:tcPr marL="15914" marR="15914" marT="0" marB="0"/>
                </a:tc>
                <a:tc>
                  <a:txBody>
                    <a:bodyPr/>
                    <a:lstStyle/>
                    <a:p>
                      <a:pPr algn="ctr">
                        <a:lnSpc>
                          <a:spcPct val="125000"/>
                        </a:lnSpc>
                        <a:spcAft>
                          <a:spcPts val="0"/>
                        </a:spcAft>
                      </a:pPr>
                      <a:r>
                        <a:rPr lang="zh-CN" sz="1400" b="0" i="0">
                          <a:effectLst/>
                          <a:latin typeface="Microsoft YaHei" charset="-122"/>
                          <a:ea typeface="Microsoft YaHei" charset="-122"/>
                          <a:cs typeface="Microsoft YaHei" charset="-122"/>
                        </a:rPr>
                        <a:t>风险描述</a:t>
                      </a:r>
                    </a:p>
                  </a:txBody>
                  <a:tcPr marL="15914" marR="15914" marT="0" marB="0"/>
                </a:tc>
                <a:tc gridSpan="2">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触发条件</a:t>
                      </a:r>
                    </a:p>
                  </a:txBody>
                  <a:tcPr marL="15914" marR="15914" marT="0" marB="0"/>
                </a:tc>
                <a:tc hMerge="1">
                  <a:txBody>
                    <a:bodyPr/>
                    <a:lstStyle/>
                    <a:p>
                      <a:endParaRPr lang="zh-CN" altLang="en-US"/>
                    </a:p>
                  </a:txBody>
                  <a:tcPr/>
                </a:tc>
                <a:tc>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解决措施</a:t>
                      </a:r>
                    </a:p>
                  </a:txBody>
                  <a:tcPr marL="15914" marR="15914" marT="0" marB="0"/>
                </a:tc>
                <a:tc>
                  <a:txBody>
                    <a:bodyPr/>
                    <a:lstStyle/>
                    <a:p>
                      <a:pPr algn="ctr">
                        <a:lnSpc>
                          <a:spcPct val="125000"/>
                        </a:lnSpc>
                        <a:spcAft>
                          <a:spcPts val="0"/>
                        </a:spcAft>
                      </a:pPr>
                      <a:r>
                        <a:rPr lang="zh-CN" altLang="en-US" sz="1400" b="0" i="0" dirty="0" smtClean="0">
                          <a:effectLst/>
                          <a:latin typeface="Microsoft YaHei" charset="-122"/>
                          <a:ea typeface="Microsoft YaHei" charset="-122"/>
                          <a:cs typeface="Microsoft YaHei" charset="-122"/>
                        </a:rPr>
                        <a:t>规避方法</a:t>
                      </a:r>
                      <a:endParaRPr lang="zh-CN" sz="1400" b="0" i="0" dirty="0">
                        <a:effectLst/>
                        <a:latin typeface="Microsoft YaHei" charset="-122"/>
                        <a:ea typeface="Microsoft YaHei" charset="-122"/>
                        <a:cs typeface="Microsoft YaHei" charset="-122"/>
                      </a:endParaRPr>
                    </a:p>
                  </a:txBody>
                  <a:tcPr marL="15914" marR="15914" marT="0" marB="0"/>
                </a:tc>
              </a:tr>
              <a:tr h="212181">
                <a:tc rowSpan="6">
                  <a:txBody>
                    <a:bodyPr/>
                    <a:lstStyle/>
                    <a:p>
                      <a:pPr marL="0" algn="l" defTabSz="914400" rtl="0" eaLnBrk="1" latinLnBrk="0" hangingPunct="1">
                        <a:lnSpc>
                          <a:spcPct val="125000"/>
                        </a:lnSpc>
                        <a:spcAft>
                          <a:spcPts val="0"/>
                        </a:spcAft>
                      </a:pPr>
                      <a:r>
                        <a:rPr lang="zh-CN" sz="1400" b="0" i="0" dirty="0">
                          <a:effectLst/>
                          <a:latin typeface="Microsoft YaHei" charset="-122"/>
                          <a:ea typeface="Microsoft YaHei" charset="-122"/>
                          <a:cs typeface="Microsoft YaHei" charset="-122"/>
                        </a:rPr>
                        <a:t>人力</a:t>
                      </a:r>
                      <a:r>
                        <a:rPr lang="zh-CN" sz="1400" b="0" i="0" kern="1200" dirty="0">
                          <a:solidFill>
                            <a:schemeClr val="dk1"/>
                          </a:solidFill>
                          <a:effectLst/>
                          <a:latin typeface="Microsoft YaHei" charset="-122"/>
                          <a:ea typeface="Microsoft YaHei" charset="-122"/>
                          <a:cs typeface="Microsoft YaHei" charset="-122"/>
                        </a:rPr>
                        <a:t>资源风险</a:t>
                      </a:r>
                    </a:p>
                    <a:p>
                      <a:pPr>
                        <a:lnSpc>
                          <a:spcPct val="125000"/>
                        </a:lnSpc>
                        <a:spcAft>
                          <a:spcPts val="0"/>
                        </a:spcAft>
                      </a:pPr>
                      <a:r>
                        <a:rPr lang="en-US" sz="1400" b="0" i="0" dirty="0">
                          <a:effectLst/>
                          <a:latin typeface="Microsoft YaHei" charset="-122"/>
                          <a:ea typeface="Microsoft YaHei" charset="-122"/>
                          <a:cs typeface="Microsoft YaHei" charset="-122"/>
                        </a:rPr>
                        <a:t> </a:t>
                      </a:r>
                      <a:endParaRPr lang="zh-CN" sz="1400" b="0" i="0" dirty="0">
                        <a:effectLst/>
                        <a:latin typeface="Microsoft YaHei" charset="-122"/>
                        <a:ea typeface="Microsoft YaHei" charset="-122"/>
                        <a:cs typeface="Microsoft YaHei" charset="-122"/>
                      </a:endParaRPr>
                    </a:p>
                    <a:p>
                      <a:pPr>
                        <a:lnSpc>
                          <a:spcPct val="125000"/>
                        </a:lnSpc>
                        <a:spcAft>
                          <a:spcPts val="0"/>
                        </a:spcAft>
                      </a:pPr>
                      <a:r>
                        <a:rPr lang="en-US" sz="1400" b="0" i="0" dirty="0">
                          <a:effectLst/>
                          <a:latin typeface="Microsoft YaHei" charset="-122"/>
                          <a:ea typeface="Microsoft YaHei" charset="-122"/>
                          <a:cs typeface="Microsoft YaHei" charset="-122"/>
                        </a:rPr>
                        <a:t> </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组员因故请假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：配置管理员陈铭阳</a:t>
                      </a:r>
                    </a:p>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：文档管理员赵唯</a:t>
                      </a:r>
                      <a:r>
                        <a:rPr lang="zh-CN" sz="1400" b="0" i="0" dirty="0" smtClean="0">
                          <a:effectLst/>
                          <a:latin typeface="Microsoft YaHei" charset="-122"/>
                          <a:ea typeface="Microsoft YaHei" charset="-122"/>
                          <a:cs typeface="Microsoft YaHei" charset="-122"/>
                        </a:rPr>
                        <a:t>皓</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提交请假并且通过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暂时负责配置管理工作</a:t>
                      </a:r>
                    </a:p>
                  </a:txBody>
                  <a:tcPr marL="15914" marR="15914" marT="0" marB="0"/>
                </a:tc>
                <a:tc>
                  <a:txBody>
                    <a:bodyPr/>
                    <a:lstStyle/>
                    <a:p>
                      <a:pPr>
                        <a:lnSpc>
                          <a:spcPct val="125000"/>
                        </a:lnSpc>
                        <a:spcAft>
                          <a:spcPts val="0"/>
                        </a:spcAft>
                      </a:pPr>
                      <a:r>
                        <a:rPr lang="zh-CN" altLang="en-US" sz="1400" b="0" i="0" dirty="0" smtClean="0">
                          <a:effectLst/>
                          <a:latin typeface="Microsoft YaHei" charset="-122"/>
                          <a:ea typeface="Microsoft YaHei" charset="-122"/>
                          <a:cs typeface="Microsoft YaHei" charset="-122"/>
                        </a:rPr>
                        <a:t>在分配任务时充分考虑组员精力和能力。</a:t>
                      </a:r>
                      <a:endParaRPr lang="zh-CN" sz="1400" b="0" i="0" dirty="0">
                        <a:effectLst/>
                        <a:latin typeface="Microsoft YaHei" charset="-122"/>
                        <a:ea typeface="Microsoft YaHei" charset="-122"/>
                        <a:cs typeface="Microsoft YaHei" charset="-122"/>
                      </a:endParaRPr>
                    </a:p>
                  </a:txBody>
                  <a:tcPr marL="15914" marR="15914" marT="0" marB="0"/>
                </a:tc>
              </a:tr>
              <a:tr h="212181">
                <a:tc vMerge="1">
                  <a:txBody>
                    <a:bodyPr/>
                    <a:lstStyle/>
                    <a:p>
                      <a:endParaRPr lang="zh-CN" altLang="en-US"/>
                    </a:p>
                  </a:txBody>
                  <a:tcPr/>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组员因故请假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：文档管理员赵唯皓</a:t>
                      </a:r>
                    </a:p>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：计划管理员赵佳</a:t>
                      </a:r>
                      <a:r>
                        <a:rPr lang="zh-CN" sz="1400" b="0" i="0" dirty="0" smtClean="0">
                          <a:effectLst/>
                          <a:latin typeface="Microsoft YaHei" charset="-122"/>
                          <a:ea typeface="Microsoft YaHei" charset="-122"/>
                          <a:cs typeface="Microsoft YaHei" charset="-122"/>
                        </a:rPr>
                        <a:t>锋</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A</a:t>
                      </a:r>
                      <a:r>
                        <a:rPr lang="zh-CN" sz="1400" b="0" i="0">
                          <a:effectLst/>
                          <a:latin typeface="Microsoft YaHei" charset="-122"/>
                          <a:ea typeface="Microsoft YaHei" charset="-122"/>
                          <a:cs typeface="Microsoft YaHei" charset="-122"/>
                        </a:rPr>
                        <a:t>提交请假并且通过</a:t>
                      </a: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B</a:t>
                      </a:r>
                      <a:r>
                        <a:rPr lang="zh-CN" sz="1400" b="0" i="0">
                          <a:effectLst/>
                          <a:latin typeface="Microsoft YaHei" charset="-122"/>
                          <a:ea typeface="Microsoft YaHei" charset="-122"/>
                          <a:cs typeface="Microsoft YaHei" charset="-122"/>
                        </a:rPr>
                        <a:t>暂时负责文档管理工作</a:t>
                      </a: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en-US" sz="1400" b="0" i="0" dirty="0" smtClean="0">
                          <a:effectLst/>
                          <a:latin typeface="Microsoft YaHei" charset="-122"/>
                          <a:ea typeface="Microsoft YaHei" charset="-122"/>
                          <a:cs typeface="Microsoft YaHei" charset="-122"/>
                        </a:rPr>
                        <a:t>在分配任务时充分考虑组员精力和能力。</a:t>
                      </a:r>
                      <a:endParaRPr lang="zh-CN" altLang="zh-CN" sz="1400" b="0" i="0" dirty="0" smtClean="0">
                        <a:effectLst/>
                        <a:latin typeface="Microsoft YaHei" charset="-122"/>
                        <a:ea typeface="Microsoft YaHei" charset="-122"/>
                        <a:cs typeface="Microsoft YaHei" charset="-122"/>
                      </a:endParaRPr>
                    </a:p>
                  </a:txBody>
                  <a:tcPr marL="15914" marR="15914" marT="0" marB="0"/>
                </a:tc>
              </a:tr>
              <a:tr h="212181">
                <a:tc vMerge="1">
                  <a:txBody>
                    <a:bodyPr/>
                    <a:lstStyle/>
                    <a:p>
                      <a:endParaRPr lang="zh-CN" altLang="en-US"/>
                    </a:p>
                  </a:txBody>
                  <a:tcPr/>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组员因故请假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：会议记录员蓝舒雯</a:t>
                      </a:r>
                    </a:p>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：计划管理员赵佳</a:t>
                      </a:r>
                      <a:r>
                        <a:rPr lang="zh-CN" sz="1400" b="0" i="0" dirty="0" smtClean="0">
                          <a:effectLst/>
                          <a:latin typeface="Microsoft YaHei" charset="-122"/>
                          <a:ea typeface="Microsoft YaHei" charset="-122"/>
                          <a:cs typeface="Microsoft YaHei" charset="-122"/>
                        </a:rPr>
                        <a:t>锋</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A</a:t>
                      </a:r>
                      <a:r>
                        <a:rPr lang="zh-CN" sz="1400" b="0" i="0">
                          <a:effectLst/>
                          <a:latin typeface="Microsoft YaHei" charset="-122"/>
                          <a:ea typeface="Microsoft YaHei" charset="-122"/>
                          <a:cs typeface="Microsoft YaHei" charset="-122"/>
                        </a:rPr>
                        <a:t>提交请假并且通过</a:t>
                      </a: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B</a:t>
                      </a:r>
                      <a:r>
                        <a:rPr lang="zh-CN" sz="1400" b="0" i="0">
                          <a:effectLst/>
                          <a:latin typeface="Microsoft YaHei" charset="-122"/>
                          <a:ea typeface="Microsoft YaHei" charset="-122"/>
                          <a:cs typeface="Microsoft YaHei" charset="-122"/>
                        </a:rPr>
                        <a:t>暂时负责会议纪要工作</a:t>
                      </a: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en-US" sz="1400" b="0" i="0" dirty="0" smtClean="0">
                          <a:effectLst/>
                          <a:latin typeface="Microsoft YaHei" charset="-122"/>
                          <a:ea typeface="Microsoft YaHei" charset="-122"/>
                          <a:cs typeface="Microsoft YaHei" charset="-122"/>
                        </a:rPr>
                        <a:t>在分配任务时充分考虑组员精力和能力。</a:t>
                      </a:r>
                      <a:endParaRPr lang="zh-CN" altLang="zh-CN" sz="1400" b="0" i="0" dirty="0" smtClean="0">
                        <a:effectLst/>
                        <a:latin typeface="Microsoft YaHei" charset="-122"/>
                        <a:ea typeface="Microsoft YaHei" charset="-122"/>
                        <a:cs typeface="Microsoft YaHei" charset="-122"/>
                      </a:endParaRPr>
                    </a:p>
                  </a:txBody>
                  <a:tcPr marL="15914" marR="15914" marT="0" marB="0"/>
                </a:tc>
              </a:tr>
              <a:tr h="212181">
                <a:tc vMerge="1">
                  <a:txBody>
                    <a:bodyPr/>
                    <a:lstStyle/>
                    <a:p>
                      <a:endParaRPr lang="zh-CN" altLang="en-US"/>
                    </a:p>
                  </a:txBody>
                  <a:tcPr/>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组员因故请假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：计划管理员赵佳锋</a:t>
                      </a:r>
                    </a:p>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：文档管理员赵唯</a:t>
                      </a:r>
                      <a:r>
                        <a:rPr lang="zh-CN" sz="1400" b="0" i="0" dirty="0" smtClean="0">
                          <a:effectLst/>
                          <a:latin typeface="Microsoft YaHei" charset="-122"/>
                          <a:ea typeface="Microsoft YaHei" charset="-122"/>
                          <a:cs typeface="Microsoft YaHei" charset="-122"/>
                        </a:rPr>
                        <a:t>皓</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A</a:t>
                      </a:r>
                      <a:r>
                        <a:rPr lang="zh-CN" sz="1400" b="0" i="0">
                          <a:effectLst/>
                          <a:latin typeface="Microsoft YaHei" charset="-122"/>
                          <a:ea typeface="Microsoft YaHei" charset="-122"/>
                          <a:cs typeface="Microsoft YaHei" charset="-122"/>
                        </a:rPr>
                        <a:t>提交请假并且通过</a:t>
                      </a: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B</a:t>
                      </a:r>
                      <a:r>
                        <a:rPr lang="zh-CN" sz="1400" b="0" i="0">
                          <a:effectLst/>
                          <a:latin typeface="Microsoft YaHei" charset="-122"/>
                          <a:ea typeface="Microsoft YaHei" charset="-122"/>
                          <a:cs typeface="Microsoft YaHei" charset="-122"/>
                        </a:rPr>
                        <a:t>暂时负责计划管理工作</a:t>
                      </a: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en-US" sz="1400" b="0" i="0" dirty="0" smtClean="0">
                          <a:effectLst/>
                          <a:latin typeface="Microsoft YaHei" charset="-122"/>
                          <a:ea typeface="Microsoft YaHei" charset="-122"/>
                          <a:cs typeface="Microsoft YaHei" charset="-122"/>
                        </a:rPr>
                        <a:t>在分配任务时充分考虑组员精力和能力。</a:t>
                      </a:r>
                      <a:endParaRPr lang="zh-CN" altLang="zh-CN" sz="1400" b="0" i="0" dirty="0" smtClean="0">
                        <a:effectLst/>
                        <a:latin typeface="Microsoft YaHei" charset="-122"/>
                        <a:ea typeface="Microsoft YaHei" charset="-122"/>
                        <a:cs typeface="Microsoft YaHei" charset="-122"/>
                      </a:endParaRPr>
                    </a:p>
                  </a:txBody>
                  <a:tcPr marL="15914" marR="15914" marT="0" marB="0"/>
                </a:tc>
              </a:tr>
              <a:tr h="516450">
                <a:tc vMerge="1">
                  <a:txBody>
                    <a:bodyPr/>
                    <a:lstStyle/>
                    <a:p>
                      <a:endParaRPr lang="zh-CN" altLang="en-US"/>
                    </a:p>
                  </a:txBody>
                  <a:tcPr/>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组长因故请假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a:t>
                      </a:r>
                      <a:r>
                        <a:rPr lang="en-US" sz="1400" b="0" i="0" dirty="0">
                          <a:effectLst/>
                          <a:latin typeface="Microsoft YaHei" charset="-122"/>
                          <a:ea typeface="Microsoft YaHei" charset="-122"/>
                          <a:cs typeface="Microsoft YaHei" charset="-122"/>
                        </a:rPr>
                        <a:t>PM</a:t>
                      </a:r>
                      <a:r>
                        <a:rPr lang="zh-CN" sz="1400" b="0" i="0" dirty="0">
                          <a:effectLst/>
                          <a:latin typeface="Microsoft YaHei" charset="-122"/>
                          <a:ea typeface="Microsoft YaHei" charset="-122"/>
                          <a:cs typeface="Microsoft YaHei" charset="-122"/>
                        </a:rPr>
                        <a:t>刘祺</a:t>
                      </a:r>
                    </a:p>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：配置管理员陈</a:t>
                      </a:r>
                      <a:r>
                        <a:rPr lang="zh-CN" sz="1400" b="0" i="0" dirty="0" smtClean="0">
                          <a:effectLst/>
                          <a:latin typeface="Microsoft YaHei" charset="-122"/>
                          <a:ea typeface="Microsoft YaHei" charset="-122"/>
                          <a:cs typeface="Microsoft YaHei" charset="-122"/>
                        </a:rPr>
                        <a:t>铭</a:t>
                      </a:r>
                      <a:r>
                        <a:rPr lang="zh-CN" altLang="en-US" sz="1400" b="0" i="0" dirty="0" smtClean="0">
                          <a:effectLst/>
                          <a:latin typeface="Microsoft YaHei" charset="-122"/>
                          <a:ea typeface="Microsoft YaHei" charset="-122"/>
                          <a:cs typeface="Microsoft YaHei" charset="-122"/>
                        </a:rPr>
                        <a:t>阳</a:t>
                      </a:r>
                      <a:endParaRPr lang="zh-CN" sz="1400" b="0" i="0" dirty="0">
                        <a:effectLst/>
                        <a:latin typeface="Microsoft YaHei" charset="-122"/>
                        <a:ea typeface="Microsoft YaHei" charset="-122"/>
                        <a:cs typeface="Microsoft YaHei" charset="-122"/>
                      </a:endParaRPr>
                    </a:p>
                    <a:p>
                      <a:pPr>
                        <a:lnSpc>
                          <a:spcPct val="125000"/>
                        </a:lnSpc>
                        <a:spcAft>
                          <a:spcPts val="0"/>
                        </a:spcAft>
                      </a:pPr>
                      <a:r>
                        <a:rPr lang="en-US" sz="1400" b="0" i="0" dirty="0">
                          <a:effectLst/>
                          <a:latin typeface="Microsoft YaHei" charset="-122"/>
                          <a:ea typeface="Microsoft YaHei" charset="-122"/>
                          <a:cs typeface="Microsoft YaHei" charset="-122"/>
                        </a:rPr>
                        <a:t> </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A</a:t>
                      </a:r>
                      <a:r>
                        <a:rPr lang="zh-CN" sz="1400" b="0" i="0">
                          <a:effectLst/>
                          <a:latin typeface="Microsoft YaHei" charset="-122"/>
                          <a:ea typeface="Microsoft YaHei" charset="-122"/>
                          <a:cs typeface="Microsoft YaHei" charset="-122"/>
                        </a:rPr>
                        <a:t>提交请假并且通过</a:t>
                      </a: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B </a:t>
                      </a:r>
                      <a:r>
                        <a:rPr lang="zh-CN" sz="1400" b="0" i="0">
                          <a:effectLst/>
                          <a:latin typeface="Microsoft YaHei" charset="-122"/>
                          <a:ea typeface="Microsoft YaHei" charset="-122"/>
                          <a:cs typeface="Microsoft YaHei" charset="-122"/>
                        </a:rPr>
                        <a:t>暂时负责组长工作</a:t>
                      </a: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en-US" sz="1400" b="0" i="0" dirty="0" smtClean="0">
                          <a:effectLst/>
                          <a:latin typeface="Microsoft YaHei" charset="-122"/>
                          <a:ea typeface="Microsoft YaHei" charset="-122"/>
                          <a:cs typeface="Microsoft YaHei" charset="-122"/>
                        </a:rPr>
                        <a:t>在分配任务时充分考虑成员精力和能力。</a:t>
                      </a:r>
                      <a:endParaRPr lang="zh-CN" altLang="zh-CN" sz="1400" b="0" i="0" dirty="0" smtClean="0">
                        <a:effectLst/>
                        <a:latin typeface="Microsoft YaHei" charset="-122"/>
                        <a:ea typeface="Microsoft YaHei" charset="-122"/>
                        <a:cs typeface="Microsoft YaHei" charset="-122"/>
                      </a:endParaRPr>
                    </a:p>
                  </a:txBody>
                  <a:tcPr marL="15914" marR="15914" marT="0" marB="0"/>
                </a:tc>
              </a:tr>
              <a:tr h="636544">
                <a:tc vMerge="1">
                  <a:txBody>
                    <a:bodyPr/>
                    <a:lstStyle/>
                    <a:p>
                      <a:endParaRPr lang="zh-CN" altLang="en-US"/>
                    </a:p>
                  </a:txBody>
                  <a:tcPr/>
                </a:tc>
                <a:tc>
                  <a:txBody>
                    <a:bodyPr/>
                    <a:lstStyle/>
                    <a:p>
                      <a:pPr>
                        <a:lnSpc>
                          <a:spcPct val="125000"/>
                        </a:lnSpc>
                        <a:spcAft>
                          <a:spcPts val="0"/>
                        </a:spcAft>
                      </a:pPr>
                      <a:r>
                        <a:rPr lang="zh-CN" sz="1400" b="0" i="0">
                          <a:effectLst/>
                          <a:latin typeface="Microsoft YaHei" charset="-122"/>
                          <a:ea typeface="Microsoft YaHei" charset="-122"/>
                          <a:cs typeface="Microsoft YaHei" charset="-122"/>
                        </a:rPr>
                        <a:t>小组成员工作怠慢，态度消极，作业上交不及时。</a:t>
                      </a:r>
                    </a:p>
                  </a:txBody>
                  <a:tcPr marL="15914" marR="15914" marT="0" marB="0"/>
                </a:tc>
                <a:tc gridSpan="2">
                  <a:txBody>
                    <a:bodyPr/>
                    <a:lstStyle/>
                    <a:p>
                      <a:pPr>
                        <a:lnSpc>
                          <a:spcPct val="125000"/>
                        </a:lnSpc>
                        <a:spcAft>
                          <a:spcPts val="0"/>
                        </a:spcAft>
                      </a:pPr>
                      <a:r>
                        <a:rPr lang="zh-CN" sz="1400" b="0" i="0" dirty="0">
                          <a:effectLst/>
                          <a:latin typeface="Microsoft YaHei" charset="-122"/>
                          <a:ea typeface="Microsoft YaHei" charset="-122"/>
                          <a:cs typeface="Microsoft YaHei" charset="-122"/>
                        </a:rPr>
                        <a:t>小组成员工作怠慢，态度消极，作业上交不及时。</a:t>
                      </a:r>
                    </a:p>
                  </a:txBody>
                  <a:tcPr marL="15914" marR="15914" marT="0" marB="0"/>
                </a:tc>
                <a:tc hMerge="1">
                  <a:txBody>
                    <a:bodyPr/>
                    <a:lstStyle/>
                    <a:p>
                      <a:endParaRPr lang="zh-CN" altLang="en-US"/>
                    </a:p>
                  </a:txBody>
                  <a:tcPr/>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组长首先指定新的截止时间，并对其进行口头批评教育，若马上改正并且补交作业则仅扣除绩效评价及时性分数，若态度不改，则在组内会议点名批评，实施惩罚，并且由</a:t>
                      </a: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角接手其工作。</a:t>
                      </a:r>
                    </a:p>
                  </a:txBody>
                  <a:tcPr marL="15914" marR="15914" marT="0" marB="0"/>
                </a:tc>
                <a:tc>
                  <a:txBody>
                    <a:bodyPr/>
                    <a:lstStyle/>
                    <a:p>
                      <a:pPr>
                        <a:lnSpc>
                          <a:spcPct val="125000"/>
                        </a:lnSpc>
                        <a:spcAft>
                          <a:spcPts val="0"/>
                        </a:spcAft>
                      </a:pPr>
                      <a:r>
                        <a:rPr lang="zh-CN" altLang="en-US" sz="1400" b="0" i="0" dirty="0" smtClean="0">
                          <a:effectLst/>
                          <a:latin typeface="Microsoft YaHei" charset="-122"/>
                          <a:ea typeface="Microsoft YaHei" charset="-122"/>
                          <a:cs typeface="Microsoft YaHei" charset="-122"/>
                        </a:rPr>
                        <a:t>组长适当关心组员近期的生活状况或感情生活，给予一定的关怀和开导，使其摆正工作态度，增强工作积极性。</a:t>
                      </a:r>
                      <a:endParaRPr lang="zh-CN" sz="1400" b="0" i="0" dirty="0">
                        <a:effectLst/>
                        <a:latin typeface="Microsoft YaHei" charset="-122"/>
                        <a:ea typeface="Microsoft YaHei" charset="-122"/>
                        <a:cs typeface="Microsoft YaHei" charset="-122"/>
                      </a:endParaRPr>
                    </a:p>
                  </a:txBody>
                  <a:tcPr marL="15914" marR="15914" marT="0" marB="0"/>
                </a:tc>
              </a:tr>
            </a:tbl>
          </a:graphicData>
        </a:graphic>
      </p:graphicFrame>
    </p:spTree>
    <p:extLst>
      <p:ext uri="{BB962C8B-B14F-4D97-AF65-F5344CB8AC3E}">
        <p14:creationId xmlns:p14="http://schemas.microsoft.com/office/powerpoint/2010/main" val="2070368917"/>
      </p:ext>
    </p:extLst>
  </p:cSld>
  <p:clrMapOvr>
    <a:masterClrMapping/>
  </p:clrMapOvr>
  <p:transition spd="med">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风险管理计划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a16="http://schemas.microsoft.com/office/drawing/2014/main" xmlns="" id="{EC6F4A1E-6547-460D-A4D7-C98F1FDE175E}"/>
              </a:ext>
            </a:extLst>
          </p:cNvPr>
          <p:cNvSpPr txBox="1">
            <a:spLocks noChangeArrowheads="1"/>
          </p:cNvSpPr>
          <p:nvPr/>
        </p:nvSpPr>
        <p:spPr bwMode="auto">
          <a:xfrm>
            <a:off x="4324746" y="46772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风险识别及措施</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634573656"/>
              </p:ext>
            </p:extLst>
          </p:nvPr>
        </p:nvGraphicFramePr>
        <p:xfrm>
          <a:off x="1059897" y="1117555"/>
          <a:ext cx="10072204" cy="5334000"/>
        </p:xfrm>
        <a:graphic>
          <a:graphicData uri="http://schemas.openxmlformats.org/drawingml/2006/table">
            <a:tbl>
              <a:tblPr firstRow="1">
                <a:tableStyleId>{5C22544A-7EE6-4342-B048-85BDC9FD1C3A}</a:tableStyleId>
              </a:tblPr>
              <a:tblGrid>
                <a:gridCol w="1267629"/>
                <a:gridCol w="1440045"/>
                <a:gridCol w="2238408"/>
                <a:gridCol w="2313474"/>
                <a:gridCol w="2812648"/>
              </a:tblGrid>
              <a:tr h="77800">
                <a:tc>
                  <a:txBody>
                    <a:bodyPr/>
                    <a:lstStyle/>
                    <a:p>
                      <a:pPr algn="ctr">
                        <a:lnSpc>
                          <a:spcPct val="125000"/>
                        </a:lnSpc>
                        <a:spcAft>
                          <a:spcPts val="0"/>
                        </a:spcAft>
                      </a:pPr>
                      <a:r>
                        <a:rPr lang="zh-CN" sz="1400" dirty="0">
                          <a:effectLst/>
                        </a:rPr>
                        <a:t>风险类型</a:t>
                      </a:r>
                      <a:endParaRPr lang="zh-CN" sz="1400" b="1" i="0" dirty="0">
                        <a:effectLst/>
                        <a:latin typeface="Microsoft YaHei" charset="-122"/>
                        <a:ea typeface="Microsoft YaHei" charset="-122"/>
                        <a:cs typeface="Microsoft YaHei" charset="-122"/>
                      </a:endParaRPr>
                    </a:p>
                  </a:txBody>
                  <a:tcPr marL="15914" marR="15914" marT="0" marB="0"/>
                </a:tc>
                <a:tc>
                  <a:txBody>
                    <a:bodyPr/>
                    <a:lstStyle/>
                    <a:p>
                      <a:pPr algn="ctr">
                        <a:lnSpc>
                          <a:spcPct val="125000"/>
                        </a:lnSpc>
                        <a:spcAft>
                          <a:spcPts val="0"/>
                        </a:spcAft>
                      </a:pPr>
                      <a:r>
                        <a:rPr lang="zh-CN" sz="1400" dirty="0">
                          <a:effectLst/>
                        </a:rPr>
                        <a:t>风险描述</a:t>
                      </a:r>
                      <a:endParaRPr lang="zh-CN" sz="1400" b="1" i="0" dirty="0">
                        <a:effectLst/>
                        <a:latin typeface="Microsoft YaHei" charset="-122"/>
                        <a:ea typeface="Microsoft YaHei" charset="-122"/>
                        <a:cs typeface="Microsoft YaHei" charset="-122"/>
                      </a:endParaRPr>
                    </a:p>
                  </a:txBody>
                  <a:tcPr marL="15914" marR="15914" marT="0" marB="0"/>
                </a:tc>
                <a:tc>
                  <a:txBody>
                    <a:bodyPr/>
                    <a:lstStyle/>
                    <a:p>
                      <a:pPr algn="ctr">
                        <a:lnSpc>
                          <a:spcPct val="125000"/>
                        </a:lnSpc>
                        <a:spcAft>
                          <a:spcPts val="0"/>
                        </a:spcAft>
                      </a:pPr>
                      <a:r>
                        <a:rPr lang="zh-CN" sz="1400" dirty="0">
                          <a:effectLst/>
                        </a:rPr>
                        <a:t>触发条件</a:t>
                      </a:r>
                      <a:endParaRPr lang="zh-CN" sz="1400" b="1" i="0" dirty="0">
                        <a:effectLst/>
                        <a:latin typeface="Microsoft YaHei" charset="-122"/>
                        <a:ea typeface="Microsoft YaHei" charset="-122"/>
                        <a:cs typeface="Microsoft YaHei" charset="-122"/>
                      </a:endParaRPr>
                    </a:p>
                  </a:txBody>
                  <a:tcPr marL="15914" marR="15914" marT="0" marB="0"/>
                </a:tc>
                <a:tc>
                  <a:txBody>
                    <a:bodyPr/>
                    <a:lstStyle/>
                    <a:p>
                      <a:pPr algn="ctr">
                        <a:lnSpc>
                          <a:spcPct val="125000"/>
                        </a:lnSpc>
                        <a:spcAft>
                          <a:spcPts val="0"/>
                        </a:spcAft>
                      </a:pPr>
                      <a:r>
                        <a:rPr lang="zh-CN" sz="1400" dirty="0">
                          <a:effectLst/>
                        </a:rPr>
                        <a:t>解决措施</a:t>
                      </a:r>
                      <a:endParaRPr lang="zh-CN" sz="1400" b="1" i="0" dirty="0">
                        <a:effectLst/>
                        <a:latin typeface="Microsoft YaHei" charset="-122"/>
                        <a:ea typeface="Microsoft YaHei" charset="-122"/>
                        <a:cs typeface="Microsoft YaHei" charset="-122"/>
                      </a:endParaRPr>
                    </a:p>
                  </a:txBody>
                  <a:tcPr marL="15914" marR="15914" marT="0" marB="0"/>
                </a:tc>
                <a:tc>
                  <a:txBody>
                    <a:bodyPr/>
                    <a:lstStyle/>
                    <a:p>
                      <a:pPr algn="ctr">
                        <a:lnSpc>
                          <a:spcPct val="125000"/>
                        </a:lnSpc>
                        <a:spcAft>
                          <a:spcPts val="0"/>
                        </a:spcAft>
                      </a:pPr>
                      <a:r>
                        <a:rPr lang="zh-CN" altLang="en-US" sz="1400" dirty="0" smtClean="0">
                          <a:effectLst/>
                        </a:rPr>
                        <a:t>规避方法</a:t>
                      </a:r>
                      <a:endParaRPr lang="zh-CN" sz="1400" b="1" i="0" dirty="0">
                        <a:effectLst/>
                        <a:latin typeface="Microsoft YaHei" charset="-122"/>
                        <a:ea typeface="Microsoft YaHei" charset="-122"/>
                        <a:cs typeface="Microsoft YaHei" charset="-122"/>
                      </a:endParaRPr>
                    </a:p>
                  </a:txBody>
                  <a:tcPr marL="15914" marR="15914" marT="0" marB="0"/>
                </a:tc>
              </a:tr>
              <a:tr h="1115877">
                <a:tc>
                  <a:txBody>
                    <a:bodyPr/>
                    <a:lstStyle/>
                    <a:p>
                      <a:pPr marL="0" algn="l" defTabSz="914400" rtl="0" eaLnBrk="1" latinLnBrk="0" hangingPunct="1">
                        <a:lnSpc>
                          <a:spcPct val="125000"/>
                        </a:lnSpc>
                        <a:spcAft>
                          <a:spcPts val="0"/>
                        </a:spcAft>
                      </a:pPr>
                      <a:r>
                        <a:rPr lang="zh-CN" sz="1400" b="0" i="0" kern="1200" dirty="0" smtClean="0">
                          <a:solidFill>
                            <a:schemeClr val="dk1"/>
                          </a:solidFill>
                          <a:effectLst/>
                          <a:latin typeface="Microsoft YaHei" charset="-122"/>
                          <a:ea typeface="Microsoft YaHei" charset="-122"/>
                          <a:cs typeface="Microsoft YaHei" charset="-122"/>
                        </a:rPr>
                        <a:t>工具风险</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c>
                  <a:txBody>
                    <a:bodyPr/>
                    <a:lstStyle/>
                    <a:p>
                      <a:pPr marL="0" algn="l" defTabSz="914400" rtl="0" eaLnBrk="1" latinLnBrk="0" hangingPunct="1">
                        <a:lnSpc>
                          <a:spcPct val="125000"/>
                        </a:lnSpc>
                        <a:spcAft>
                          <a:spcPts val="0"/>
                        </a:spcAft>
                      </a:pPr>
                      <a:r>
                        <a:rPr lang="zh-CN" sz="1400" b="0" i="0" kern="1200" dirty="0" smtClean="0">
                          <a:solidFill>
                            <a:schemeClr val="dk1"/>
                          </a:solidFill>
                          <a:effectLst/>
                          <a:latin typeface="Microsoft YaHei" charset="-122"/>
                          <a:ea typeface="Microsoft YaHei" charset="-122"/>
                          <a:cs typeface="Microsoft YaHei" charset="-122"/>
                        </a:rPr>
                        <a:t>软件项目开发和实施过程，所必须用到的管理工具、开发工具、测试工具未能及时到位</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c>
                  <a:txBody>
                    <a:bodyPr/>
                    <a:lstStyle/>
                    <a:p>
                      <a:pPr marL="0" algn="l" defTabSz="914400" rtl="0" eaLnBrk="1" latinLnBrk="0" hangingPunct="1">
                        <a:lnSpc>
                          <a:spcPct val="125000"/>
                        </a:lnSpc>
                        <a:spcAft>
                          <a:spcPts val="0"/>
                        </a:spcAft>
                      </a:pPr>
                      <a:r>
                        <a:rPr lang="zh-CN" sz="1400" b="0" i="0" kern="1200" dirty="0" smtClean="0">
                          <a:solidFill>
                            <a:schemeClr val="dk1"/>
                          </a:solidFill>
                          <a:effectLst/>
                          <a:latin typeface="Microsoft YaHei" charset="-122"/>
                          <a:ea typeface="Microsoft YaHei" charset="-122"/>
                          <a:cs typeface="Microsoft YaHei" charset="-122"/>
                        </a:rPr>
                        <a:t>软件项目开发和实施过程，所必须用到的管理工具、开发工具、测试工具未能及时到位</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c>
                  <a:txBody>
                    <a:bodyPr/>
                    <a:lstStyle/>
                    <a:p>
                      <a:pPr marL="0" algn="l" defTabSz="914400" rtl="0" eaLnBrk="1" latinLnBrk="0" hangingPunct="1">
                        <a:lnSpc>
                          <a:spcPct val="125000"/>
                        </a:lnSpc>
                        <a:spcAft>
                          <a:spcPts val="0"/>
                        </a:spcAft>
                      </a:pPr>
                      <a:r>
                        <a:rPr lang="zh-CN" sz="1400" b="0" i="0" kern="1200" dirty="0" smtClean="0">
                          <a:solidFill>
                            <a:schemeClr val="dk1"/>
                          </a:solidFill>
                          <a:effectLst/>
                          <a:latin typeface="Microsoft YaHei" charset="-122"/>
                          <a:ea typeface="Microsoft YaHei" charset="-122"/>
                          <a:cs typeface="Microsoft YaHei" charset="-122"/>
                        </a:rPr>
                        <a:t>全员使用事先准备的可替代工具。</a:t>
                      </a:r>
                      <a:r>
                        <a:rPr lang="en-US" sz="1400" b="0" i="0" kern="1200" dirty="0" smtClean="0">
                          <a:solidFill>
                            <a:schemeClr val="dk1"/>
                          </a:solidFill>
                          <a:effectLst/>
                          <a:latin typeface="Microsoft YaHei" charset="-122"/>
                          <a:ea typeface="Microsoft YaHei" charset="-122"/>
                          <a:cs typeface="Microsoft YaHei" charset="-122"/>
                        </a:rPr>
                        <a:t> </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c>
                  <a:txBody>
                    <a:bodyPr/>
                    <a:lstStyle/>
                    <a:p>
                      <a:pPr marL="0" algn="l" defTabSz="914400" rtl="0" eaLnBrk="1" latinLnBrk="0" hangingPunct="1">
                        <a:lnSpc>
                          <a:spcPct val="125000"/>
                        </a:lnSpc>
                        <a:spcAft>
                          <a:spcPts val="0"/>
                        </a:spcAft>
                      </a:pPr>
                      <a:r>
                        <a:rPr lang="zh-CN" altLang="en-US" sz="1400" b="0" i="0" kern="1200" dirty="0" smtClean="0">
                          <a:solidFill>
                            <a:schemeClr val="dk1"/>
                          </a:solidFill>
                          <a:effectLst/>
                          <a:latin typeface="Microsoft YaHei" charset="-122"/>
                          <a:ea typeface="Microsoft YaHei" charset="-122"/>
                          <a:cs typeface="Microsoft YaHei" charset="-122"/>
                        </a:rPr>
                        <a:t>提前准备好可替代的工具。</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r h="265227">
                <a:tc rowSpan="3">
                  <a:txBody>
                    <a:bodyPr/>
                    <a:lstStyle/>
                    <a:p>
                      <a:pPr marL="0" algn="l" defTabSz="914400" rtl="0" eaLnBrk="1" latinLnBrk="0" hangingPunct="1">
                        <a:lnSpc>
                          <a:spcPct val="125000"/>
                        </a:lnSpc>
                        <a:spcAft>
                          <a:spcPts val="0"/>
                        </a:spcAft>
                      </a:pPr>
                      <a:r>
                        <a:rPr lang="zh-CN" sz="1400" b="0" i="0" kern="1200" dirty="0" smtClean="0">
                          <a:solidFill>
                            <a:schemeClr val="dk1"/>
                          </a:solidFill>
                          <a:effectLst/>
                          <a:latin typeface="Microsoft YaHei" charset="-122"/>
                          <a:ea typeface="Microsoft YaHei" charset="-122"/>
                          <a:cs typeface="Microsoft YaHei" charset="-122"/>
                        </a:rPr>
                        <a:t>综合</a:t>
                      </a:r>
                      <a:r>
                        <a:rPr lang="zh-CN" sz="1400" b="0" i="0" kern="1200" dirty="0">
                          <a:solidFill>
                            <a:schemeClr val="dk1"/>
                          </a:solidFill>
                          <a:effectLst/>
                          <a:latin typeface="Microsoft YaHei" charset="-122"/>
                          <a:ea typeface="Microsoft YaHei" charset="-122"/>
                          <a:cs typeface="Microsoft YaHei" charset="-122"/>
                        </a:rPr>
                        <a:t>风险</a:t>
                      </a: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评审时无转接头，笔记本电脑电量不足</a:t>
                      </a: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评审时发生上述情况</a:t>
                      </a: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在场对组员及时将无法正常使用对设备更换至事先准备好的备用设备</a:t>
                      </a:r>
                    </a:p>
                  </a:txBody>
                  <a:tcPr marL="15914" marR="15914" marT="0" marB="0"/>
                </a:tc>
                <a:tc>
                  <a:txBody>
                    <a:bodyPr/>
                    <a:lstStyle/>
                    <a:p>
                      <a:pPr marL="0" algn="l" defTabSz="914400" rtl="0" eaLnBrk="1" latinLnBrk="0" hangingPunct="1">
                        <a:lnSpc>
                          <a:spcPct val="125000"/>
                        </a:lnSpc>
                        <a:spcAft>
                          <a:spcPts val="0"/>
                        </a:spcAft>
                      </a:pPr>
                      <a:r>
                        <a:rPr lang="zh-CN" altLang="en-US" sz="1400" b="0" i="0" kern="1200" dirty="0" smtClean="0">
                          <a:solidFill>
                            <a:schemeClr val="dk1"/>
                          </a:solidFill>
                          <a:effectLst/>
                          <a:latin typeface="Microsoft YaHei" charset="-122"/>
                          <a:ea typeface="Microsoft YaHei" charset="-122"/>
                          <a:cs typeface="Microsoft YaHei" charset="-122"/>
                        </a:rPr>
                        <a:t>评审前确保电脑电量足够，转接头能正常使用等</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r h="159136">
                <a:tc vMerge="1">
                  <a:txBody>
                    <a:bodyPr/>
                    <a:lstStyle/>
                    <a:p>
                      <a:endParaRPr lang="zh-CN" altLang="en-US"/>
                    </a:p>
                  </a:txBody>
                  <a:tcPr/>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组长没有及时发送邮件至干系人</a:t>
                      </a:r>
                    </a:p>
                  </a:txBody>
                  <a:tcPr marL="15914" marR="15914" marT="0" marB="0"/>
                </a:tc>
                <a:tc>
                  <a:txBody>
                    <a:bodyPr/>
                    <a:lstStyle/>
                    <a:p>
                      <a:pPr marL="0" algn="l" defTabSz="914400" rtl="0" eaLnBrk="1" latinLnBrk="0" hangingPunct="1">
                        <a:lnSpc>
                          <a:spcPct val="125000"/>
                        </a:lnSpc>
                        <a:spcAft>
                          <a:spcPts val="0"/>
                        </a:spcAft>
                      </a:pPr>
                      <a:r>
                        <a:rPr lang="zh-CN" sz="1400" b="0" i="0" kern="1200" dirty="0">
                          <a:solidFill>
                            <a:schemeClr val="dk1"/>
                          </a:solidFill>
                          <a:effectLst/>
                          <a:latin typeface="Microsoft YaHei" charset="-122"/>
                          <a:ea typeface="Microsoft YaHei" charset="-122"/>
                          <a:cs typeface="Microsoft YaHei" charset="-122"/>
                        </a:rPr>
                        <a:t>在每周截止时间之前，组长未发送邮件或发送邮件时有遗漏附件给干系人</a:t>
                      </a:r>
                    </a:p>
                  </a:txBody>
                  <a:tcPr marL="15914" marR="15914" marT="0" marB="0"/>
                </a:tc>
                <a:tc>
                  <a:txBody>
                    <a:bodyPr/>
                    <a:lstStyle/>
                    <a:p>
                      <a:pPr marL="0" algn="l" defTabSz="914400" rtl="0" eaLnBrk="1" latinLnBrk="0" hangingPunct="1">
                        <a:lnSpc>
                          <a:spcPct val="125000"/>
                        </a:lnSpc>
                        <a:spcAft>
                          <a:spcPts val="0"/>
                        </a:spcAft>
                      </a:pPr>
                      <a:r>
                        <a:rPr lang="zh-CN" sz="1400" b="0" i="0" kern="1200" dirty="0">
                          <a:solidFill>
                            <a:schemeClr val="dk1"/>
                          </a:solidFill>
                          <a:effectLst/>
                          <a:latin typeface="Microsoft YaHei" charset="-122"/>
                          <a:ea typeface="Microsoft YaHei" charset="-122"/>
                          <a:cs typeface="Microsoft YaHei" charset="-122"/>
                        </a:rPr>
                        <a:t>组长立即补发，并组内检讨，实施惩罚措施。</a:t>
                      </a:r>
                    </a:p>
                  </a:txBody>
                  <a:tcPr marL="15914" marR="15914" marT="0" marB="0"/>
                </a:tc>
                <a:tc>
                  <a:txBody>
                    <a:bodyPr/>
                    <a:lstStyle/>
                    <a:p>
                      <a:pPr marL="0" algn="l" defTabSz="914400" rtl="0" eaLnBrk="1" latinLnBrk="0" hangingPunct="1">
                        <a:lnSpc>
                          <a:spcPct val="125000"/>
                        </a:lnSpc>
                        <a:spcAft>
                          <a:spcPts val="0"/>
                        </a:spcAft>
                      </a:pPr>
                      <a:r>
                        <a:rPr lang="zh-CN" altLang="en-US" sz="1400" b="0" i="0" kern="1200" dirty="0" smtClean="0">
                          <a:solidFill>
                            <a:schemeClr val="dk1"/>
                          </a:solidFill>
                          <a:effectLst/>
                          <a:latin typeface="Microsoft YaHei" charset="-122"/>
                          <a:ea typeface="Microsoft YaHei" charset="-122"/>
                          <a:cs typeface="Microsoft YaHei" charset="-122"/>
                        </a:rPr>
                        <a:t>组员在截止时间前提醒组长及时交作业；组长自己设置闹钟提醒自己交作业；提交钱截图至微信群内检查是否有遗漏，格式错误。</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r h="212181">
                <a:tc vMerge="1">
                  <a:txBody>
                    <a:bodyPr/>
                    <a:lstStyle/>
                    <a:p>
                      <a:endParaRPr lang="zh-CN" altLang="en-US"/>
                    </a:p>
                  </a:txBody>
                  <a:tcPr/>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成员没有在规定时间到达每周例会制定地点</a:t>
                      </a: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成员没有在规定时间到达每周例会制定地点</a:t>
                      </a: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说明理由，组内检讨，并根据实际情况实施惩罚措施</a:t>
                      </a:r>
                    </a:p>
                  </a:txBody>
                  <a:tcPr marL="15914" marR="15914" marT="0" marB="0"/>
                </a:tc>
                <a:tc>
                  <a:txBody>
                    <a:bodyPr/>
                    <a:lstStyle/>
                    <a:p>
                      <a:pPr marL="0" algn="l" defTabSz="914400" rtl="0" eaLnBrk="1" latinLnBrk="0" hangingPunct="1">
                        <a:lnSpc>
                          <a:spcPct val="125000"/>
                        </a:lnSpc>
                        <a:spcAft>
                          <a:spcPts val="0"/>
                        </a:spcAft>
                      </a:pPr>
                      <a:r>
                        <a:rPr lang="zh-CN" altLang="en-US" sz="1400" b="0" i="0" kern="1200" dirty="0" smtClean="0">
                          <a:solidFill>
                            <a:schemeClr val="dk1"/>
                          </a:solidFill>
                          <a:effectLst/>
                          <a:latin typeface="Microsoft YaHei" charset="-122"/>
                          <a:ea typeface="Microsoft YaHei" charset="-122"/>
                          <a:cs typeface="Microsoft YaHei" charset="-122"/>
                        </a:rPr>
                        <a:t>会议前提醒组员，确认每个组员记得会议，且无其他安排。</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r h="265227">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未识别风险</a:t>
                      </a: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发生没有在上述风险中提及的风险</a:t>
                      </a: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发生没有在上述风险中提及的风险，并且由组员认定该情况为风险</a:t>
                      </a:r>
                    </a:p>
                  </a:txBody>
                  <a:tcPr marL="15914" marR="15914" marT="0" marB="0"/>
                </a:tc>
                <a:tc>
                  <a:txBody>
                    <a:bodyPr/>
                    <a:lstStyle/>
                    <a:p>
                      <a:pPr marL="0" algn="l" defTabSz="914400" rtl="0" eaLnBrk="1" latinLnBrk="0" hangingPunct="1">
                        <a:lnSpc>
                          <a:spcPct val="125000"/>
                        </a:lnSpc>
                        <a:spcAft>
                          <a:spcPts val="0"/>
                        </a:spcAft>
                      </a:pPr>
                      <a:r>
                        <a:rPr lang="zh-CN" sz="1400" b="0" i="0" kern="1200" dirty="0">
                          <a:solidFill>
                            <a:schemeClr val="dk1"/>
                          </a:solidFill>
                          <a:effectLst/>
                          <a:latin typeface="Microsoft YaHei" charset="-122"/>
                          <a:ea typeface="Microsoft YaHei" charset="-122"/>
                          <a:cs typeface="Microsoft YaHei" charset="-122"/>
                        </a:rPr>
                        <a:t>由组长立刻拟定风险处理措施，并更新风险管理计划，尽量避免再次发生</a:t>
                      </a:r>
                    </a:p>
                  </a:txBody>
                  <a:tcPr marL="15914" marR="15914" marT="0" marB="0"/>
                </a:tc>
                <a:tc>
                  <a:txBody>
                    <a:bodyPr/>
                    <a:lstStyle/>
                    <a:p>
                      <a:pPr marL="0" algn="l" defTabSz="914400" rtl="0" eaLnBrk="1" latinLnBrk="0" hangingPunct="1">
                        <a:lnSpc>
                          <a:spcPct val="125000"/>
                        </a:lnSpc>
                        <a:spcAft>
                          <a:spcPts val="0"/>
                        </a:spcAft>
                      </a:pPr>
                      <a:r>
                        <a:rPr lang="zh-CN" altLang="en-US" sz="1400" b="0" i="0" kern="1200" dirty="0" smtClean="0">
                          <a:solidFill>
                            <a:schemeClr val="dk1"/>
                          </a:solidFill>
                          <a:effectLst/>
                          <a:latin typeface="Microsoft YaHei" charset="-122"/>
                          <a:ea typeface="Microsoft YaHei" charset="-122"/>
                          <a:cs typeface="Microsoft YaHei" charset="-122"/>
                        </a:rPr>
                        <a:t>创建风险识别及措施并及时补充新发现的风险</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bl>
          </a:graphicData>
        </a:graphic>
      </p:graphicFrame>
    </p:spTree>
    <p:extLst>
      <p:ext uri="{BB962C8B-B14F-4D97-AF65-F5344CB8AC3E}">
        <p14:creationId xmlns:p14="http://schemas.microsoft.com/office/powerpoint/2010/main" val="2109994024"/>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177" name="矩形 10"/>
          <p:cNvSpPr>
            <a:spLocks noChangeArrowheads="1"/>
          </p:cNvSpPr>
          <p:nvPr/>
        </p:nvSpPr>
        <p:spPr bwMode="auto">
          <a:xfrm>
            <a:off x="2496710" y="1949035"/>
            <a:ext cx="7758460"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t>为了使软件工程系列课程上的出色，使学生能够获得最多的资料，使学生及时的了解世界需求工程的最新动态，以及学生和教师的有效地沟通，老师提出了这么一个设想；作为他的学生也需要一个与教师及同学之间相互交流，及获取资料的平台；还有一些同学并没有选这几门课，但是也想了解项目管理，需求工程，统一建模的相关知识，以备到时决定该选不选这门课程。通过这三方提出的需求考虑，我们构思做一个软件工程教学、学习、交流的网站。</a:t>
            </a:r>
          </a:p>
          <a:p>
            <a:r>
              <a:rPr lang="zh-CN" altLang="en-US" sz="2000" dirty="0"/>
              <a:t>我们希望开发出一个</a:t>
            </a:r>
            <a:r>
              <a:rPr lang="zh-CN" altLang="en-US" sz="2000" b="1" dirty="0">
                <a:solidFill>
                  <a:schemeClr val="accent2"/>
                </a:solidFill>
              </a:rPr>
              <a:t>垂直型社区</a:t>
            </a:r>
            <a:r>
              <a:rPr lang="zh-CN" altLang="en-US" sz="2000" dirty="0"/>
              <a:t>来方便各位同学学习软件工程系列课程的知识，并且能够将各个课程当中的相关知识打通。在这个垂直型社区当中，软件工程专业的学长学姐或专业人士也可以参与交流，分享知识以及经验。于此同时，让老师能够更好地管理课程的课件以及批改同学的作业。对于游客用户，也可以通过这个网站学习软件工程相关知识。</a:t>
            </a:r>
          </a:p>
          <a:p>
            <a:r>
              <a:rPr lang="zh-CN" altLang="en-US" sz="2000" dirty="0" smtClean="0"/>
              <a:t>，</a:t>
            </a:r>
            <a:endParaRPr lang="zh-CN" altLang="en-US" sz="2000" dirty="0"/>
          </a:p>
          <a:p>
            <a:endParaRPr lang="zh-CN" altLang="en-US" sz="2000" dirty="0"/>
          </a:p>
        </p:txBody>
      </p:sp>
      <p:sp>
        <p:nvSpPr>
          <p:cNvPr id="18" name="文本框 17">
            <a:extLst>
              <a:ext uri="{FF2B5EF4-FFF2-40B4-BE49-F238E27FC236}">
                <a16:creationId xmlns:a16="http://schemas.microsoft.com/office/drawing/2014/main" xmlns="" id="{84FAADED-2C55-48CC-8245-6CEA3FABF3DC}"/>
              </a:ext>
            </a:extLst>
          </p:cNvPr>
          <p:cNvSpPr txBox="1">
            <a:spLocks noChangeArrowheads="1"/>
          </p:cNvSpPr>
          <p:nvPr/>
        </p:nvSpPr>
        <p:spPr bwMode="auto">
          <a:xfrm>
            <a:off x="4324745" y="1364932"/>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项目背景</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2" name="矩形 1"/>
          <p:cNvSpPr/>
          <p:nvPr/>
        </p:nvSpPr>
        <p:spPr>
          <a:xfrm>
            <a:off x="6636921" y="1364932"/>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【1】</a:t>
            </a:r>
            <a:endParaRPr lang="zh-CN" altLang="en-US" sz="1100" dirty="0"/>
          </a:p>
        </p:txBody>
      </p:sp>
    </p:spTree>
    <p:extLst>
      <p:ext uri="{BB962C8B-B14F-4D97-AF65-F5344CB8AC3E}">
        <p14:creationId xmlns:p14="http://schemas.microsoft.com/office/powerpoint/2010/main" val="14352428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177"/>
                                        </p:tgtEl>
                                        <p:attrNameLst>
                                          <p:attrName>style.visibility</p:attrName>
                                        </p:attrNameLst>
                                      </p:cBhvr>
                                      <p:to>
                                        <p:strVal val="visible"/>
                                      </p:to>
                                    </p:set>
                                    <p:animEffect transition="in" filter="fade">
                                      <p:cBhvr>
                                        <p:cTn id="7" dur="1000"/>
                                        <p:tgtEl>
                                          <p:spTgt spid="7177"/>
                                        </p:tgtEl>
                                      </p:cBhvr>
                                    </p:animEffect>
                                    <p:anim calcmode="lin" valueType="num">
                                      <p:cBhvr>
                                        <p:cTn id="8" dur="1000" fill="hold"/>
                                        <p:tgtEl>
                                          <p:spTgt spid="7177"/>
                                        </p:tgtEl>
                                        <p:attrNameLst>
                                          <p:attrName>ppt_x</p:attrName>
                                        </p:attrNameLst>
                                      </p:cBhvr>
                                      <p:tavLst>
                                        <p:tav tm="0">
                                          <p:val>
                                            <p:strVal val="#ppt_x"/>
                                          </p:val>
                                        </p:tav>
                                        <p:tav tm="100000">
                                          <p:val>
                                            <p:strVal val="#ppt_x"/>
                                          </p:val>
                                        </p:tav>
                                      </p:tavLst>
                                    </p:anim>
                                    <p:anim calcmode="lin" valueType="num">
                                      <p:cBhvr>
                                        <p:cTn id="9" dur="1000" fill="hold"/>
                                        <p:tgtEl>
                                          <p:spTgt spid="71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6" y="2244725"/>
            <a:ext cx="6469653" cy="2233485"/>
            <a:chOff x="5222409" y="2405563"/>
            <a:chExt cx="6470625" cy="2232640"/>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2409" y="2405563"/>
              <a:ext cx="6470625" cy="1800388"/>
              <a:chOff x="267364" y="2420002"/>
              <a:chExt cx="6470625" cy="1800388"/>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lang="en-US" altLang="zh-CN" sz="6000" b="1" dirty="0" smtClean="0">
                    <a:solidFill>
                      <a:srgbClr val="2DCCDF"/>
                    </a:solidFill>
                    <a:latin typeface="微软雅黑" panose="020B0503020204020204" pitchFamily="34" charset="-122"/>
                    <a:ea typeface="微软雅黑" panose="020B0503020204020204" pitchFamily="34" charset="-122"/>
                  </a:rPr>
                  <a:t>10</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67364" y="3297409"/>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smtClean="0">
                    <a:solidFill>
                      <a:srgbClr val="F77258"/>
                    </a:solidFill>
                    <a:latin typeface="微软雅黑" panose="020B0503020204020204" pitchFamily="34" charset="-122"/>
                    <a:ea typeface="微软雅黑" panose="020B0503020204020204" pitchFamily="34" charset="-122"/>
                  </a:rPr>
                  <a:t>配置管理计划</a:t>
                </a:r>
                <a:endParaRPr lang="zh-CN" altLang="en-US" sz="5400" b="1" dirty="0">
                  <a:solidFill>
                    <a:srgbClr val="F77258"/>
                  </a:solidFill>
                  <a:latin typeface="微软雅黑" panose="020B0503020204020204" pitchFamily="34" charset="-122"/>
                  <a:ea typeface="微软雅黑" panose="020B0503020204020204" pitchFamily="34" charset="-122"/>
                </a:endParaRP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9" y="4299777"/>
              <a:ext cx="6050502"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CONFIGURATION SYSTEM MANAGEMENT </a:t>
              </a:r>
              <a:r>
                <a:rPr lang="en-US" altLang="zh-CN" sz="1600" dirty="0" smtClean="0">
                  <a:solidFill>
                    <a:srgbClr val="353A3E"/>
                  </a:solidFill>
                  <a:latin typeface="微软雅黑" panose="020B0503020204020204" pitchFamily="34" charset="-122"/>
                  <a:ea typeface="微软雅黑" panose="020B0503020204020204" pitchFamily="34" charset="-122"/>
                </a:rPr>
                <a:t>PLAN</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1" name="图片 20">
            <a:extLst>
              <a:ext uri="{FF2B5EF4-FFF2-40B4-BE49-F238E27FC236}">
                <a16:creationId xmlns:a16="http://schemas.microsoft.com/office/drawing/2014/main" xmlns=""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3191175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500"/>
                                        <p:tgtEl>
                                          <p:spTgt spid="1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4308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配置管理计划</a:t>
            </a:r>
            <a:endParaRPr lang="zh-CN" altLang="en-US" sz="2000" b="1" dirty="0">
              <a:solidFill>
                <a:srgbClr val="F77258"/>
              </a:solidFill>
              <a:latin typeface="微软雅黑" panose="020B0503020204020204" pitchFamily="34" charset="-122"/>
              <a:ea typeface="微软雅黑" panose="020B0503020204020204" pitchFamily="34" charset="-122"/>
            </a:endParaRP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a16="http://schemas.microsoft.com/office/drawing/2014/main" xmlns="" id="{EC6F4A1E-6547-460D-A4D7-C98F1FDE175E}"/>
              </a:ext>
            </a:extLst>
          </p:cNvPr>
          <p:cNvSpPr txBox="1">
            <a:spLocks noChangeArrowheads="1"/>
          </p:cNvSpPr>
          <p:nvPr/>
        </p:nvSpPr>
        <p:spPr bwMode="auto">
          <a:xfrm>
            <a:off x="6718812" y="1643752"/>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组员</a:t>
            </a:r>
            <a:r>
              <a:rPr lang="en-US" altLang="zh-CN" sz="2400" b="1" dirty="0" err="1" smtClean="0">
                <a:solidFill>
                  <a:srgbClr val="F77258"/>
                </a:solidFill>
                <a:latin typeface="微软雅黑" panose="020B0503020204020204" pitchFamily="34" charset="-122"/>
                <a:ea typeface="微软雅黑" panose="020B0503020204020204" pitchFamily="34" charset="-122"/>
              </a:rPr>
              <a:t>Github</a:t>
            </a:r>
            <a:r>
              <a:rPr lang="zh-CN" altLang="en-US" sz="2400" b="1" dirty="0" smtClean="0">
                <a:solidFill>
                  <a:srgbClr val="F77258"/>
                </a:solidFill>
                <a:latin typeface="微软雅黑" panose="020B0503020204020204" pitchFamily="34" charset="-122"/>
                <a:ea typeface="微软雅黑" panose="020B0503020204020204" pitchFamily="34" charset="-122"/>
              </a:rPr>
              <a:t>账号</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528801812"/>
              </p:ext>
            </p:extLst>
          </p:nvPr>
        </p:nvGraphicFramePr>
        <p:xfrm>
          <a:off x="5402696" y="2450086"/>
          <a:ext cx="6174740" cy="3035335"/>
        </p:xfrm>
        <a:graphic>
          <a:graphicData uri="http://schemas.openxmlformats.org/drawingml/2006/table">
            <a:tbl>
              <a:tblPr firstRow="1" bandRow="1">
                <a:tableStyleId>{5C22544A-7EE6-4342-B048-85BDC9FD1C3A}</a:tableStyleId>
              </a:tblPr>
              <a:tblGrid>
                <a:gridCol w="2260600"/>
                <a:gridCol w="3914140"/>
              </a:tblGrid>
              <a:tr h="461259">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成员</a:t>
                      </a:r>
                    </a:p>
                  </a:txBody>
                  <a:tcPr marL="9525" marR="9525" marT="9525" marB="0" anchor="ctr"/>
                </a:tc>
                <a:tc>
                  <a:txBody>
                    <a:bodyPr/>
                    <a:lstStyle/>
                    <a:p>
                      <a:pPr algn="ctr">
                        <a:lnSpc>
                          <a:spcPts val="1500"/>
                        </a:lnSpc>
                        <a:spcAft>
                          <a:spcPts val="600"/>
                        </a:spcAft>
                      </a:pPr>
                      <a:r>
                        <a:rPr lang="en-US" sz="2000" b="0" i="0" dirty="0" err="1">
                          <a:effectLst/>
                          <a:latin typeface="Microsoft YaHei" charset="-122"/>
                          <a:ea typeface="Microsoft YaHei" charset="-122"/>
                          <a:cs typeface="Microsoft YaHei" charset="-122"/>
                        </a:rPr>
                        <a:t>Github</a:t>
                      </a:r>
                      <a:r>
                        <a:rPr lang="zh-CN" sz="2000" b="0" i="0" dirty="0">
                          <a:effectLst/>
                          <a:latin typeface="Microsoft YaHei" charset="-122"/>
                          <a:ea typeface="Microsoft YaHei" charset="-122"/>
                          <a:cs typeface="Microsoft YaHei" charset="-122"/>
                        </a:rPr>
                        <a:t>账号</a:t>
                      </a:r>
                    </a:p>
                  </a:txBody>
                  <a:tcPr marL="9525" marR="9525" marT="9525" marB="0" anchor="ctr"/>
                </a:tc>
              </a:tr>
              <a:tr h="461259">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刘祺</a:t>
                      </a:r>
                    </a:p>
                  </a:txBody>
                  <a:tcPr marL="9525" marR="9525" marT="9525" marB="0" anchor="ctr"/>
                </a:tc>
                <a:tc>
                  <a:txBody>
                    <a:bodyPr/>
                    <a:lstStyle/>
                    <a:p>
                      <a:pPr algn="ctr">
                        <a:lnSpc>
                          <a:spcPts val="1500"/>
                        </a:lnSpc>
                        <a:spcAft>
                          <a:spcPts val="600"/>
                        </a:spcAft>
                      </a:pPr>
                      <a:r>
                        <a:rPr lang="en-US" sz="2000" b="0" i="0" dirty="0">
                          <a:effectLst/>
                          <a:latin typeface="Microsoft YaHei" charset="-122"/>
                          <a:ea typeface="Microsoft YaHei" charset="-122"/>
                          <a:cs typeface="Microsoft YaHei" charset="-122"/>
                        </a:rPr>
                        <a:t>67babe</a:t>
                      </a:r>
                      <a:endParaRPr lang="zh-CN" sz="2000" b="0" i="0" dirty="0">
                        <a:effectLst/>
                        <a:latin typeface="Microsoft YaHei" charset="-122"/>
                        <a:ea typeface="Microsoft YaHei" charset="-122"/>
                        <a:cs typeface="Microsoft YaHei" charset="-122"/>
                      </a:endParaRPr>
                    </a:p>
                  </a:txBody>
                  <a:tcPr marL="9525" marR="9525" marT="9525" marB="0" anchor="ctr"/>
                </a:tc>
              </a:tr>
              <a:tr h="461259">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赵佳锋</a:t>
                      </a:r>
                    </a:p>
                  </a:txBody>
                  <a:tcPr marL="9525" marR="9525" marT="9525" marB="0" anchor="ctr"/>
                </a:tc>
                <a:tc>
                  <a:txBody>
                    <a:bodyPr/>
                    <a:lstStyle/>
                    <a:p>
                      <a:pPr algn="ctr">
                        <a:lnSpc>
                          <a:spcPts val="1500"/>
                        </a:lnSpc>
                        <a:spcAft>
                          <a:spcPts val="600"/>
                        </a:spcAft>
                      </a:pPr>
                      <a:r>
                        <a:rPr lang="en-US" sz="2000" b="0" i="0">
                          <a:effectLst/>
                          <a:latin typeface="Microsoft YaHei" charset="-122"/>
                          <a:ea typeface="Microsoft YaHei" charset="-122"/>
                          <a:cs typeface="Microsoft YaHei" charset="-122"/>
                        </a:rPr>
                        <a:t>MrBlackry</a:t>
                      </a:r>
                      <a:endParaRPr lang="zh-CN" sz="2000" b="0" i="0">
                        <a:effectLst/>
                        <a:latin typeface="Microsoft YaHei" charset="-122"/>
                        <a:ea typeface="Microsoft YaHei" charset="-122"/>
                        <a:cs typeface="Microsoft YaHei" charset="-122"/>
                      </a:endParaRPr>
                    </a:p>
                  </a:txBody>
                  <a:tcPr marL="9525" marR="9525" marT="9525" marB="0" anchor="ctr"/>
                </a:tc>
              </a:tr>
              <a:tr h="509145">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赵唯皓</a:t>
                      </a:r>
                    </a:p>
                  </a:txBody>
                  <a:tcPr marL="9525" marR="9525" marT="9525" marB="0" anchor="ctr"/>
                </a:tc>
                <a:tc>
                  <a:txBody>
                    <a:bodyPr/>
                    <a:lstStyle/>
                    <a:p>
                      <a:pPr algn="ctr">
                        <a:lnSpc>
                          <a:spcPts val="1500"/>
                        </a:lnSpc>
                        <a:spcAft>
                          <a:spcPts val="600"/>
                        </a:spcAft>
                      </a:pPr>
                      <a:r>
                        <a:rPr lang="en-US" sz="2000" b="0" i="0">
                          <a:effectLst/>
                          <a:latin typeface="Microsoft YaHei" charset="-122"/>
                          <a:ea typeface="Microsoft YaHei" charset="-122"/>
                          <a:cs typeface="Microsoft YaHei" charset="-122"/>
                        </a:rPr>
                        <a:t>jiu-yuan</a:t>
                      </a:r>
                      <a:endParaRPr lang="zh-CN" sz="2000" b="0" i="0">
                        <a:effectLst/>
                        <a:latin typeface="Microsoft YaHei" charset="-122"/>
                        <a:ea typeface="Microsoft YaHei" charset="-122"/>
                        <a:cs typeface="Microsoft YaHei" charset="-122"/>
                      </a:endParaRPr>
                    </a:p>
                  </a:txBody>
                  <a:tcPr marL="9525" marR="9525" marT="9525" marB="0" anchor="ctr"/>
                </a:tc>
              </a:tr>
              <a:tr h="461259">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陈铭阳（负责人）</a:t>
                      </a:r>
                    </a:p>
                  </a:txBody>
                  <a:tcPr marL="9525" marR="9525" marT="9525" marB="0" anchor="ctr"/>
                </a:tc>
                <a:tc>
                  <a:txBody>
                    <a:bodyPr/>
                    <a:lstStyle/>
                    <a:p>
                      <a:pPr algn="ctr">
                        <a:lnSpc>
                          <a:spcPts val="1500"/>
                        </a:lnSpc>
                        <a:spcAft>
                          <a:spcPts val="600"/>
                        </a:spcAft>
                      </a:pPr>
                      <a:r>
                        <a:rPr lang="en-US" sz="2000" b="0" i="0">
                          <a:effectLst/>
                          <a:latin typeface="Microsoft YaHei" charset="-122"/>
                          <a:ea typeface="Microsoft YaHei" charset="-122"/>
                          <a:cs typeface="Microsoft YaHei" charset="-122"/>
                        </a:rPr>
                        <a:t>Doublesheep1010</a:t>
                      </a:r>
                      <a:endParaRPr lang="zh-CN" sz="2000" b="0" i="0">
                        <a:effectLst/>
                        <a:latin typeface="Microsoft YaHei" charset="-122"/>
                        <a:ea typeface="Microsoft YaHei" charset="-122"/>
                        <a:cs typeface="Microsoft YaHei" charset="-122"/>
                      </a:endParaRPr>
                    </a:p>
                  </a:txBody>
                  <a:tcPr marL="9525" marR="9525" marT="9525" marB="0" anchor="ctr"/>
                </a:tc>
              </a:tr>
              <a:tr h="681154">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蓝舒雯</a:t>
                      </a:r>
                    </a:p>
                  </a:txBody>
                  <a:tcPr marL="9525" marR="9525" marT="9525" marB="0" anchor="ctr"/>
                </a:tc>
                <a:tc>
                  <a:txBody>
                    <a:bodyPr/>
                    <a:lstStyle/>
                    <a:p>
                      <a:pPr algn="ctr">
                        <a:spcAft>
                          <a:spcPts val="0"/>
                        </a:spcAft>
                      </a:pPr>
                      <a:r>
                        <a:rPr lang="en-US" altLang="zh-CN" sz="2000" b="0" i="0" dirty="0" err="1" smtClean="0">
                          <a:effectLst/>
                          <a:latin typeface="Microsoft YaHei" charset="-122"/>
                          <a:ea typeface="Microsoft YaHei" charset="-122"/>
                          <a:cs typeface="Microsoft YaHei" charset="-122"/>
                        </a:rPr>
                        <a:t>Aprilsyrn</a:t>
                      </a:r>
                      <a:endParaRPr lang="zh-CN" sz="2000" b="0" i="0" dirty="0">
                        <a:effectLst/>
                        <a:latin typeface="Microsoft YaHei" charset="-122"/>
                        <a:ea typeface="Microsoft YaHei" charset="-122"/>
                        <a:cs typeface="Microsoft YaHei" charset="-122"/>
                      </a:endParaRPr>
                    </a:p>
                  </a:txBody>
                  <a:tcPr marL="9525" marR="9525" marT="9525" marB="0" anchor="ctr"/>
                </a:tc>
              </a:tr>
            </a:tbl>
          </a:graphicData>
        </a:graphic>
      </p:graphicFrame>
      <p:grpSp>
        <p:nvGrpSpPr>
          <p:cNvPr id="19" name="组合 29"/>
          <p:cNvGrpSpPr/>
          <p:nvPr/>
        </p:nvGrpSpPr>
        <p:grpSpPr bwMode="auto">
          <a:xfrm>
            <a:off x="338138" y="293688"/>
            <a:ext cx="333375" cy="411162"/>
            <a:chOff x="10668001" y="925959"/>
            <a:chExt cx="444498" cy="545940"/>
          </a:xfrm>
        </p:grpSpPr>
        <p:sp>
          <p:nvSpPr>
            <p:cNvPr id="20"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1"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pic>
        <p:nvPicPr>
          <p:cNvPr id="22" name="图片 21"/>
          <p:cNvPicPr>
            <a:picLocks noChangeAspect="1"/>
          </p:cNvPicPr>
          <p:nvPr/>
        </p:nvPicPr>
        <p:blipFill rotWithShape="1">
          <a:blip r:embed="rId3"/>
          <a:srcRect t="5844"/>
          <a:stretch/>
        </p:blipFill>
        <p:spPr>
          <a:xfrm>
            <a:off x="475794" y="1255042"/>
            <a:ext cx="2014626" cy="1183659"/>
          </a:xfrm>
          <a:prstGeom prst="rect">
            <a:avLst/>
          </a:prstGeom>
        </p:spPr>
      </p:pic>
      <p:sp>
        <p:nvSpPr>
          <p:cNvPr id="23" name="矩形 22"/>
          <p:cNvSpPr/>
          <p:nvPr/>
        </p:nvSpPr>
        <p:spPr>
          <a:xfrm>
            <a:off x="2582243" y="1643752"/>
            <a:ext cx="6096000" cy="369332"/>
          </a:xfrm>
          <a:prstGeom prst="rect">
            <a:avLst/>
          </a:prstGeom>
        </p:spPr>
        <p:txBody>
          <a:bodyPr>
            <a:spAutoFit/>
          </a:bodyPr>
          <a:lstStyle/>
          <a:p>
            <a:r>
              <a:rPr lang="zh-CN" altLang="en-US" dirty="0" smtClean="0"/>
              <a:t>版本</a:t>
            </a:r>
            <a:r>
              <a:rPr lang="zh-CN" altLang="en-US" dirty="0"/>
              <a:t>管理</a:t>
            </a:r>
            <a:r>
              <a:rPr lang="zh-CN" altLang="en-US" dirty="0" smtClean="0"/>
              <a:t>工具</a:t>
            </a:r>
            <a:endParaRPr lang="en-US" altLang="zh-CN" dirty="0"/>
          </a:p>
        </p:txBody>
      </p:sp>
      <p:pic>
        <p:nvPicPr>
          <p:cNvPr id="24" name="图片 23"/>
          <p:cNvPicPr>
            <a:picLocks noChangeAspect="1"/>
          </p:cNvPicPr>
          <p:nvPr/>
        </p:nvPicPr>
        <p:blipFill>
          <a:blip r:embed="rId4"/>
          <a:stretch>
            <a:fillRect/>
          </a:stretch>
        </p:blipFill>
        <p:spPr>
          <a:xfrm>
            <a:off x="500062" y="2913033"/>
            <a:ext cx="2082964" cy="1965498"/>
          </a:xfrm>
          <a:prstGeom prst="rect">
            <a:avLst/>
          </a:prstGeom>
        </p:spPr>
      </p:pic>
      <p:pic>
        <p:nvPicPr>
          <p:cNvPr id="25" name="图片 24"/>
          <p:cNvPicPr>
            <a:picLocks noChangeAspect="1"/>
          </p:cNvPicPr>
          <p:nvPr/>
        </p:nvPicPr>
        <p:blipFill>
          <a:blip r:embed="rId5"/>
          <a:stretch>
            <a:fillRect/>
          </a:stretch>
        </p:blipFill>
        <p:spPr>
          <a:xfrm>
            <a:off x="965870" y="5216561"/>
            <a:ext cx="1034473" cy="1034473"/>
          </a:xfrm>
          <a:prstGeom prst="rect">
            <a:avLst/>
          </a:prstGeom>
        </p:spPr>
      </p:pic>
      <p:sp>
        <p:nvSpPr>
          <p:cNvPr id="26" name="矩形 25"/>
          <p:cNvSpPr/>
          <p:nvPr/>
        </p:nvSpPr>
        <p:spPr>
          <a:xfrm>
            <a:off x="2582243" y="3738716"/>
            <a:ext cx="1338828" cy="369332"/>
          </a:xfrm>
          <a:prstGeom prst="rect">
            <a:avLst/>
          </a:prstGeom>
        </p:spPr>
        <p:txBody>
          <a:bodyPr wrap="none">
            <a:spAutoFit/>
          </a:bodyPr>
          <a:lstStyle/>
          <a:p>
            <a:r>
              <a:rPr lang="zh-CN" altLang="en-US" dirty="0" smtClean="0"/>
              <a:t>仓库服务器</a:t>
            </a:r>
            <a:endParaRPr lang="zh-CN" altLang="en-US" dirty="0"/>
          </a:p>
        </p:txBody>
      </p:sp>
      <p:sp>
        <p:nvSpPr>
          <p:cNvPr id="27" name="矩形 26"/>
          <p:cNvSpPr/>
          <p:nvPr/>
        </p:nvSpPr>
        <p:spPr>
          <a:xfrm>
            <a:off x="2255574" y="5649014"/>
            <a:ext cx="2324675" cy="369332"/>
          </a:xfrm>
          <a:prstGeom prst="rect">
            <a:avLst/>
          </a:prstGeom>
        </p:spPr>
        <p:txBody>
          <a:bodyPr wrap="none">
            <a:spAutoFit/>
          </a:bodyPr>
          <a:lstStyle/>
          <a:p>
            <a:r>
              <a:rPr lang="zh-CN" altLang="en-US" dirty="0"/>
              <a:t>可视化配置管理工具 </a:t>
            </a:r>
          </a:p>
        </p:txBody>
      </p:sp>
      <p:sp>
        <p:nvSpPr>
          <p:cNvPr id="17" name="矩形 16"/>
          <p:cNvSpPr/>
          <p:nvPr/>
        </p:nvSpPr>
        <p:spPr>
          <a:xfrm>
            <a:off x="600294" y="6197288"/>
            <a:ext cx="1922773" cy="369332"/>
          </a:xfrm>
          <a:prstGeom prst="rect">
            <a:avLst/>
          </a:prstGeom>
        </p:spPr>
        <p:txBody>
          <a:bodyPr wrap="square">
            <a:spAutoFit/>
          </a:bodyPr>
          <a:lstStyle/>
          <a:p>
            <a:r>
              <a:rPr lang="en-US" altLang="zh-CN" b="1" dirty="0" smtClean="0"/>
              <a:t>GitHub</a:t>
            </a:r>
            <a:r>
              <a:rPr lang="zh-CN" altLang="en-US" b="1" dirty="0" smtClean="0"/>
              <a:t> </a:t>
            </a:r>
            <a:r>
              <a:rPr lang="en-US" altLang="zh-CN" b="1" dirty="0" smtClean="0"/>
              <a:t>Desktop</a:t>
            </a:r>
            <a:endParaRPr lang="zh-CN" altLang="en-US" b="1" dirty="0"/>
          </a:p>
        </p:txBody>
      </p:sp>
    </p:spTree>
    <p:extLst>
      <p:ext uri="{BB962C8B-B14F-4D97-AF65-F5344CB8AC3E}">
        <p14:creationId xmlns:p14="http://schemas.microsoft.com/office/powerpoint/2010/main" val="826339568"/>
      </p:ext>
    </p:extLst>
  </p:cSld>
  <p:clrMapOvr>
    <a:masterClrMapping/>
  </p:clrMapOvr>
  <p:transition spd="med">
    <p:pull/>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4308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配置管理计划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pic>
        <p:nvPicPr>
          <p:cNvPr id="3" name="图片 2"/>
          <p:cNvPicPr>
            <a:picLocks noChangeAspect="1"/>
          </p:cNvPicPr>
          <p:nvPr/>
        </p:nvPicPr>
        <p:blipFill>
          <a:blip r:embed="rId3"/>
          <a:stretch>
            <a:fillRect/>
          </a:stretch>
        </p:blipFill>
        <p:spPr>
          <a:xfrm>
            <a:off x="3170583" y="-189186"/>
            <a:ext cx="6345450" cy="7234975"/>
          </a:xfrm>
          <a:prstGeom prst="rect">
            <a:avLst/>
          </a:prstGeom>
        </p:spPr>
      </p:pic>
      <p:sp>
        <p:nvSpPr>
          <p:cNvPr id="2" name="矩形 1"/>
          <p:cNvSpPr/>
          <p:nvPr/>
        </p:nvSpPr>
        <p:spPr>
          <a:xfrm>
            <a:off x="5381631" y="331272"/>
            <a:ext cx="1338828" cy="369332"/>
          </a:xfrm>
          <a:prstGeom prst="rect">
            <a:avLst/>
          </a:prstGeom>
        </p:spPr>
        <p:txBody>
          <a:bodyPr wrap="none">
            <a:spAutoFit/>
          </a:bodyPr>
          <a:lstStyle/>
          <a:p>
            <a:pPr lvl="0" algn="ctr" eaLnBrk="0" fontAlgn="base" hangingPunct="0">
              <a:spcBef>
                <a:spcPct val="0"/>
              </a:spcBef>
              <a:spcAft>
                <a:spcPct val="0"/>
              </a:spcAft>
              <a:defRPr/>
            </a:pPr>
            <a:r>
              <a:rPr lang="zh-CN" altLang="en-US" b="1" dirty="0" smtClean="0">
                <a:solidFill>
                  <a:srgbClr val="F77258"/>
                </a:solidFill>
                <a:latin typeface="微软雅黑" panose="020B0503020204020204" pitchFamily="34" charset="-122"/>
                <a:ea typeface="微软雅黑" panose="020B0503020204020204" pitchFamily="34" charset="-122"/>
              </a:rPr>
              <a:t>分支内目录</a:t>
            </a:r>
            <a:endParaRPr lang="zh-CN" altLang="en-US" b="1" dirty="0">
              <a:solidFill>
                <a:srgbClr val="F77258"/>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16950949"/>
      </p:ext>
    </p:extLst>
  </p:cSld>
  <p:clrMapOvr>
    <a:masterClrMapping/>
  </p:clrMapOvr>
  <p:transition spd="med">
    <p:pull/>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4308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配置管理计划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p:cNvSpPr/>
          <p:nvPr/>
        </p:nvSpPr>
        <p:spPr>
          <a:xfrm>
            <a:off x="5561397" y="146606"/>
            <a:ext cx="1107996" cy="369332"/>
          </a:xfrm>
          <a:prstGeom prst="rect">
            <a:avLst/>
          </a:prstGeom>
        </p:spPr>
        <p:txBody>
          <a:bodyPr wrap="none">
            <a:spAutoFit/>
          </a:bodyPr>
          <a:lstStyle/>
          <a:p>
            <a:pPr lvl="0" algn="ctr" eaLnBrk="0" fontAlgn="base" hangingPunct="0">
              <a:spcBef>
                <a:spcPct val="0"/>
              </a:spcBef>
              <a:spcAft>
                <a:spcPct val="0"/>
              </a:spcAft>
              <a:defRPr/>
            </a:pPr>
            <a:r>
              <a:rPr lang="zh-CN" altLang="en-US" b="1" smtClean="0">
                <a:solidFill>
                  <a:srgbClr val="F77258"/>
                </a:solidFill>
                <a:latin typeface="微软雅黑" panose="020B0503020204020204" pitchFamily="34" charset="-122"/>
                <a:ea typeface="微软雅黑" panose="020B0503020204020204" pitchFamily="34" charset="-122"/>
              </a:rPr>
              <a:t>提交流程</a:t>
            </a:r>
            <a:endParaRPr lang="en-US" altLang="zh-CN" b="1" dirty="0" smtClean="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6800" y="0"/>
            <a:ext cx="4971103" cy="6858000"/>
          </a:xfrm>
          <a:prstGeom prst="rect">
            <a:avLst/>
          </a:prstGeom>
        </p:spPr>
      </p:pic>
    </p:spTree>
    <p:extLst>
      <p:ext uri="{BB962C8B-B14F-4D97-AF65-F5344CB8AC3E}">
        <p14:creationId xmlns:p14="http://schemas.microsoft.com/office/powerpoint/2010/main" val="1213688041"/>
      </p:ext>
    </p:extLst>
  </p:cSld>
  <p:clrMapOvr>
    <a:masterClrMapping/>
  </p:clrMapOvr>
  <p:transition spd="med">
    <p:pull/>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4308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配置系统管理指南</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a16="http://schemas.microsoft.com/office/drawing/2014/main" xmlns="" id="{EC6F4A1E-6547-460D-A4D7-C98F1FDE175E}"/>
              </a:ext>
            </a:extLst>
          </p:cNvPr>
          <p:cNvSpPr txBox="1">
            <a:spLocks noChangeArrowheads="1"/>
          </p:cNvSpPr>
          <p:nvPr/>
        </p:nvSpPr>
        <p:spPr bwMode="auto">
          <a:xfrm>
            <a:off x="4308417" y="46772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配置标识</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34" name="Text Placeholder 3">
            <a:extLst>
              <a:ext uri="{FF2B5EF4-FFF2-40B4-BE49-F238E27FC236}">
                <a16:creationId xmlns:a16="http://schemas.microsoft.com/office/drawing/2014/main" xmlns="" id="{D3BC265D-DEA1-4DB7-AB36-9664CB695180}"/>
              </a:ext>
            </a:extLst>
          </p:cNvPr>
          <p:cNvSpPr txBox="1"/>
          <p:nvPr/>
        </p:nvSpPr>
        <p:spPr bwMode="auto">
          <a:xfrm>
            <a:off x="1502228" y="1160638"/>
            <a:ext cx="10009414" cy="540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1217295">
              <a:defRPr>
                <a:solidFill>
                  <a:schemeClr val="tx1"/>
                </a:solidFill>
                <a:latin typeface="Calibri" panose="020F05020202040A0204" pitchFamily="34" charset="0"/>
                <a:ea typeface="宋体" panose="02010600030101010101" pitchFamily="2" charset="-122"/>
              </a:defRPr>
            </a:lvl1pPr>
            <a:lvl2pPr marL="742950" indent="-285750" defTabSz="1217295">
              <a:defRPr>
                <a:solidFill>
                  <a:schemeClr val="tx1"/>
                </a:solidFill>
                <a:latin typeface="Calibri" panose="020F05020202040A0204" pitchFamily="34" charset="0"/>
                <a:ea typeface="宋体" panose="02010600030101010101" pitchFamily="2" charset="-122"/>
              </a:defRPr>
            </a:lvl2pPr>
            <a:lvl3pPr marL="1143000" indent="-228600" defTabSz="1217295">
              <a:defRPr>
                <a:solidFill>
                  <a:schemeClr val="tx1"/>
                </a:solidFill>
                <a:latin typeface="Calibri" panose="020F05020202040A0204" pitchFamily="34" charset="0"/>
                <a:ea typeface="宋体" panose="02010600030101010101" pitchFamily="2" charset="-122"/>
              </a:defRPr>
            </a:lvl3pPr>
            <a:lvl4pPr marL="1600200" indent="-228600" defTabSz="1217295">
              <a:defRPr>
                <a:solidFill>
                  <a:schemeClr val="tx1"/>
                </a:solidFill>
                <a:latin typeface="Calibri" panose="020F05020202040A0204" pitchFamily="34" charset="0"/>
                <a:ea typeface="宋体" panose="02010600030101010101" pitchFamily="2" charset="-122"/>
              </a:defRPr>
            </a:lvl4pPr>
            <a:lvl5pPr marL="2057400" indent="-228600" defTabSz="1217295">
              <a:defRPr>
                <a:solidFill>
                  <a:schemeClr val="tx1"/>
                </a:solidFill>
                <a:latin typeface="Calibri" panose="020F05020202040A0204" pitchFamily="34" charset="0"/>
                <a:ea typeface="宋体" panose="02010600030101010101" pitchFamily="2" charset="-122"/>
              </a:defRPr>
            </a:lvl5pPr>
            <a:lvl6pPr marL="2514600" indent="-228600" defTabSz="121729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defTabSz="121729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defTabSz="121729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defTabSz="121729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a:lnSpc>
                <a:spcPct val="150000"/>
              </a:lnSpc>
            </a:pPr>
            <a:r>
              <a:rPr lang="zh-CN" altLang="en-US" dirty="0">
                <a:latin typeface="微软雅黑" panose="020B0503020204020204" pitchFamily="34" charset="-122"/>
                <a:ea typeface="微软雅黑" panose="020B0503020204020204" pitchFamily="34" charset="-122"/>
              </a:rPr>
              <a:t>软件项的标识基本按照</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软件配置标识命名规则</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进行。要通过标识能够确定软件项之间的相互联系。</a:t>
            </a:r>
          </a:p>
          <a:p>
            <a:pPr>
              <a:lnSpc>
                <a:spcPct val="150000"/>
              </a:lnSpc>
            </a:pPr>
            <a:r>
              <a:rPr lang="zh-CN" altLang="en-US" dirty="0">
                <a:latin typeface="微软雅黑" panose="020B0503020204020204" pitchFamily="34" charset="-122"/>
                <a:ea typeface="微软雅黑" panose="020B0503020204020204" pitchFamily="34" charset="-122"/>
              </a:rPr>
              <a:t>版本号有四部分组成：</a:t>
            </a:r>
            <a:r>
              <a:rPr lang="en-US" altLang="zh-CN" dirty="0">
                <a:latin typeface="微软雅黑" panose="020B0503020204020204" pitchFamily="34" charset="-122"/>
                <a:ea typeface="微软雅黑" panose="020B0503020204020204" pitchFamily="34" charset="-122"/>
              </a:rPr>
              <a:t>&lt;</a:t>
            </a:r>
            <a:r>
              <a:rPr lang="zh-CN" altLang="en-US" dirty="0">
                <a:latin typeface="微软雅黑" panose="020B0503020204020204" pitchFamily="34" charset="-122"/>
                <a:ea typeface="微软雅黑" panose="020B0503020204020204" pitchFamily="34" charset="-122"/>
              </a:rPr>
              <a:t>主版本号</a:t>
            </a:r>
            <a:r>
              <a:rPr lang="en-US" altLang="zh-CN" dirty="0">
                <a:latin typeface="微软雅黑" panose="020B0503020204020204" pitchFamily="34" charset="-122"/>
                <a:ea typeface="微软雅黑" panose="020B0503020204020204" pitchFamily="34" charset="-122"/>
              </a:rPr>
              <a:t>.&gt;&lt;</a:t>
            </a:r>
            <a:r>
              <a:rPr lang="zh-CN" altLang="en-US" dirty="0">
                <a:latin typeface="微软雅黑" panose="020B0503020204020204" pitchFamily="34" charset="-122"/>
                <a:ea typeface="微软雅黑" panose="020B0503020204020204" pitchFamily="34" charset="-122"/>
              </a:rPr>
              <a:t>子版本号</a:t>
            </a:r>
            <a:r>
              <a:rPr lang="en-US" altLang="zh-CN" dirty="0">
                <a:latin typeface="微软雅黑" panose="020B0503020204020204" pitchFamily="34" charset="-122"/>
                <a:ea typeface="微软雅黑" panose="020B0503020204020204" pitchFamily="34" charset="-122"/>
              </a:rPr>
              <a:t>&gt;.&lt;</a:t>
            </a:r>
            <a:r>
              <a:rPr lang="zh-CN" altLang="en-US" dirty="0">
                <a:latin typeface="微软雅黑" panose="020B0503020204020204" pitchFamily="34" charset="-122"/>
                <a:ea typeface="微软雅黑" panose="020B0503020204020204" pitchFamily="34" charset="-122"/>
              </a:rPr>
              <a:t>阶段版本号</a:t>
            </a:r>
            <a:r>
              <a:rPr lang="en-US" altLang="zh-CN" dirty="0">
                <a:latin typeface="微软雅黑" panose="020B0503020204020204" pitchFamily="34" charset="-122"/>
                <a:ea typeface="微软雅黑" panose="020B0503020204020204" pitchFamily="34" charset="-122"/>
              </a:rPr>
              <a:t>&gt;.&lt;</a:t>
            </a:r>
            <a:r>
              <a:rPr lang="zh-CN" altLang="en-US" dirty="0">
                <a:latin typeface="微软雅黑" panose="020B0503020204020204" pitchFamily="34" charset="-122"/>
                <a:ea typeface="微软雅黑" panose="020B0503020204020204" pitchFamily="34" charset="-122"/>
              </a:rPr>
              <a:t>日期版本号</a:t>
            </a:r>
            <a:r>
              <a:rPr lang="en-US" altLang="zh-CN" dirty="0">
                <a:latin typeface="微软雅黑" panose="020B0503020204020204" pitchFamily="34" charset="-122"/>
                <a:ea typeface="微软雅黑" panose="020B0503020204020204" pitchFamily="34" charset="-122"/>
              </a:rPr>
              <a:t>&gt;</a:t>
            </a:r>
          </a:p>
          <a:p>
            <a:pPr>
              <a:lnSpc>
                <a:spcPct val="150000"/>
              </a:lnSpc>
            </a:pPr>
            <a:r>
              <a:rPr lang="zh-CN" altLang="en-US" dirty="0" smtClean="0">
                <a:latin typeface="微软雅黑" panose="020B0503020204020204" pitchFamily="34" charset="-122"/>
                <a:ea typeface="微软雅黑" panose="020B0503020204020204" pitchFamily="34" charset="-122"/>
              </a:rPr>
              <a:t>例如某版本名称：</a:t>
            </a:r>
            <a:r>
              <a:rPr lang="en-US" altLang="zh-CN" dirty="0" smtClean="0">
                <a:latin typeface="微软雅黑" panose="020B0503020204020204" pitchFamily="34" charset="-122"/>
                <a:ea typeface="微软雅黑" panose="020B0503020204020204" pitchFamily="34" charset="-122"/>
              </a:rPr>
              <a:t>PRD2018-G12-</a:t>
            </a:r>
            <a:r>
              <a:rPr lang="zh-CN" altLang="en-US" dirty="0" smtClean="0">
                <a:latin typeface="微软雅黑" panose="020B0503020204020204" pitchFamily="34" charset="-122"/>
                <a:ea typeface="微软雅黑" panose="020B0503020204020204" pitchFamily="34" charset="-122"/>
              </a:rPr>
              <a:t>需求工程项目计划</a:t>
            </a:r>
            <a:r>
              <a:rPr lang="en-US" altLang="zh-CN" dirty="0" smtClean="0">
                <a:latin typeface="微软雅黑" panose="020B0503020204020204" pitchFamily="34" charset="-122"/>
                <a:ea typeface="微软雅黑" panose="020B0503020204020204" pitchFamily="34" charset="-122"/>
              </a:rPr>
              <a:t>0.2.1.181104</a:t>
            </a:r>
          </a:p>
          <a:p>
            <a:pPr>
              <a:lnSpc>
                <a:spcPct val="150000"/>
              </a:lnSpc>
            </a:pPr>
            <a:r>
              <a:rPr lang="en-US" altLang="zh-CN" dirty="0" smtClean="0">
                <a:latin typeface="微软雅黑" panose="020B0503020204020204" pitchFamily="34" charset="-122"/>
                <a:ea typeface="微软雅黑" panose="020B0503020204020204" pitchFamily="34" charset="-122"/>
              </a:rPr>
              <a:t>PRD-</a:t>
            </a:r>
            <a:r>
              <a:rPr lang="zh-CN" altLang="en-US" dirty="0">
                <a:latin typeface="微软雅黑" panose="020B0503020204020204" pitchFamily="34" charset="-122"/>
                <a:ea typeface="微软雅黑" panose="020B0503020204020204" pitchFamily="34" charset="-122"/>
              </a:rPr>
              <a:t>小组名称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文档名称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主版本号</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子版本号</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阶段版本号</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日期版本</a:t>
            </a:r>
            <a:r>
              <a:rPr lang="zh-CN" altLang="en-US" dirty="0" smtClean="0">
                <a:latin typeface="微软雅黑" panose="020B0503020204020204" pitchFamily="34" charset="-122"/>
                <a:ea typeface="微软雅黑" panose="020B0503020204020204" pitchFamily="34" charset="-122"/>
              </a:rPr>
              <a:t>号</a:t>
            </a:r>
            <a:endParaRPr lang="zh-CN" altLang="en-US"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主版本号</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：当功能模块有较大的变动，比如增加多个模块或者整体架构发生变化。此版本号由项目的是否发布决定是否修改。</a:t>
            </a:r>
          </a:p>
          <a:p>
            <a:pPr>
              <a:lnSpc>
                <a:spcPct val="150000"/>
              </a:lnSpc>
            </a:pPr>
            <a:r>
              <a:rPr lang="zh-CN" altLang="en-US" dirty="0">
                <a:latin typeface="微软雅黑" panose="020B0503020204020204" pitchFamily="34" charset="-122"/>
                <a:ea typeface="微软雅黑" panose="020B0503020204020204" pitchFamily="34" charset="-122"/>
              </a:rPr>
              <a:t>子版本号</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：当功能有一定的增加或变化，比如增加了对权限控制、增加自定义视图等功能。此版本号由项目决定是否修改。</a:t>
            </a:r>
          </a:p>
          <a:p>
            <a:pPr>
              <a:lnSpc>
                <a:spcPct val="150000"/>
              </a:lnSpc>
            </a:pPr>
            <a:r>
              <a:rPr lang="zh-CN" altLang="en-US" dirty="0">
                <a:latin typeface="微软雅黑" panose="020B0503020204020204" pitchFamily="34" charset="-122"/>
                <a:ea typeface="微软雅黑" panose="020B0503020204020204" pitchFamily="34" charset="-122"/>
              </a:rPr>
              <a:t>阶段版本号</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：一般是 </a:t>
            </a:r>
            <a:r>
              <a:rPr lang="en-US" altLang="zh-CN" dirty="0">
                <a:latin typeface="微软雅黑" panose="020B0503020204020204" pitchFamily="34" charset="-122"/>
                <a:ea typeface="微软雅黑" panose="020B0503020204020204" pitchFamily="34" charset="-122"/>
              </a:rPr>
              <a:t>Bug </a:t>
            </a:r>
            <a:r>
              <a:rPr lang="zh-CN" altLang="en-US" dirty="0">
                <a:latin typeface="微软雅黑" panose="020B0503020204020204" pitchFamily="34" charset="-122"/>
                <a:ea typeface="微软雅黑" panose="020B0503020204020204" pitchFamily="34" charset="-122"/>
              </a:rPr>
              <a:t>修复或是一些小的变动，要经常发布修订版，时间间隔不限，修复一个严重的</a:t>
            </a:r>
            <a:r>
              <a:rPr lang="en-US" altLang="zh-CN" dirty="0">
                <a:latin typeface="微软雅黑" panose="020B0503020204020204" pitchFamily="34" charset="-122"/>
                <a:ea typeface="微软雅黑" panose="020B0503020204020204" pitchFamily="34" charset="-122"/>
              </a:rPr>
              <a:t>bug</a:t>
            </a:r>
            <a:r>
              <a:rPr lang="zh-CN" altLang="en-US" dirty="0">
                <a:latin typeface="微软雅黑" panose="020B0503020204020204" pitchFamily="34" charset="-122"/>
                <a:ea typeface="微软雅黑" panose="020B0503020204020204" pitchFamily="34" charset="-122"/>
              </a:rPr>
              <a:t>即可发布一个修订版。此版本号由项目经理决定是否修改。</a:t>
            </a:r>
          </a:p>
          <a:p>
            <a:pPr>
              <a:lnSpc>
                <a:spcPct val="150000"/>
              </a:lnSpc>
            </a:pPr>
            <a:r>
              <a:rPr lang="zh-CN" altLang="en-US" dirty="0">
                <a:latin typeface="微软雅黑" panose="020B0503020204020204" pitchFamily="34" charset="-122"/>
                <a:ea typeface="微软雅黑" panose="020B0503020204020204" pitchFamily="34" charset="-122"/>
              </a:rPr>
              <a:t>日期版本号</a:t>
            </a:r>
            <a:r>
              <a:rPr lang="en-US" altLang="zh-CN" dirty="0">
                <a:latin typeface="微软雅黑" panose="020B0503020204020204" pitchFamily="34" charset="-122"/>
                <a:ea typeface="微软雅黑" panose="020B0503020204020204" pitchFamily="34" charset="-122"/>
              </a:rPr>
              <a:t>(181104)</a:t>
            </a:r>
            <a:r>
              <a:rPr lang="zh-CN" altLang="en-US" dirty="0">
                <a:latin typeface="微软雅黑" panose="020B0503020204020204" pitchFamily="34" charset="-122"/>
                <a:ea typeface="微软雅黑" panose="020B0503020204020204" pitchFamily="34" charset="-122"/>
              </a:rPr>
              <a:t>：用于记录修改项目的当前日期，每天对项目的修改都需要更改日期版本号。此版本号由开发人员决定是否修改。</a:t>
            </a:r>
          </a:p>
        </p:txBody>
      </p:sp>
      <p:sp>
        <p:nvSpPr>
          <p:cNvPr id="9" name="矩形 8"/>
          <p:cNvSpPr/>
          <p:nvPr/>
        </p:nvSpPr>
        <p:spPr>
          <a:xfrm>
            <a:off x="6677082" y="436949"/>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【1】</a:t>
            </a:r>
            <a:endParaRPr lang="zh-CN" altLang="en-US" sz="1100" dirty="0"/>
          </a:p>
        </p:txBody>
      </p:sp>
    </p:spTree>
    <p:extLst>
      <p:ext uri="{BB962C8B-B14F-4D97-AF65-F5344CB8AC3E}">
        <p14:creationId xmlns:p14="http://schemas.microsoft.com/office/powerpoint/2010/main" val="1535349201"/>
      </p:ext>
    </p:extLst>
  </p:cSld>
  <p:clrMapOvr>
    <a:masterClrMapping/>
  </p:clrMapOvr>
  <p:transition spd="med">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lang="en-US" altLang="zh-CN" sz="6000" b="1" dirty="0" smtClean="0">
                    <a:solidFill>
                      <a:srgbClr val="2DCCDF"/>
                    </a:solidFill>
                    <a:latin typeface="微软雅黑" panose="020B0503020204020204" pitchFamily="34" charset="-122"/>
                    <a:ea typeface="微软雅黑" panose="020B0503020204020204" pitchFamily="34" charset="-122"/>
                  </a:rPr>
                  <a:t>11</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smtClean="0">
                    <a:solidFill>
                      <a:srgbClr val="F77258"/>
                    </a:solidFill>
                    <a:latin typeface="微软雅黑" panose="020B0503020204020204" pitchFamily="34" charset="-122"/>
                    <a:ea typeface="微软雅黑" panose="020B0503020204020204" pitchFamily="34" charset="-122"/>
                  </a:rPr>
                  <a:t>干系人管理计划</a:t>
                </a:r>
                <a:endParaRPr lang="zh-CN" altLang="en-US" sz="5400" b="1" dirty="0">
                  <a:solidFill>
                    <a:srgbClr val="F77258"/>
                  </a:solidFill>
                  <a:latin typeface="微软雅黑" panose="020B0503020204020204" pitchFamily="34" charset="-122"/>
                  <a:ea typeface="微软雅黑" panose="020B0503020204020204" pitchFamily="34" charset="-122"/>
                </a:endParaRP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5319713" y="4055623"/>
            <a:ext cx="3060838" cy="369332"/>
          </a:xfrm>
          <a:prstGeom prst="rect">
            <a:avLst/>
          </a:prstGeom>
        </p:spPr>
        <p:txBody>
          <a:bodyPr wrap="none">
            <a:spAutoFit/>
          </a:bodyPr>
          <a:lstStyle/>
          <a:p>
            <a:r>
              <a:rPr lang="zh-CN" altLang="en-US"/>
              <a:t>Stakeholder management plan</a:t>
            </a:r>
          </a:p>
        </p:txBody>
      </p:sp>
    </p:spTree>
    <p:extLst>
      <p:ext uri="{BB962C8B-B14F-4D97-AF65-F5344CB8AC3E}">
        <p14:creationId xmlns:p14="http://schemas.microsoft.com/office/powerpoint/2010/main" val="59103392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500"/>
                                        <p:tgtEl>
                                          <p:spTgt spid="1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干系人管理计划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7737021" y="1273629"/>
            <a:ext cx="3445328" cy="523220"/>
          </a:xfrm>
          <a:prstGeom prst="rect">
            <a:avLst/>
          </a:prstGeom>
          <a:noFill/>
        </p:spPr>
        <p:txBody>
          <a:bodyPr wrap="square" rtlCol="0">
            <a:spAutoFit/>
          </a:bodyPr>
          <a:lstStyle/>
          <a:p>
            <a:endParaRPr kumimoji="1" lang="zh-CN" altLang="en-US" sz="2800" dirty="0">
              <a:latin typeface="SimHei" charset="-122"/>
              <a:ea typeface="SimHei" charset="-122"/>
              <a:cs typeface="SimHei"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386565623"/>
              </p:ext>
            </p:extLst>
          </p:nvPr>
        </p:nvGraphicFramePr>
        <p:xfrm>
          <a:off x="1974394" y="1109271"/>
          <a:ext cx="8094690" cy="4778202"/>
        </p:xfrm>
        <a:graphic>
          <a:graphicData uri="http://schemas.openxmlformats.org/drawingml/2006/table">
            <a:tbl>
              <a:tblPr firstRow="1" firstCol="1" bandRow="1">
                <a:tableStyleId>{5C22544A-7EE6-4342-B048-85BDC9FD1C3A}</a:tableStyleId>
              </a:tblPr>
              <a:tblGrid>
                <a:gridCol w="594407"/>
                <a:gridCol w="829814"/>
                <a:gridCol w="715474"/>
                <a:gridCol w="834019"/>
                <a:gridCol w="1549493"/>
                <a:gridCol w="3571483"/>
              </a:tblGrid>
              <a:tr h="412194">
                <a:tc>
                  <a:txBody>
                    <a:bodyPr/>
                    <a:lstStyle/>
                    <a:p>
                      <a:pPr algn="ctr">
                        <a:spcAft>
                          <a:spcPts val="0"/>
                        </a:spcAft>
                      </a:pPr>
                      <a:r>
                        <a:rPr lang="zh-CN" sz="1600" dirty="0">
                          <a:effectLst/>
                        </a:rPr>
                        <a:t>编号</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姓名</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职位</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dirty="0">
                          <a:effectLst/>
                        </a:rPr>
                        <a:t>内</a:t>
                      </a:r>
                      <a:r>
                        <a:rPr lang="en-US" sz="1600" dirty="0">
                          <a:effectLst/>
                        </a:rPr>
                        <a:t>/</a:t>
                      </a:r>
                      <a:r>
                        <a:rPr lang="zh-CN" sz="1600" dirty="0">
                          <a:effectLst/>
                        </a:rPr>
                        <a:t>外部</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项目角色</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dirty="0">
                          <a:effectLst/>
                        </a:rPr>
                        <a:t>联系方式</a:t>
                      </a:r>
                      <a:endParaRPr lang="zh-CN" sz="2000" dirty="0">
                        <a:effectLst/>
                        <a:latin typeface="Times New Roman" charset="0"/>
                        <a:ea typeface="宋体" charset="-122"/>
                      </a:endParaRPr>
                    </a:p>
                  </a:txBody>
                  <a:tcPr marL="68580" marR="68580" marT="0" marB="0"/>
                </a:tc>
              </a:tr>
              <a:tr h="901002">
                <a:tc>
                  <a:txBody>
                    <a:bodyPr/>
                    <a:lstStyle/>
                    <a:p>
                      <a:pPr algn="ctr">
                        <a:spcAft>
                          <a:spcPts val="0"/>
                        </a:spcAft>
                      </a:pPr>
                      <a:r>
                        <a:rPr lang="en-US" sz="1600" dirty="0">
                          <a:effectLst/>
                        </a:rPr>
                        <a:t>P1</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杨枨</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教师</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外</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dirty="0">
                          <a:effectLst/>
                        </a:rPr>
                        <a:t>项目下达</a:t>
                      </a:r>
                      <a:r>
                        <a:rPr lang="zh-CN" sz="1600" dirty="0" smtClean="0">
                          <a:effectLst/>
                        </a:rPr>
                        <a:t>者</a:t>
                      </a:r>
                      <a:endParaRPr lang="en-US" altLang="zh-CN" sz="1600" dirty="0" smtClean="0">
                        <a:effectLst/>
                      </a:endParaRPr>
                    </a:p>
                    <a:p>
                      <a:pPr algn="ctr">
                        <a:spcAft>
                          <a:spcPts val="0"/>
                        </a:spcAft>
                      </a:pPr>
                      <a:r>
                        <a:rPr lang="zh-CN" sz="1600" dirty="0" smtClean="0">
                          <a:effectLst/>
                        </a:rPr>
                        <a:t>项目</a:t>
                      </a:r>
                      <a:r>
                        <a:rPr lang="zh-CN" sz="1600" dirty="0">
                          <a:effectLst/>
                        </a:rPr>
                        <a:t>监督者</a:t>
                      </a: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13357102333</a:t>
                      </a:r>
                      <a:endParaRPr lang="zh-CN" sz="2000" kern="100" dirty="0">
                        <a:effectLst/>
                      </a:endParaRPr>
                    </a:p>
                    <a:p>
                      <a:pPr indent="127000" algn="just">
                        <a:lnSpc>
                          <a:spcPts val="2000"/>
                        </a:lnSpc>
                        <a:spcAft>
                          <a:spcPts val="0"/>
                        </a:spcAft>
                      </a:pPr>
                      <a:r>
                        <a:rPr lang="zh-CN" sz="1600" kern="0" dirty="0">
                          <a:effectLst/>
                        </a:rPr>
                        <a:t>微信：</a:t>
                      </a:r>
                      <a:r>
                        <a:rPr lang="en-US" sz="1600" kern="0" dirty="0">
                          <a:effectLst/>
                        </a:rPr>
                        <a:t>Holley Yang</a:t>
                      </a:r>
                      <a:endParaRPr lang="zh-CN" sz="2000" kern="100" dirty="0">
                        <a:effectLst/>
                      </a:endParaRPr>
                    </a:p>
                    <a:p>
                      <a:pPr indent="127000" algn="just">
                        <a:lnSpc>
                          <a:spcPts val="2000"/>
                        </a:lnSpc>
                        <a:spcAft>
                          <a:spcPts val="0"/>
                        </a:spcAft>
                      </a:pPr>
                      <a:r>
                        <a:rPr lang="zh-CN" sz="1600" kern="0" dirty="0">
                          <a:effectLst/>
                        </a:rPr>
                        <a:t>邮箱：</a:t>
                      </a:r>
                      <a:r>
                        <a:rPr lang="en-US" sz="1600" kern="0" dirty="0" err="1" smtClean="0">
                          <a:effectLst/>
                        </a:rPr>
                        <a:t>yangc@zucc.edu.cn</a:t>
                      </a:r>
                      <a:endParaRPr lang="zh-CN" sz="2000" kern="100" dirty="0">
                        <a:effectLst/>
                        <a:latin typeface="Times New Roman" charset="0"/>
                        <a:ea typeface="宋体" charset="-122"/>
                        <a:cs typeface="宋体" charset="-122"/>
                      </a:endParaRPr>
                    </a:p>
                  </a:txBody>
                  <a:tcPr marL="68580" marR="68580" marT="0" marB="0"/>
                </a:tc>
              </a:tr>
              <a:tr h="394428">
                <a:tc>
                  <a:txBody>
                    <a:bodyPr/>
                    <a:lstStyle/>
                    <a:p>
                      <a:pPr algn="ctr">
                        <a:spcAft>
                          <a:spcPts val="0"/>
                        </a:spcAft>
                      </a:pPr>
                      <a:r>
                        <a:rPr lang="en-US" sz="1600">
                          <a:effectLst/>
                        </a:rPr>
                        <a:t>P2</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dirty="0">
                          <a:effectLst/>
                        </a:rPr>
                        <a:t>侯</a:t>
                      </a:r>
                      <a:r>
                        <a:rPr lang="zh-CN" sz="1600" dirty="0" smtClean="0">
                          <a:effectLst/>
                        </a:rPr>
                        <a:t>宏</a:t>
                      </a:r>
                      <a:r>
                        <a:rPr lang="zh-CN" altLang="en-US" sz="1600" dirty="0" smtClean="0">
                          <a:effectLst/>
                        </a:rPr>
                        <a:t>仑</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教师</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外</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项目监督者</a:t>
                      </a:r>
                      <a:endParaRPr lang="zh-CN" sz="2000">
                        <a:effectLst/>
                      </a:endParaRPr>
                    </a:p>
                    <a:p>
                      <a:pPr algn="ctr">
                        <a:spcAft>
                          <a:spcPts val="0"/>
                        </a:spcAft>
                      </a:pPr>
                      <a:r>
                        <a:rPr lang="zh-CN" sz="1600">
                          <a:effectLst/>
                        </a:rPr>
                        <a:t>项目顾问</a:t>
                      </a:r>
                      <a:endParaRPr lang="zh-CN" sz="2000">
                        <a:effectLst/>
                        <a:latin typeface="Times New Roman" charset="0"/>
                        <a:ea typeface="宋体" charset="-122"/>
                      </a:endParaRPr>
                    </a:p>
                  </a:txBody>
                  <a:tcPr marL="68580" marR="68580" marT="0" marB="0"/>
                </a:tc>
                <a:tc>
                  <a:txBody>
                    <a:bodyPr/>
                    <a:lstStyle/>
                    <a:p>
                      <a:pPr marL="0" marR="0" indent="127000" algn="just" defTabSz="914400" rtl="0" eaLnBrk="1" fontAlgn="auto" latinLnBrk="0" hangingPunct="1">
                        <a:lnSpc>
                          <a:spcPts val="2000"/>
                        </a:lnSpc>
                        <a:spcBef>
                          <a:spcPts val="0"/>
                        </a:spcBef>
                        <a:spcAft>
                          <a:spcPts val="0"/>
                        </a:spcAft>
                        <a:buClrTx/>
                        <a:buSzTx/>
                        <a:buFontTx/>
                        <a:buNone/>
                        <a:tabLst/>
                        <a:defRPr/>
                      </a:pPr>
                      <a:r>
                        <a:rPr lang="zh-CN" altLang="en-US" sz="1600" kern="0" dirty="0" smtClean="0">
                          <a:effectLst/>
                        </a:rPr>
                        <a:t>电话：</a:t>
                      </a:r>
                      <a:r>
                        <a:rPr lang="en-US" altLang="zh-CN" sz="1600" kern="0" dirty="0" smtClean="0">
                          <a:effectLst/>
                        </a:rPr>
                        <a:t>13071858629</a:t>
                      </a:r>
                    </a:p>
                    <a:p>
                      <a:pPr indent="127000" algn="just">
                        <a:lnSpc>
                          <a:spcPts val="2000"/>
                        </a:lnSpc>
                        <a:spcAft>
                          <a:spcPts val="0"/>
                        </a:spcAft>
                      </a:pPr>
                      <a:r>
                        <a:rPr lang="zh-CN" altLang="en-US" sz="1600" kern="0" dirty="0" smtClean="0">
                          <a:effectLst/>
                        </a:rPr>
                        <a:t>微信：</a:t>
                      </a:r>
                      <a:r>
                        <a:rPr lang="en-US" altLang="zh-CN" sz="1600" kern="0" dirty="0" err="1" smtClean="0">
                          <a:effectLst/>
                        </a:rPr>
                        <a:t>tuuuuuuudou</a:t>
                      </a:r>
                      <a:endParaRPr lang="en-US" altLang="zh-CN" sz="1600" kern="0" dirty="0" smtClean="0">
                        <a:effectLst/>
                      </a:endParaRPr>
                    </a:p>
                    <a:p>
                      <a:pPr indent="127000" algn="just">
                        <a:lnSpc>
                          <a:spcPts val="2000"/>
                        </a:lnSpc>
                        <a:spcAft>
                          <a:spcPts val="0"/>
                        </a:spcAft>
                      </a:pPr>
                      <a:r>
                        <a:rPr lang="zh-CN" sz="1600" kern="0" dirty="0" smtClean="0">
                          <a:effectLst/>
                        </a:rPr>
                        <a:t>邮箱</a:t>
                      </a:r>
                      <a:r>
                        <a:rPr lang="zh-CN" sz="1600" kern="0" dirty="0">
                          <a:effectLst/>
                        </a:rPr>
                        <a:t>：</a:t>
                      </a:r>
                      <a:r>
                        <a:rPr lang="en-US" sz="1600" kern="0" dirty="0" err="1" smtClean="0">
                          <a:effectLst/>
                        </a:rPr>
                        <a:t>ubilabs@zucc.edu.cn</a:t>
                      </a:r>
                      <a:endParaRPr lang="zh-CN" sz="2000" kern="100" dirty="0">
                        <a:effectLst/>
                        <a:latin typeface="Times New Roman" charset="0"/>
                        <a:ea typeface="宋体" charset="-122"/>
                        <a:cs typeface="宋体" charset="-122"/>
                      </a:endParaRPr>
                    </a:p>
                  </a:txBody>
                  <a:tcPr marL="68580" marR="68580" marT="0" marB="0"/>
                </a:tc>
              </a:tr>
              <a:tr h="901002">
                <a:tc>
                  <a:txBody>
                    <a:bodyPr/>
                    <a:lstStyle/>
                    <a:p>
                      <a:pPr algn="ctr">
                        <a:spcAft>
                          <a:spcPts val="0"/>
                        </a:spcAft>
                      </a:pPr>
                      <a:r>
                        <a:rPr lang="en-US" sz="1600">
                          <a:effectLst/>
                        </a:rPr>
                        <a:t>P3</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刘祺</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dirty="0">
                          <a:effectLst/>
                        </a:rPr>
                        <a:t>项目经理</a:t>
                      </a:r>
                      <a:endParaRPr lang="zh-CN" sz="2000" dirty="0">
                        <a:effectLst/>
                      </a:endParaRPr>
                    </a:p>
                    <a:p>
                      <a:pPr algn="ctr">
                        <a:spcAft>
                          <a:spcPts val="0"/>
                        </a:spcAft>
                      </a:pPr>
                      <a:r>
                        <a:rPr lang="zh-CN" sz="1600" dirty="0">
                          <a:effectLst/>
                        </a:rPr>
                        <a:t>项目团队成员</a:t>
                      </a: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15988198404</a:t>
                      </a:r>
                      <a:endParaRPr lang="zh-CN" sz="2000" kern="100" dirty="0">
                        <a:effectLst/>
                      </a:endParaRPr>
                    </a:p>
                    <a:p>
                      <a:pPr indent="127000" algn="just">
                        <a:lnSpc>
                          <a:spcPts val="2000"/>
                        </a:lnSpc>
                        <a:spcAft>
                          <a:spcPts val="0"/>
                        </a:spcAft>
                      </a:pPr>
                      <a:r>
                        <a:rPr lang="zh-CN" sz="1600" kern="0" dirty="0">
                          <a:effectLst/>
                        </a:rPr>
                        <a:t>微信：</a:t>
                      </a:r>
                      <a:r>
                        <a:rPr lang="en-US" sz="1600" kern="0" dirty="0">
                          <a:effectLst/>
                        </a:rPr>
                        <a:t>lq19981126</a:t>
                      </a:r>
                      <a:endParaRPr lang="zh-CN" sz="2000" kern="100" dirty="0">
                        <a:effectLst/>
                      </a:endParaRPr>
                    </a:p>
                    <a:p>
                      <a:pPr indent="127000" algn="just">
                        <a:lnSpc>
                          <a:spcPts val="2000"/>
                        </a:lnSpc>
                        <a:spcAft>
                          <a:spcPts val="0"/>
                        </a:spcAft>
                      </a:pPr>
                      <a:r>
                        <a:rPr lang="zh-CN" sz="1600" kern="0" dirty="0">
                          <a:effectLst/>
                        </a:rPr>
                        <a:t>邮箱：</a:t>
                      </a:r>
                      <a:r>
                        <a:rPr lang="en-US" sz="1600" kern="0" dirty="0">
                          <a:effectLst/>
                        </a:rPr>
                        <a:t>31602297@stu.zucc.edu.cn</a:t>
                      </a:r>
                      <a:endParaRPr lang="zh-CN" sz="2000" kern="100" dirty="0">
                        <a:effectLst/>
                        <a:latin typeface="Times New Roman" charset="0"/>
                        <a:ea typeface="宋体" charset="-122"/>
                        <a:cs typeface="宋体" charset="-122"/>
                      </a:endParaRPr>
                    </a:p>
                  </a:txBody>
                  <a:tcPr marL="68580" marR="68580" marT="0" marB="0"/>
                </a:tc>
              </a:tr>
              <a:tr h="901002">
                <a:tc>
                  <a:txBody>
                    <a:bodyPr/>
                    <a:lstStyle/>
                    <a:p>
                      <a:pPr algn="ctr">
                        <a:spcAft>
                          <a:spcPts val="0"/>
                        </a:spcAft>
                      </a:pPr>
                      <a:r>
                        <a:rPr lang="en-US" sz="1600">
                          <a:effectLst/>
                        </a:rPr>
                        <a:t>P4</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陈铭阳</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a:effectLst/>
                        </a:rPr>
                        <a:t>项目团队成员</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13732287787</a:t>
                      </a:r>
                      <a:endParaRPr lang="zh-CN" sz="2000" kern="100" dirty="0">
                        <a:effectLst/>
                      </a:endParaRPr>
                    </a:p>
                    <a:p>
                      <a:pPr indent="127000" algn="just">
                        <a:lnSpc>
                          <a:spcPts val="2000"/>
                        </a:lnSpc>
                        <a:spcAft>
                          <a:spcPts val="0"/>
                        </a:spcAft>
                      </a:pPr>
                      <a:r>
                        <a:rPr lang="zh-CN" sz="1600" kern="0" dirty="0">
                          <a:effectLst/>
                        </a:rPr>
                        <a:t>微信：</a:t>
                      </a:r>
                      <a:r>
                        <a:rPr lang="en-US" sz="1600" kern="0" dirty="0">
                          <a:effectLst/>
                        </a:rPr>
                        <a:t>cmy90s</a:t>
                      </a:r>
                      <a:endParaRPr lang="zh-CN" sz="2000" kern="100" dirty="0">
                        <a:effectLst/>
                      </a:endParaRPr>
                    </a:p>
                    <a:p>
                      <a:pPr indent="127000" algn="just">
                        <a:lnSpc>
                          <a:spcPts val="2000"/>
                        </a:lnSpc>
                        <a:spcAft>
                          <a:spcPts val="0"/>
                        </a:spcAft>
                      </a:pPr>
                      <a:r>
                        <a:rPr lang="zh-CN" sz="1600" kern="0" dirty="0">
                          <a:effectLst/>
                        </a:rPr>
                        <a:t>邮箱：</a:t>
                      </a:r>
                      <a:r>
                        <a:rPr lang="en-US" sz="1600" kern="0" dirty="0">
                          <a:effectLst/>
                        </a:rPr>
                        <a:t>31601386@stu.zucc.edu.cn</a:t>
                      </a:r>
                      <a:endParaRPr lang="zh-CN" sz="2000" kern="100" dirty="0">
                        <a:effectLst/>
                        <a:latin typeface="Times New Roman" charset="0"/>
                        <a:ea typeface="宋体" charset="-122"/>
                        <a:cs typeface="宋体" charset="-122"/>
                      </a:endParaRPr>
                    </a:p>
                  </a:txBody>
                  <a:tcPr marL="68580" marR="68580" marT="0" marB="0"/>
                </a:tc>
              </a:tr>
              <a:tr h="901002">
                <a:tc>
                  <a:txBody>
                    <a:bodyPr/>
                    <a:lstStyle/>
                    <a:p>
                      <a:pPr algn="ctr">
                        <a:spcAft>
                          <a:spcPts val="0"/>
                        </a:spcAft>
                      </a:pPr>
                      <a:r>
                        <a:rPr lang="en-US" sz="1600">
                          <a:effectLst/>
                        </a:rPr>
                        <a:t>P5</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蓝舒雯</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a:effectLst/>
                        </a:rPr>
                        <a:t>项目团队成员</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17376509845</a:t>
                      </a:r>
                      <a:endParaRPr lang="zh-CN" sz="2000" kern="100" dirty="0">
                        <a:effectLst/>
                      </a:endParaRPr>
                    </a:p>
                    <a:p>
                      <a:pPr indent="127000" algn="just">
                        <a:lnSpc>
                          <a:spcPts val="2000"/>
                        </a:lnSpc>
                        <a:spcAft>
                          <a:spcPts val="0"/>
                        </a:spcAft>
                      </a:pPr>
                      <a:r>
                        <a:rPr lang="zh-CN" sz="1600" kern="0" dirty="0">
                          <a:effectLst/>
                        </a:rPr>
                        <a:t>微信：</a:t>
                      </a:r>
                      <a:r>
                        <a:rPr lang="en-US" sz="1600" kern="0" dirty="0">
                          <a:effectLst/>
                        </a:rPr>
                        <a:t>l18057017600</a:t>
                      </a:r>
                      <a:endParaRPr lang="zh-CN" sz="2000" kern="100" dirty="0">
                        <a:effectLst/>
                      </a:endParaRPr>
                    </a:p>
                    <a:p>
                      <a:pPr indent="127000" algn="just">
                        <a:lnSpc>
                          <a:spcPts val="2000"/>
                        </a:lnSpc>
                        <a:spcAft>
                          <a:spcPts val="0"/>
                        </a:spcAft>
                      </a:pPr>
                      <a:r>
                        <a:rPr lang="zh-CN" sz="1600" kern="0" dirty="0">
                          <a:effectLst/>
                        </a:rPr>
                        <a:t>邮箱：</a:t>
                      </a:r>
                      <a:r>
                        <a:rPr lang="en-US" sz="1600" kern="0" dirty="0">
                          <a:effectLst/>
                        </a:rPr>
                        <a:t>31601380@stu.zucc.edu.cn</a:t>
                      </a:r>
                      <a:endParaRPr lang="zh-CN" sz="2000" kern="100" dirty="0">
                        <a:effectLst/>
                        <a:latin typeface="Times New Roman" charset="0"/>
                        <a:ea typeface="宋体" charset="-122"/>
                        <a:cs typeface="宋体" charset="-122"/>
                      </a:endParaRPr>
                    </a:p>
                  </a:txBody>
                  <a:tcPr marL="68580" marR="68580" marT="0" marB="0"/>
                </a:tc>
              </a:tr>
            </a:tbl>
          </a:graphicData>
        </a:graphic>
      </p:graphicFrame>
      <p:sp>
        <p:nvSpPr>
          <p:cNvPr id="6" name="文本框 5"/>
          <p:cNvSpPr txBox="1"/>
          <p:nvPr/>
        </p:nvSpPr>
        <p:spPr>
          <a:xfrm>
            <a:off x="4871803" y="534584"/>
            <a:ext cx="1569660" cy="369332"/>
          </a:xfrm>
          <a:prstGeom prst="rect">
            <a:avLst/>
          </a:prstGeom>
          <a:noFill/>
        </p:spPr>
        <p:txBody>
          <a:bodyPr wrap="none" rtlCol="0">
            <a:spAutoFit/>
          </a:bodyPr>
          <a:lstStyle/>
          <a:p>
            <a:r>
              <a:rPr kumimoji="1" lang="zh-CN" altLang="en-US" b="1" dirty="0" smtClean="0">
                <a:latin typeface="SimHei" charset="-122"/>
                <a:ea typeface="SimHei" charset="-122"/>
                <a:cs typeface="SimHei" charset="-122"/>
              </a:rPr>
              <a:t>干系人登记表</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1395360521"/>
      </p:ext>
    </p:extLst>
  </p:cSld>
  <p:clrMapOvr>
    <a:masterClrMapping/>
  </p:clrMapOvr>
  <p:transition spd="med">
    <p:pull/>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干系人管理计划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7737021" y="1273629"/>
            <a:ext cx="3445328" cy="523220"/>
          </a:xfrm>
          <a:prstGeom prst="rect">
            <a:avLst/>
          </a:prstGeom>
          <a:noFill/>
        </p:spPr>
        <p:txBody>
          <a:bodyPr wrap="square" rtlCol="0">
            <a:spAutoFit/>
          </a:bodyPr>
          <a:lstStyle/>
          <a:p>
            <a:endParaRPr kumimoji="1" lang="zh-CN" altLang="en-US" sz="2800" dirty="0">
              <a:latin typeface="SimHei" charset="-122"/>
              <a:ea typeface="SimHei" charset="-122"/>
              <a:cs typeface="SimHei" charset="-122"/>
            </a:endParaRPr>
          </a:p>
        </p:txBody>
      </p:sp>
      <p:sp>
        <p:nvSpPr>
          <p:cNvPr id="6" name="文本框 5"/>
          <p:cNvSpPr txBox="1"/>
          <p:nvPr/>
        </p:nvSpPr>
        <p:spPr>
          <a:xfrm>
            <a:off x="4871803" y="534584"/>
            <a:ext cx="1569660" cy="369332"/>
          </a:xfrm>
          <a:prstGeom prst="rect">
            <a:avLst/>
          </a:prstGeom>
          <a:noFill/>
        </p:spPr>
        <p:txBody>
          <a:bodyPr wrap="none" rtlCol="0">
            <a:spAutoFit/>
          </a:bodyPr>
          <a:lstStyle/>
          <a:p>
            <a:r>
              <a:rPr kumimoji="1" lang="zh-CN" altLang="en-US" b="1" dirty="0" smtClean="0">
                <a:latin typeface="SimHei" charset="-122"/>
                <a:ea typeface="SimHei" charset="-122"/>
                <a:cs typeface="SimHei" charset="-122"/>
              </a:rPr>
              <a:t>干系人登记表</a:t>
            </a:r>
            <a:endParaRPr kumimoji="1" lang="zh-CN" altLang="en-US" b="1" dirty="0">
              <a:latin typeface="SimHei" charset="-122"/>
              <a:ea typeface="SimHei" charset="-122"/>
              <a:cs typeface="SimHei" charset="-122"/>
            </a:endParaRPr>
          </a:p>
        </p:txBody>
      </p:sp>
      <p:sp>
        <p:nvSpPr>
          <p:cNvPr id="7" name="Rectangle 1"/>
          <p:cNvSpPr>
            <a:spLocks noChangeArrowheads="1"/>
          </p:cNvSpPr>
          <p:nvPr/>
        </p:nvSpPr>
        <p:spPr bwMode="auto">
          <a:xfrm>
            <a:off x="3038475" y="2224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表格 9"/>
          <p:cNvGraphicFramePr>
            <a:graphicFrameLocks noGrp="1"/>
          </p:cNvGraphicFramePr>
          <p:nvPr>
            <p:extLst>
              <p:ext uri="{D42A27DB-BD31-4B8C-83A1-F6EECF244321}">
                <p14:modId xmlns:p14="http://schemas.microsoft.com/office/powerpoint/2010/main" val="840730235"/>
              </p:ext>
            </p:extLst>
          </p:nvPr>
        </p:nvGraphicFramePr>
        <p:xfrm>
          <a:off x="1629718" y="1454630"/>
          <a:ext cx="8951411" cy="4601164"/>
        </p:xfrm>
        <a:graphic>
          <a:graphicData uri="http://schemas.openxmlformats.org/drawingml/2006/table">
            <a:tbl>
              <a:tblPr firstRow="1" firstCol="1" bandRow="1">
                <a:tableStyleId>{5C22544A-7EE6-4342-B048-85BDC9FD1C3A}</a:tableStyleId>
              </a:tblPr>
              <a:tblGrid>
                <a:gridCol w="657317"/>
                <a:gridCol w="917640"/>
                <a:gridCol w="791198"/>
                <a:gridCol w="922289"/>
                <a:gridCol w="1713487"/>
                <a:gridCol w="3949480"/>
              </a:tblGrid>
              <a:tr h="204993">
                <a:tc>
                  <a:txBody>
                    <a:bodyPr/>
                    <a:lstStyle/>
                    <a:p>
                      <a:pPr algn="ctr">
                        <a:spcAft>
                          <a:spcPts val="0"/>
                        </a:spcAft>
                      </a:pPr>
                      <a:r>
                        <a:rPr lang="zh-CN" sz="1400" dirty="0">
                          <a:effectLst/>
                        </a:rPr>
                        <a:t>编号</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姓名</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职位</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r>
                        <a:rPr lang="en-US" sz="1600">
                          <a:effectLst/>
                        </a:rPr>
                        <a:t>/</a:t>
                      </a:r>
                      <a:r>
                        <a:rPr lang="zh-CN" sz="1600">
                          <a:effectLst/>
                        </a:rPr>
                        <a:t>外部</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项目角色</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联系方式</a:t>
                      </a:r>
                      <a:endParaRPr lang="zh-CN" sz="2000">
                        <a:effectLst/>
                        <a:latin typeface="Times New Roman" charset="0"/>
                        <a:ea typeface="宋体" charset="-122"/>
                      </a:endParaRPr>
                    </a:p>
                  </a:txBody>
                  <a:tcPr marL="68580" marR="68580" marT="0" marB="0"/>
                </a:tc>
              </a:tr>
              <a:tr h="936542">
                <a:tc>
                  <a:txBody>
                    <a:bodyPr/>
                    <a:lstStyle/>
                    <a:p>
                      <a:pPr algn="ctr">
                        <a:spcAft>
                          <a:spcPts val="0"/>
                        </a:spcAft>
                      </a:pPr>
                      <a:r>
                        <a:rPr lang="en-US" sz="1600">
                          <a:effectLst/>
                        </a:rPr>
                        <a:t>P6</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赵佳锋</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a:effectLst/>
                        </a:rPr>
                        <a:t>项目团队成员</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a:effectLst/>
                        </a:rPr>
                        <a:t>电话：</a:t>
                      </a:r>
                      <a:r>
                        <a:rPr lang="en-US" sz="1600" kern="0">
                          <a:effectLst/>
                        </a:rPr>
                        <a:t>15988122807      </a:t>
                      </a:r>
                      <a:endParaRPr lang="zh-CN" sz="2000" kern="100">
                        <a:effectLst/>
                      </a:endParaRPr>
                    </a:p>
                    <a:p>
                      <a:pPr indent="127000" algn="just">
                        <a:lnSpc>
                          <a:spcPts val="2000"/>
                        </a:lnSpc>
                        <a:spcAft>
                          <a:spcPts val="0"/>
                        </a:spcAft>
                      </a:pPr>
                      <a:r>
                        <a:rPr lang="zh-CN" sz="1600" kern="0">
                          <a:effectLst/>
                        </a:rPr>
                        <a:t>微信：</a:t>
                      </a:r>
                      <a:r>
                        <a:rPr lang="en-US" sz="1600" kern="0">
                          <a:effectLst/>
                        </a:rPr>
                        <a:t>Ywh32111</a:t>
                      </a:r>
                      <a:endParaRPr lang="zh-CN" sz="2000" kern="100">
                        <a:effectLst/>
                      </a:endParaRPr>
                    </a:p>
                    <a:p>
                      <a:pPr indent="127000" algn="just">
                        <a:lnSpc>
                          <a:spcPts val="2000"/>
                        </a:lnSpc>
                        <a:spcAft>
                          <a:spcPts val="0"/>
                        </a:spcAft>
                      </a:pPr>
                      <a:r>
                        <a:rPr lang="zh-CN" sz="1600" kern="0">
                          <a:effectLst/>
                        </a:rPr>
                        <a:t>邮箱：</a:t>
                      </a:r>
                      <a:r>
                        <a:rPr lang="en-US" sz="1600" kern="0">
                          <a:effectLst/>
                        </a:rPr>
                        <a:t>31601416@stu.zucc.edu.cn</a:t>
                      </a:r>
                      <a:endParaRPr lang="zh-CN" sz="2000" kern="100">
                        <a:effectLst/>
                        <a:latin typeface="Times New Roman" charset="0"/>
                        <a:ea typeface="宋体" charset="-122"/>
                        <a:cs typeface="宋体" charset="-122"/>
                      </a:endParaRPr>
                    </a:p>
                  </a:txBody>
                  <a:tcPr marL="68580" marR="68580" marT="0" marB="0"/>
                </a:tc>
              </a:tr>
              <a:tr h="936542">
                <a:tc>
                  <a:txBody>
                    <a:bodyPr/>
                    <a:lstStyle/>
                    <a:p>
                      <a:pPr algn="ctr">
                        <a:spcAft>
                          <a:spcPts val="0"/>
                        </a:spcAft>
                      </a:pPr>
                      <a:r>
                        <a:rPr lang="en-US" sz="1600">
                          <a:effectLst/>
                        </a:rPr>
                        <a:t>P7</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赵唯皓</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dirty="0">
                          <a:effectLst/>
                        </a:rPr>
                        <a:t>项目团队成员</a:t>
                      </a: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15958144825</a:t>
                      </a:r>
                      <a:endParaRPr lang="zh-CN" sz="2000" kern="100" dirty="0">
                        <a:effectLst/>
                      </a:endParaRPr>
                    </a:p>
                    <a:p>
                      <a:pPr indent="127000" algn="just">
                        <a:lnSpc>
                          <a:spcPts val="2000"/>
                        </a:lnSpc>
                        <a:spcAft>
                          <a:spcPts val="0"/>
                        </a:spcAft>
                      </a:pPr>
                      <a:r>
                        <a:rPr lang="zh-CN" sz="1600" kern="0" dirty="0">
                          <a:effectLst/>
                        </a:rPr>
                        <a:t>微信：</a:t>
                      </a:r>
                      <a:r>
                        <a:rPr lang="en-US" sz="1600" kern="0" dirty="0" err="1">
                          <a:effectLst/>
                        </a:rPr>
                        <a:t>mashiroshinku</a:t>
                      </a:r>
                      <a:endParaRPr lang="zh-CN" sz="2000" kern="100" dirty="0">
                        <a:effectLst/>
                      </a:endParaRPr>
                    </a:p>
                    <a:p>
                      <a:pPr indent="127000" algn="just">
                        <a:lnSpc>
                          <a:spcPts val="2000"/>
                        </a:lnSpc>
                        <a:spcAft>
                          <a:spcPts val="0"/>
                        </a:spcAft>
                      </a:pPr>
                      <a:r>
                        <a:rPr lang="zh-CN" sz="1600" kern="0" dirty="0">
                          <a:effectLst/>
                        </a:rPr>
                        <a:t>邮箱：</a:t>
                      </a:r>
                      <a:r>
                        <a:rPr lang="en-US" sz="1600" kern="0" dirty="0">
                          <a:effectLst/>
                        </a:rPr>
                        <a:t>31601417@stu.zucc.edu.cn</a:t>
                      </a:r>
                      <a:endParaRPr lang="zh-CN" sz="2000" kern="100" dirty="0">
                        <a:effectLst/>
                        <a:latin typeface="Times New Roman" charset="0"/>
                        <a:ea typeface="宋体" charset="-122"/>
                        <a:cs typeface="宋体" charset="-122"/>
                      </a:endParaRPr>
                    </a:p>
                  </a:txBody>
                  <a:tcPr marL="68580" marR="68580" marT="0" marB="0"/>
                </a:tc>
              </a:tr>
              <a:tr h="936542">
                <a:tc>
                  <a:txBody>
                    <a:bodyPr/>
                    <a:lstStyle/>
                    <a:p>
                      <a:pPr algn="ctr">
                        <a:spcAft>
                          <a:spcPts val="0"/>
                        </a:spcAft>
                      </a:pPr>
                      <a:r>
                        <a:rPr lang="en-US" sz="1600">
                          <a:effectLst/>
                        </a:rPr>
                        <a:t>P8</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杨枨</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教师</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外</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dirty="0">
                          <a:effectLst/>
                        </a:rPr>
                        <a:t>教师用户代表</a:t>
                      </a: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13357102333</a:t>
                      </a:r>
                      <a:endParaRPr lang="zh-CN" sz="2000" kern="100" dirty="0">
                        <a:effectLst/>
                      </a:endParaRPr>
                    </a:p>
                    <a:p>
                      <a:pPr indent="127000" algn="just">
                        <a:lnSpc>
                          <a:spcPts val="2000"/>
                        </a:lnSpc>
                        <a:spcAft>
                          <a:spcPts val="0"/>
                        </a:spcAft>
                      </a:pPr>
                      <a:r>
                        <a:rPr lang="zh-CN" sz="1600" kern="0" dirty="0">
                          <a:effectLst/>
                        </a:rPr>
                        <a:t>微信：</a:t>
                      </a:r>
                      <a:r>
                        <a:rPr lang="en-US" sz="1600" kern="0" dirty="0">
                          <a:effectLst/>
                        </a:rPr>
                        <a:t>Holley Yang</a:t>
                      </a:r>
                      <a:endParaRPr lang="zh-CN" sz="2000" kern="100" dirty="0">
                        <a:effectLst/>
                      </a:endParaRPr>
                    </a:p>
                    <a:p>
                      <a:pPr indent="127000" algn="just">
                        <a:lnSpc>
                          <a:spcPts val="2000"/>
                        </a:lnSpc>
                        <a:spcAft>
                          <a:spcPts val="0"/>
                        </a:spcAft>
                      </a:pPr>
                      <a:r>
                        <a:rPr lang="zh-CN" sz="1600" kern="0" dirty="0">
                          <a:effectLst/>
                        </a:rPr>
                        <a:t>邮箱：</a:t>
                      </a:r>
                      <a:r>
                        <a:rPr lang="en-US" sz="1600" kern="0" dirty="0" err="1">
                          <a:effectLst/>
                        </a:rPr>
                        <a:t>yangc@zucc.edu.cn</a:t>
                      </a:r>
                      <a:endParaRPr lang="zh-CN" sz="2000" kern="100" dirty="0">
                        <a:effectLst/>
                        <a:latin typeface="Times New Roman" charset="0"/>
                        <a:ea typeface="宋体" charset="-122"/>
                        <a:cs typeface="宋体" charset="-122"/>
                      </a:endParaRPr>
                    </a:p>
                  </a:txBody>
                  <a:tcPr marL="68580" marR="68580" marT="0" marB="0"/>
                </a:tc>
              </a:tr>
              <a:tr h="936542">
                <a:tc>
                  <a:txBody>
                    <a:bodyPr/>
                    <a:lstStyle/>
                    <a:p>
                      <a:pPr algn="ctr">
                        <a:spcAft>
                          <a:spcPts val="0"/>
                        </a:spcAft>
                      </a:pPr>
                      <a:r>
                        <a:rPr lang="en-US" sz="1600">
                          <a:effectLst/>
                        </a:rPr>
                        <a:t>P9</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米潇杨</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外</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a:effectLst/>
                        </a:rPr>
                        <a:t>游客用户代表</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a:effectLst/>
                        </a:rPr>
                        <a:t>电话：</a:t>
                      </a:r>
                      <a:r>
                        <a:rPr lang="en-US" sz="1600" kern="0">
                          <a:effectLst/>
                        </a:rPr>
                        <a:t>13250827193</a:t>
                      </a:r>
                      <a:endParaRPr lang="zh-CN" sz="2000" kern="100">
                        <a:effectLst/>
                      </a:endParaRPr>
                    </a:p>
                    <a:p>
                      <a:pPr indent="127000" algn="just">
                        <a:lnSpc>
                          <a:spcPts val="2000"/>
                        </a:lnSpc>
                        <a:spcAft>
                          <a:spcPts val="0"/>
                        </a:spcAft>
                      </a:pPr>
                      <a:r>
                        <a:rPr lang="zh-CN" sz="1600" kern="0">
                          <a:effectLst/>
                        </a:rPr>
                        <a:t>微信：</a:t>
                      </a:r>
                      <a:r>
                        <a:rPr lang="en-US" sz="1600" kern="0">
                          <a:effectLst/>
                        </a:rPr>
                        <a:t>M229103308</a:t>
                      </a:r>
                      <a:endParaRPr lang="zh-CN" sz="2000" kern="100">
                        <a:effectLst/>
                      </a:endParaRPr>
                    </a:p>
                    <a:p>
                      <a:pPr indent="127000" algn="just">
                        <a:lnSpc>
                          <a:spcPts val="2000"/>
                        </a:lnSpc>
                        <a:spcAft>
                          <a:spcPts val="0"/>
                        </a:spcAft>
                      </a:pPr>
                      <a:r>
                        <a:rPr lang="zh-CN" sz="1600" kern="0">
                          <a:effectLst/>
                        </a:rPr>
                        <a:t>邮箱：</a:t>
                      </a:r>
                      <a:r>
                        <a:rPr lang="en-US" sz="1600" kern="0">
                          <a:effectLst/>
                        </a:rPr>
                        <a:t>31602298@stu.zucc.edu.cn</a:t>
                      </a:r>
                      <a:endParaRPr lang="zh-CN" sz="2000" kern="100">
                        <a:effectLst/>
                        <a:latin typeface="Times New Roman" charset="0"/>
                        <a:ea typeface="宋体" charset="-122"/>
                        <a:cs typeface="宋体" charset="-122"/>
                      </a:endParaRPr>
                    </a:p>
                  </a:txBody>
                  <a:tcPr marL="68580" marR="68580" marT="0" marB="0"/>
                </a:tc>
              </a:tr>
              <a:tr h="611156">
                <a:tc>
                  <a:txBody>
                    <a:bodyPr/>
                    <a:lstStyle/>
                    <a:p>
                      <a:pPr algn="ctr">
                        <a:spcAft>
                          <a:spcPts val="0"/>
                        </a:spcAft>
                      </a:pPr>
                      <a:r>
                        <a:rPr lang="en-US" sz="1600">
                          <a:effectLst/>
                        </a:rPr>
                        <a:t>P10</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周颙舜</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外</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a:effectLst/>
                        </a:rPr>
                        <a:t>学生用户代表</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15168216352</a:t>
                      </a:r>
                      <a:endParaRPr lang="zh-CN" sz="2000" kern="100" dirty="0">
                        <a:effectLst/>
                      </a:endParaRPr>
                    </a:p>
                    <a:p>
                      <a:pPr indent="127000" algn="just">
                        <a:lnSpc>
                          <a:spcPts val="2000"/>
                        </a:lnSpc>
                        <a:spcAft>
                          <a:spcPts val="0"/>
                        </a:spcAft>
                      </a:pPr>
                      <a:r>
                        <a:rPr lang="zh-CN" sz="1600" kern="0" dirty="0">
                          <a:effectLst/>
                        </a:rPr>
                        <a:t>邮箱：</a:t>
                      </a:r>
                      <a:r>
                        <a:rPr lang="en-US" sz="1600" kern="0" dirty="0">
                          <a:effectLst/>
                        </a:rPr>
                        <a:t>31601419@stu.zucc.edu.cn</a:t>
                      </a:r>
                      <a:endParaRPr lang="zh-CN" sz="2000" kern="100" dirty="0">
                        <a:effectLst/>
                        <a:latin typeface="Times New Roman" charset="0"/>
                        <a:ea typeface="宋体" charset="-122"/>
                        <a:cs typeface="宋体" charset="-122"/>
                      </a:endParaRPr>
                    </a:p>
                  </a:txBody>
                  <a:tcPr marL="68580" marR="68580" marT="0" marB="0"/>
                </a:tc>
              </a:tr>
            </a:tbl>
          </a:graphicData>
        </a:graphic>
      </p:graphicFrame>
    </p:spTree>
    <p:extLst>
      <p:ext uri="{BB962C8B-B14F-4D97-AF65-F5344CB8AC3E}">
        <p14:creationId xmlns:p14="http://schemas.microsoft.com/office/powerpoint/2010/main" val="1276971237"/>
      </p:ext>
    </p:extLst>
  </p:cSld>
  <p:clrMapOvr>
    <a:masterClrMapping/>
  </p:clrMapOvr>
  <p:transition spd="med">
    <p:pull/>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干系人管理计划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7737021" y="1273629"/>
            <a:ext cx="3445328" cy="523220"/>
          </a:xfrm>
          <a:prstGeom prst="rect">
            <a:avLst/>
          </a:prstGeom>
          <a:noFill/>
        </p:spPr>
        <p:txBody>
          <a:bodyPr wrap="square" rtlCol="0">
            <a:spAutoFit/>
          </a:bodyPr>
          <a:lstStyle/>
          <a:p>
            <a:endParaRPr kumimoji="1" lang="zh-CN" altLang="en-US" sz="2800" dirty="0">
              <a:latin typeface="SimHei" charset="-122"/>
              <a:ea typeface="SimHei" charset="-122"/>
              <a:cs typeface="SimHei" charset="-122"/>
            </a:endParaRPr>
          </a:p>
        </p:txBody>
      </p:sp>
      <p:sp>
        <p:nvSpPr>
          <p:cNvPr id="6" name="文本框 5"/>
          <p:cNvSpPr txBox="1"/>
          <p:nvPr/>
        </p:nvSpPr>
        <p:spPr>
          <a:xfrm>
            <a:off x="4686779" y="695960"/>
            <a:ext cx="2723823" cy="369332"/>
          </a:xfrm>
          <a:prstGeom prst="rect">
            <a:avLst/>
          </a:prstGeom>
          <a:noFill/>
        </p:spPr>
        <p:txBody>
          <a:bodyPr wrap="none" rtlCol="0">
            <a:spAutoFit/>
          </a:bodyPr>
          <a:lstStyle/>
          <a:p>
            <a:r>
              <a:rPr lang="zh-CN" altLang="zh-CN" dirty="0">
                <a:latin typeface="SimHei" charset="-122"/>
                <a:ea typeface="SimHei" charset="-122"/>
                <a:cs typeface="SimHei" charset="-122"/>
              </a:rPr>
              <a:t>项目干系人活动控制计划</a:t>
            </a:r>
            <a:endParaRPr kumimoji="1" lang="zh-CN" altLang="en-US" b="1" dirty="0">
              <a:latin typeface="SimHei" charset="-122"/>
              <a:ea typeface="SimHei" charset="-122"/>
              <a:cs typeface="SimHei" charset="-122"/>
            </a:endParaRPr>
          </a:p>
        </p:txBody>
      </p:sp>
      <p:sp>
        <p:nvSpPr>
          <p:cNvPr id="7" name="Rectangle 1"/>
          <p:cNvSpPr>
            <a:spLocks noChangeArrowheads="1"/>
          </p:cNvSpPr>
          <p:nvPr/>
        </p:nvSpPr>
        <p:spPr bwMode="auto">
          <a:xfrm>
            <a:off x="3038475" y="2224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 name="表格 1"/>
          <p:cNvGraphicFramePr>
            <a:graphicFrameLocks noGrp="1"/>
          </p:cNvGraphicFramePr>
          <p:nvPr>
            <p:extLst>
              <p:ext uri="{D42A27DB-BD31-4B8C-83A1-F6EECF244321}">
                <p14:modId xmlns:p14="http://schemas.microsoft.com/office/powerpoint/2010/main" val="1124321152"/>
              </p:ext>
            </p:extLst>
          </p:nvPr>
        </p:nvGraphicFramePr>
        <p:xfrm>
          <a:off x="1423686" y="1535239"/>
          <a:ext cx="9113982" cy="4210300"/>
        </p:xfrm>
        <a:graphic>
          <a:graphicData uri="http://schemas.openxmlformats.org/drawingml/2006/table">
            <a:tbl>
              <a:tblPr firstRow="1" firstCol="1" bandRow="1">
                <a:tableStyleId>{5C22544A-7EE6-4342-B048-85BDC9FD1C3A}</a:tableStyleId>
              </a:tblPr>
              <a:tblGrid>
                <a:gridCol w="1666755"/>
                <a:gridCol w="891512"/>
                <a:gridCol w="1113190"/>
                <a:gridCol w="1576758"/>
                <a:gridCol w="1562757"/>
                <a:gridCol w="2303010"/>
              </a:tblGrid>
              <a:tr h="432393">
                <a:tc>
                  <a:txBody>
                    <a:bodyPr/>
                    <a:lstStyle/>
                    <a:p>
                      <a:pPr>
                        <a:spcAft>
                          <a:spcPts val="0"/>
                        </a:spcAft>
                      </a:pPr>
                      <a:r>
                        <a:rPr lang="zh-CN" sz="1600" dirty="0">
                          <a:effectLst/>
                        </a:rPr>
                        <a:t>活动名称</a:t>
                      </a:r>
                      <a:endParaRPr lang="zh-CN" sz="1600" dirty="0">
                        <a:effectLst/>
                        <a:latin typeface="Times New Roman" charset="0"/>
                        <a:ea typeface="宋体" charset="-122"/>
                      </a:endParaRPr>
                    </a:p>
                  </a:txBody>
                  <a:tcPr marL="68580" marR="68580" marT="0" marB="0"/>
                </a:tc>
                <a:tc>
                  <a:txBody>
                    <a:bodyPr/>
                    <a:lstStyle/>
                    <a:p>
                      <a:pPr>
                        <a:spcAft>
                          <a:spcPts val="0"/>
                        </a:spcAft>
                      </a:pPr>
                      <a:r>
                        <a:rPr lang="zh-CN" sz="1600" dirty="0">
                          <a:effectLst/>
                        </a:rPr>
                        <a:t>干系人</a:t>
                      </a:r>
                      <a:endParaRPr lang="zh-CN" sz="1600" dirty="0">
                        <a:effectLst/>
                        <a:latin typeface="Times New Roman" charset="0"/>
                        <a:ea typeface="宋体" charset="-122"/>
                      </a:endParaRPr>
                    </a:p>
                  </a:txBody>
                  <a:tcPr marL="68580" marR="68580" marT="0" marB="0"/>
                </a:tc>
                <a:tc>
                  <a:txBody>
                    <a:bodyPr/>
                    <a:lstStyle/>
                    <a:p>
                      <a:pPr>
                        <a:spcAft>
                          <a:spcPts val="0"/>
                        </a:spcAft>
                      </a:pPr>
                      <a:r>
                        <a:rPr lang="zh-CN" sz="1600" dirty="0">
                          <a:effectLst/>
                        </a:rPr>
                        <a:t>参与成员 </a:t>
                      </a:r>
                      <a:endParaRPr lang="zh-CN" sz="1600" dirty="0">
                        <a:effectLst/>
                        <a:latin typeface="Times New Roman" charset="0"/>
                        <a:ea typeface="宋体" charset="-122"/>
                      </a:endParaRPr>
                    </a:p>
                  </a:txBody>
                  <a:tcPr marL="68580" marR="68580" marT="0" marB="0"/>
                </a:tc>
                <a:tc>
                  <a:txBody>
                    <a:bodyPr/>
                    <a:lstStyle/>
                    <a:p>
                      <a:pPr>
                        <a:spcAft>
                          <a:spcPts val="0"/>
                        </a:spcAft>
                      </a:pPr>
                      <a:r>
                        <a:rPr lang="zh-CN" sz="1600" dirty="0">
                          <a:effectLst/>
                        </a:rPr>
                        <a:t>计划时间</a:t>
                      </a:r>
                      <a:endParaRPr lang="zh-CN" sz="1600" dirty="0">
                        <a:effectLst/>
                        <a:latin typeface="Times New Roman" charset="0"/>
                        <a:ea typeface="宋体" charset="-122"/>
                      </a:endParaRPr>
                    </a:p>
                  </a:txBody>
                  <a:tcPr marL="68580" marR="68580" marT="0" marB="0"/>
                </a:tc>
                <a:tc>
                  <a:txBody>
                    <a:bodyPr/>
                    <a:lstStyle/>
                    <a:p>
                      <a:pPr>
                        <a:spcAft>
                          <a:spcPts val="0"/>
                        </a:spcAft>
                      </a:pPr>
                      <a:r>
                        <a:rPr lang="zh-CN" altLang="en-US" sz="1600" b="1" kern="1200" dirty="0" smtClean="0">
                          <a:solidFill>
                            <a:schemeClr val="lt1"/>
                          </a:solidFill>
                          <a:effectLst/>
                          <a:latin typeface="+mn-lt"/>
                          <a:ea typeface="+mn-ea"/>
                          <a:cs typeface="+mn-cs"/>
                        </a:rPr>
                        <a:t>实际时间</a:t>
                      </a:r>
                      <a:endParaRPr lang="zh-CN" sz="1600" b="1" kern="1200" dirty="0">
                        <a:solidFill>
                          <a:schemeClr val="lt1"/>
                        </a:solidFill>
                        <a:effectLst/>
                        <a:latin typeface="+mn-lt"/>
                        <a:ea typeface="+mn-ea"/>
                        <a:cs typeface="+mn-cs"/>
                      </a:endParaRPr>
                    </a:p>
                  </a:txBody>
                  <a:tcPr marL="68580" marR="68580" marT="0" marB="0"/>
                </a:tc>
                <a:tc>
                  <a:txBody>
                    <a:bodyPr/>
                    <a:lstStyle/>
                    <a:p>
                      <a:pPr>
                        <a:spcAft>
                          <a:spcPts val="0"/>
                        </a:spcAft>
                      </a:pPr>
                      <a:r>
                        <a:rPr lang="zh-CN" sz="1600" dirty="0">
                          <a:effectLst/>
                        </a:rPr>
                        <a:t>预期成果</a:t>
                      </a:r>
                      <a:endParaRPr lang="zh-CN" sz="1600" dirty="0">
                        <a:effectLst/>
                        <a:latin typeface="Times New Roman" charset="0"/>
                        <a:ea typeface="宋体" charset="-122"/>
                      </a:endParaRPr>
                    </a:p>
                  </a:txBody>
                  <a:tcPr marL="68580" marR="68580" marT="0" marB="0"/>
                </a:tc>
              </a:tr>
              <a:tr h="944477">
                <a:tc>
                  <a:txBody>
                    <a:bodyPr/>
                    <a:lstStyle/>
                    <a:p>
                      <a:pPr>
                        <a:spcAft>
                          <a:spcPts val="0"/>
                        </a:spcAft>
                      </a:pPr>
                      <a:r>
                        <a:rPr lang="zh-CN" sz="1400" dirty="0">
                          <a:effectLst/>
                        </a:rPr>
                        <a:t>业务需求获取访谈</a:t>
                      </a:r>
                      <a:endParaRPr lang="zh-CN" sz="1400" dirty="0">
                        <a:effectLst/>
                        <a:latin typeface="Times New Roman" charset="0"/>
                        <a:ea typeface="宋体" charset="-122"/>
                      </a:endParaRPr>
                    </a:p>
                  </a:txBody>
                  <a:tcPr marL="68580" marR="68580" marT="0" marB="0"/>
                </a:tc>
                <a:tc>
                  <a:txBody>
                    <a:bodyPr/>
                    <a:lstStyle/>
                    <a:p>
                      <a:pPr>
                        <a:spcAft>
                          <a:spcPts val="0"/>
                        </a:spcAft>
                      </a:pPr>
                      <a:r>
                        <a:rPr lang="zh-CN" sz="1400" dirty="0">
                          <a:effectLst/>
                        </a:rPr>
                        <a:t>杨枨老师</a:t>
                      </a:r>
                      <a:endParaRPr lang="zh-CN" sz="1400" dirty="0">
                        <a:effectLst/>
                        <a:latin typeface="Times New Roman" charset="0"/>
                        <a:ea typeface="宋体" charset="-122"/>
                      </a:endParaRPr>
                    </a:p>
                  </a:txBody>
                  <a:tcPr marL="68580" marR="68580" marT="0" marB="0"/>
                </a:tc>
                <a:tc>
                  <a:txBody>
                    <a:bodyPr/>
                    <a:lstStyle/>
                    <a:p>
                      <a:pPr>
                        <a:spcAft>
                          <a:spcPts val="0"/>
                        </a:spcAft>
                      </a:pPr>
                      <a:r>
                        <a:rPr lang="en-US" sz="1400" dirty="0">
                          <a:effectLst/>
                        </a:rPr>
                        <a:t>G12</a:t>
                      </a:r>
                      <a:r>
                        <a:rPr lang="zh-CN" sz="1400" dirty="0">
                          <a:effectLst/>
                        </a:rPr>
                        <a:t>全体成员</a:t>
                      </a:r>
                      <a:endParaRPr lang="zh-CN" sz="1400" dirty="0">
                        <a:effectLst/>
                        <a:latin typeface="Times New Roman" charset="0"/>
                        <a:ea typeface="宋体" charset="-122"/>
                      </a:endParaRPr>
                    </a:p>
                  </a:txBody>
                  <a:tcPr marL="68580" marR="68580" marT="0" marB="0"/>
                </a:tc>
                <a:tc>
                  <a:txBody>
                    <a:bodyPr/>
                    <a:lstStyle/>
                    <a:p>
                      <a:pPr>
                        <a:spcAft>
                          <a:spcPts val="0"/>
                        </a:spcAft>
                      </a:pPr>
                      <a:r>
                        <a:rPr lang="en-US" sz="1400" dirty="0">
                          <a:effectLst/>
                        </a:rPr>
                        <a:t>2018/11/25/10:00</a:t>
                      </a:r>
                      <a:endParaRPr lang="zh-CN" sz="1400" dirty="0">
                        <a:effectLst/>
                        <a:latin typeface="Times New Roman" charset="0"/>
                        <a:ea typeface="宋体" charset="-122"/>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effectLst/>
                        </a:rPr>
                        <a:t>2018/11/25/10:00</a:t>
                      </a:r>
                      <a:endParaRPr lang="zh-CN" altLang="zh-CN" sz="1400" dirty="0" smtClean="0">
                        <a:effectLst/>
                        <a:latin typeface="Times New Roman" charset="0"/>
                        <a:ea typeface="宋体" charset="-122"/>
                      </a:endParaRPr>
                    </a:p>
                    <a:p>
                      <a:pPr>
                        <a:spcAft>
                          <a:spcPts val="0"/>
                        </a:spcAft>
                      </a:pPr>
                      <a:endParaRPr lang="zh-CN" sz="1400" dirty="0">
                        <a:effectLst/>
                        <a:latin typeface="Times New Roman" charset="0"/>
                        <a:ea typeface="宋体" charset="-122"/>
                      </a:endParaRPr>
                    </a:p>
                  </a:txBody>
                  <a:tcPr marL="68580" marR="68580" marT="0" marB="0"/>
                </a:tc>
                <a:tc>
                  <a:txBody>
                    <a:bodyPr/>
                    <a:lstStyle/>
                    <a:p>
                      <a:pPr>
                        <a:spcAft>
                          <a:spcPts val="0"/>
                        </a:spcAft>
                      </a:pPr>
                      <a:r>
                        <a:rPr lang="zh-CN" sz="1400" dirty="0">
                          <a:effectLst/>
                        </a:rPr>
                        <a:t>成功获取业务需求</a:t>
                      </a:r>
                    </a:p>
                    <a:p>
                      <a:pPr>
                        <a:spcAft>
                          <a:spcPts val="0"/>
                        </a:spcAft>
                      </a:pPr>
                      <a:r>
                        <a:rPr lang="zh-CN" sz="1400" dirty="0">
                          <a:effectLst/>
                        </a:rPr>
                        <a:t>确认移动应用界面原型</a:t>
                      </a:r>
                      <a:endParaRPr lang="zh-CN" sz="1400" dirty="0">
                        <a:effectLst/>
                        <a:latin typeface="Times New Roman" charset="0"/>
                        <a:ea typeface="宋体" charset="-122"/>
                      </a:endParaRPr>
                    </a:p>
                  </a:txBody>
                  <a:tcPr marL="68580" marR="68580" marT="0" marB="0"/>
                </a:tc>
              </a:tr>
              <a:tr h="944477">
                <a:tc>
                  <a:txBody>
                    <a:bodyPr/>
                    <a:lstStyle/>
                    <a:p>
                      <a:pPr>
                        <a:spcAft>
                          <a:spcPts val="0"/>
                        </a:spcAft>
                      </a:pPr>
                      <a:r>
                        <a:rPr lang="zh-CN" sz="1400">
                          <a:effectLst/>
                        </a:rPr>
                        <a:t>业务需求确认访谈</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杨枨老师</a:t>
                      </a:r>
                      <a:endParaRPr lang="zh-CN" sz="1400">
                        <a:effectLst/>
                        <a:latin typeface="Times New Roman" charset="0"/>
                        <a:ea typeface="宋体" charset="-122"/>
                      </a:endParaRPr>
                    </a:p>
                  </a:txBody>
                  <a:tcPr marL="68580" marR="68580" marT="0" marB="0"/>
                </a:tc>
                <a:tc>
                  <a:txBody>
                    <a:bodyPr/>
                    <a:lstStyle/>
                    <a:p>
                      <a:pPr>
                        <a:spcAft>
                          <a:spcPts val="0"/>
                        </a:spcAft>
                      </a:pPr>
                      <a:r>
                        <a:rPr lang="en-US" sz="1400">
                          <a:effectLst/>
                        </a:rPr>
                        <a:t>G12</a:t>
                      </a:r>
                      <a:r>
                        <a:rPr lang="zh-CN" sz="1400">
                          <a:effectLst/>
                        </a:rPr>
                        <a:t>全体成员</a:t>
                      </a:r>
                      <a:endParaRPr lang="zh-CN" sz="1400">
                        <a:effectLst/>
                        <a:latin typeface="Times New Roman" charset="0"/>
                        <a:ea typeface="宋体" charset="-122"/>
                      </a:endParaRPr>
                    </a:p>
                  </a:txBody>
                  <a:tcPr marL="68580" marR="68580" marT="0" marB="0"/>
                </a:tc>
                <a:tc>
                  <a:txBody>
                    <a:bodyPr/>
                    <a:lstStyle/>
                    <a:p>
                      <a:pPr>
                        <a:spcAft>
                          <a:spcPts val="0"/>
                        </a:spcAft>
                      </a:pPr>
                      <a:r>
                        <a:rPr lang="en-US" sz="1400" dirty="0" smtClean="0">
                          <a:effectLst/>
                        </a:rPr>
                        <a:t>2018/12/0</a:t>
                      </a:r>
                      <a:r>
                        <a:rPr lang="en-US" altLang="zh-CN" sz="1400" dirty="0" smtClean="0">
                          <a:effectLst/>
                        </a:rPr>
                        <a:t>4</a:t>
                      </a:r>
                      <a:r>
                        <a:rPr lang="en-US" sz="1400" dirty="0" smtClean="0">
                          <a:effectLst/>
                        </a:rPr>
                        <a:t>/1</a:t>
                      </a:r>
                      <a:r>
                        <a:rPr lang="en-US" altLang="zh-CN" sz="1400" dirty="0" smtClean="0">
                          <a:effectLst/>
                        </a:rPr>
                        <a:t>7</a:t>
                      </a:r>
                      <a:r>
                        <a:rPr lang="en-US" sz="1400" dirty="0" smtClean="0">
                          <a:effectLst/>
                        </a:rPr>
                        <a:t>:00</a:t>
                      </a:r>
                      <a:endParaRPr lang="zh-CN" sz="1400" dirty="0">
                        <a:effectLst/>
                        <a:latin typeface="Times New Roman" charset="0"/>
                        <a:ea typeface="宋体" charset="-122"/>
                      </a:endParaRPr>
                    </a:p>
                  </a:txBody>
                  <a:tcPr marL="68580" marR="68580" marT="0" marB="0"/>
                </a:tc>
                <a:tc>
                  <a:txBody>
                    <a:bodyPr/>
                    <a:lstStyle/>
                    <a:p>
                      <a:pPr>
                        <a:spcAft>
                          <a:spcPts val="0"/>
                        </a:spcAft>
                      </a:pPr>
                      <a:endParaRPr lang="zh-CN" sz="1400" dirty="0">
                        <a:effectLst/>
                        <a:latin typeface="Times New Roman" charset="0"/>
                        <a:ea typeface="宋体" charset="-122"/>
                      </a:endParaRPr>
                    </a:p>
                  </a:txBody>
                  <a:tcPr marL="68580" marR="68580" marT="0" marB="0"/>
                </a:tc>
                <a:tc>
                  <a:txBody>
                    <a:bodyPr/>
                    <a:lstStyle/>
                    <a:p>
                      <a:pPr>
                        <a:spcAft>
                          <a:spcPts val="0"/>
                        </a:spcAft>
                      </a:pPr>
                      <a:r>
                        <a:rPr lang="zh-CN" sz="1400">
                          <a:effectLst/>
                        </a:rPr>
                        <a:t>确认业务需求</a:t>
                      </a:r>
                    </a:p>
                    <a:p>
                      <a:pPr>
                        <a:spcAft>
                          <a:spcPts val="0"/>
                        </a:spcAft>
                      </a:pPr>
                      <a:r>
                        <a:rPr lang="en-US" sz="1400">
                          <a:effectLst/>
                        </a:rPr>
                        <a:t>web</a:t>
                      </a:r>
                      <a:r>
                        <a:rPr lang="zh-CN" sz="1400">
                          <a:effectLst/>
                        </a:rPr>
                        <a:t>界面原型的基本确认</a:t>
                      </a:r>
                      <a:endParaRPr lang="zh-CN" sz="1400">
                        <a:effectLst/>
                        <a:latin typeface="Times New Roman" charset="0"/>
                        <a:ea typeface="宋体" charset="-122"/>
                      </a:endParaRPr>
                    </a:p>
                  </a:txBody>
                  <a:tcPr marL="68580" marR="68580" marT="0" marB="0"/>
                </a:tc>
              </a:tr>
              <a:tr h="629651">
                <a:tc>
                  <a:txBody>
                    <a:bodyPr/>
                    <a:lstStyle/>
                    <a:p>
                      <a:pPr>
                        <a:spcAft>
                          <a:spcPts val="0"/>
                        </a:spcAft>
                      </a:pPr>
                      <a:r>
                        <a:rPr lang="zh-CN" sz="1400">
                          <a:effectLst/>
                        </a:rPr>
                        <a:t>教师代表用户需求获取访谈</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杨枨老师</a:t>
                      </a:r>
                      <a:endParaRPr lang="zh-CN" sz="1400">
                        <a:effectLst/>
                        <a:latin typeface="Times New Roman" charset="0"/>
                        <a:ea typeface="宋体" charset="-122"/>
                      </a:endParaRPr>
                    </a:p>
                  </a:txBody>
                  <a:tcPr marL="68580" marR="68580" marT="0" marB="0"/>
                </a:tc>
                <a:tc>
                  <a:txBody>
                    <a:bodyPr/>
                    <a:lstStyle/>
                    <a:p>
                      <a:pPr>
                        <a:spcAft>
                          <a:spcPts val="0"/>
                        </a:spcAft>
                      </a:pPr>
                      <a:r>
                        <a:rPr lang="en-US" sz="1400">
                          <a:effectLst/>
                        </a:rPr>
                        <a:t>G12</a:t>
                      </a:r>
                      <a:r>
                        <a:rPr lang="zh-CN" sz="1400">
                          <a:effectLst/>
                        </a:rPr>
                        <a:t>全体成员</a:t>
                      </a:r>
                      <a:endParaRPr lang="zh-CN" sz="1400">
                        <a:effectLst/>
                        <a:latin typeface="Times New Roman" charset="0"/>
                        <a:ea typeface="宋体" charset="-122"/>
                      </a:endParaRPr>
                    </a:p>
                  </a:txBody>
                  <a:tcPr marL="68580" marR="68580" marT="0" marB="0"/>
                </a:tc>
                <a:tc>
                  <a:txBody>
                    <a:bodyPr/>
                    <a:lstStyle/>
                    <a:p>
                      <a:pPr>
                        <a:spcAft>
                          <a:spcPts val="0"/>
                        </a:spcAft>
                      </a:pPr>
                      <a:r>
                        <a:rPr lang="en-US" altLang="zh-CN" sz="1400" dirty="0" smtClean="0">
                          <a:effectLst/>
                        </a:rPr>
                        <a:t>2018/12/04/17:00</a:t>
                      </a:r>
                      <a:endParaRPr lang="zh-CN" altLang="zh-CN" sz="1400" dirty="0">
                        <a:effectLst/>
                        <a:latin typeface="Times New Roman" charset="0"/>
                        <a:ea typeface="宋体" charset="-122"/>
                      </a:endParaRPr>
                    </a:p>
                  </a:txBody>
                  <a:tcPr marL="68580" marR="68580" marT="0" marB="0"/>
                </a:tc>
                <a:tc>
                  <a:txBody>
                    <a:bodyPr/>
                    <a:lstStyle/>
                    <a:p>
                      <a:pPr>
                        <a:spcAft>
                          <a:spcPts val="0"/>
                        </a:spcAft>
                      </a:pPr>
                      <a:endParaRPr lang="zh-CN" sz="1400" dirty="0">
                        <a:effectLst/>
                        <a:latin typeface="Times New Roman" charset="0"/>
                        <a:ea typeface="宋体" charset="-122"/>
                      </a:endParaRPr>
                    </a:p>
                  </a:txBody>
                  <a:tcPr marL="68580" marR="68580" marT="0" marB="0"/>
                </a:tc>
                <a:tc>
                  <a:txBody>
                    <a:bodyPr/>
                    <a:lstStyle/>
                    <a:p>
                      <a:pPr>
                        <a:spcAft>
                          <a:spcPts val="0"/>
                        </a:spcAft>
                      </a:pPr>
                      <a:r>
                        <a:rPr lang="zh-CN" sz="1400" dirty="0">
                          <a:effectLst/>
                        </a:rPr>
                        <a:t>成功获取教师用户代表用户需求</a:t>
                      </a:r>
                      <a:endParaRPr lang="zh-CN" sz="1400" dirty="0">
                        <a:effectLst/>
                        <a:latin typeface="Times New Roman" charset="0"/>
                        <a:ea typeface="宋体" charset="-122"/>
                      </a:endParaRPr>
                    </a:p>
                  </a:txBody>
                  <a:tcPr marL="68580" marR="68580" marT="0" marB="0"/>
                </a:tc>
              </a:tr>
              <a:tr h="629651">
                <a:tc>
                  <a:txBody>
                    <a:bodyPr/>
                    <a:lstStyle/>
                    <a:p>
                      <a:pPr>
                        <a:spcAft>
                          <a:spcPts val="0"/>
                        </a:spcAft>
                      </a:pPr>
                      <a:r>
                        <a:rPr lang="zh-CN" sz="1400">
                          <a:effectLst/>
                        </a:rPr>
                        <a:t>学生代表用户需求获取访谈</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米潇杨</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刘祺</a:t>
                      </a:r>
                      <a:endParaRPr lang="zh-CN" sz="1400">
                        <a:effectLst/>
                        <a:latin typeface="Times New Roman" charset="0"/>
                        <a:ea typeface="宋体" charset="-122"/>
                      </a:endParaRPr>
                    </a:p>
                  </a:txBody>
                  <a:tcPr marL="68580" marR="68580" marT="0" marB="0"/>
                </a:tc>
                <a:tc>
                  <a:txBody>
                    <a:bodyPr/>
                    <a:lstStyle/>
                    <a:p>
                      <a:pPr>
                        <a:spcAft>
                          <a:spcPts val="0"/>
                        </a:spcAft>
                      </a:pPr>
                      <a:r>
                        <a:rPr lang="en-US" sz="1400">
                          <a:effectLst/>
                        </a:rPr>
                        <a:t>2018/12/03/21:00</a:t>
                      </a:r>
                      <a:endParaRPr lang="zh-CN" sz="1400">
                        <a:effectLst/>
                        <a:latin typeface="Times New Roman" charset="0"/>
                        <a:ea typeface="宋体" charset="-122"/>
                      </a:endParaRPr>
                    </a:p>
                  </a:txBody>
                  <a:tcPr marL="68580" marR="68580" marT="0" marB="0"/>
                </a:tc>
                <a:tc>
                  <a:txBody>
                    <a:bodyPr/>
                    <a:lstStyle/>
                    <a:p>
                      <a:pPr>
                        <a:spcAft>
                          <a:spcPts val="0"/>
                        </a:spcAft>
                      </a:pP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成果获取学生用户代表用户需求</a:t>
                      </a:r>
                      <a:endParaRPr lang="zh-CN" sz="1400">
                        <a:effectLst/>
                        <a:latin typeface="Times New Roman" charset="0"/>
                        <a:ea typeface="宋体" charset="-122"/>
                      </a:endParaRPr>
                    </a:p>
                  </a:txBody>
                  <a:tcPr marL="68580" marR="68580" marT="0" marB="0"/>
                </a:tc>
              </a:tr>
              <a:tr h="629651">
                <a:tc>
                  <a:txBody>
                    <a:bodyPr/>
                    <a:lstStyle/>
                    <a:p>
                      <a:pPr>
                        <a:spcAft>
                          <a:spcPts val="0"/>
                        </a:spcAft>
                      </a:pPr>
                      <a:r>
                        <a:rPr lang="zh-CN" sz="1400" dirty="0">
                          <a:effectLst/>
                        </a:rPr>
                        <a:t>游客代表用户需求获取访谈</a:t>
                      </a:r>
                      <a:endParaRPr lang="zh-CN" sz="1400" dirty="0">
                        <a:effectLst/>
                        <a:latin typeface="Times New Roman" charset="0"/>
                        <a:ea typeface="宋体" charset="-122"/>
                      </a:endParaRPr>
                    </a:p>
                  </a:txBody>
                  <a:tcPr marL="68580" marR="68580" marT="0" marB="0"/>
                </a:tc>
                <a:tc>
                  <a:txBody>
                    <a:bodyPr/>
                    <a:lstStyle/>
                    <a:p>
                      <a:pPr>
                        <a:spcAft>
                          <a:spcPts val="0"/>
                        </a:spcAft>
                      </a:pPr>
                      <a:r>
                        <a:rPr lang="zh-CN" sz="1400">
                          <a:effectLst/>
                        </a:rPr>
                        <a:t>周颙舜</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刘祺</a:t>
                      </a:r>
                    </a:p>
                    <a:p>
                      <a:pPr>
                        <a:spcAft>
                          <a:spcPts val="0"/>
                        </a:spcAft>
                      </a:pPr>
                      <a:r>
                        <a:rPr lang="zh-CN" sz="1400">
                          <a:effectLst/>
                        </a:rPr>
                        <a:t>陈铭阳</a:t>
                      </a:r>
                      <a:endParaRPr lang="zh-CN" sz="1400">
                        <a:effectLst/>
                        <a:latin typeface="Times New Roman" charset="0"/>
                        <a:ea typeface="宋体" charset="-122"/>
                      </a:endParaRPr>
                    </a:p>
                  </a:txBody>
                  <a:tcPr marL="68580" marR="68580" marT="0" marB="0"/>
                </a:tc>
                <a:tc>
                  <a:txBody>
                    <a:bodyPr/>
                    <a:lstStyle/>
                    <a:p>
                      <a:pPr>
                        <a:spcAft>
                          <a:spcPts val="0"/>
                        </a:spcAft>
                      </a:pPr>
                      <a:r>
                        <a:rPr lang="en-US" sz="1400">
                          <a:effectLst/>
                        </a:rPr>
                        <a:t>2018/12/04/21:00</a:t>
                      </a:r>
                      <a:endParaRPr lang="zh-CN" sz="1400">
                        <a:effectLst/>
                        <a:latin typeface="Times New Roman" charset="0"/>
                        <a:ea typeface="宋体" charset="-122"/>
                      </a:endParaRPr>
                    </a:p>
                  </a:txBody>
                  <a:tcPr marL="68580" marR="68580" marT="0" marB="0"/>
                </a:tc>
                <a:tc>
                  <a:txBody>
                    <a:bodyPr/>
                    <a:lstStyle/>
                    <a:p>
                      <a:pPr>
                        <a:spcAft>
                          <a:spcPts val="0"/>
                        </a:spcAft>
                      </a:pPr>
                      <a:endParaRPr lang="zh-CN" sz="1400" dirty="0">
                        <a:effectLst/>
                        <a:latin typeface="Times New Roman" charset="0"/>
                        <a:ea typeface="宋体" charset="-122"/>
                      </a:endParaRPr>
                    </a:p>
                  </a:txBody>
                  <a:tcPr marL="68580" marR="68580" marT="0" marB="0"/>
                </a:tc>
                <a:tc>
                  <a:txBody>
                    <a:bodyPr/>
                    <a:lstStyle/>
                    <a:p>
                      <a:pPr>
                        <a:spcAft>
                          <a:spcPts val="0"/>
                        </a:spcAft>
                      </a:pPr>
                      <a:r>
                        <a:rPr lang="zh-CN" sz="1400" dirty="0">
                          <a:effectLst/>
                        </a:rPr>
                        <a:t>成果获取游客用户代表用户需求</a:t>
                      </a:r>
                      <a:endParaRPr lang="zh-CN" sz="1400" dirty="0">
                        <a:effectLst/>
                        <a:latin typeface="Times New Roman" charset="0"/>
                        <a:ea typeface="宋体" charset="-122"/>
                      </a:endParaRPr>
                    </a:p>
                  </a:txBody>
                  <a:tcPr marL="68580" marR="68580" marT="0" marB="0"/>
                </a:tc>
              </a:tr>
            </a:tbl>
          </a:graphicData>
        </a:graphic>
      </p:graphicFrame>
    </p:spTree>
    <p:extLst>
      <p:ext uri="{BB962C8B-B14F-4D97-AF65-F5344CB8AC3E}">
        <p14:creationId xmlns:p14="http://schemas.microsoft.com/office/powerpoint/2010/main" val="104012141"/>
      </p:ext>
    </p:extLst>
  </p:cSld>
  <p:clrMapOvr>
    <a:masterClrMapping/>
  </p:clrMapOvr>
  <p:transition spd="med">
    <p:pull/>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lang="en-US" altLang="zh-CN" sz="6000" b="1" dirty="0" smtClean="0">
                    <a:solidFill>
                      <a:srgbClr val="2DCCDF"/>
                    </a:solidFill>
                    <a:latin typeface="微软雅黑" panose="020B0503020204020204" pitchFamily="34" charset="-122"/>
                    <a:ea typeface="微软雅黑" panose="020B0503020204020204" pitchFamily="34" charset="-122"/>
                  </a:rPr>
                  <a:t>12</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绩效评价</a:t>
                </a: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REFERENCES</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pic>
        <p:nvPicPr>
          <p:cNvPr id="21" name="图片 20">
            <a:extLst>
              <a:ext uri="{FF2B5EF4-FFF2-40B4-BE49-F238E27FC236}">
                <a16:creationId xmlns:a16="http://schemas.microsoft.com/office/drawing/2014/main" xmlns=""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02" y="5719932"/>
            <a:ext cx="1277897" cy="1277897"/>
          </a:xfrm>
          <a:prstGeom prst="rect">
            <a:avLst/>
          </a:prstGeom>
        </p:spPr>
      </p:pic>
    </p:spTree>
    <p:extLst>
      <p:ext uri="{BB962C8B-B14F-4D97-AF65-F5344CB8AC3E}">
        <p14:creationId xmlns:p14="http://schemas.microsoft.com/office/powerpoint/2010/main" val="803651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500"/>
                                        <p:tgtEl>
                                          <p:spTgt spid="1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177" name="矩形 10"/>
          <p:cNvSpPr>
            <a:spLocks noChangeArrowheads="1"/>
          </p:cNvSpPr>
          <p:nvPr/>
        </p:nvSpPr>
        <p:spPr bwMode="auto">
          <a:xfrm>
            <a:off x="2994421" y="2002155"/>
            <a:ext cx="6203154"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zh-CN" sz="2000" dirty="0">
                <a:latin typeface="微软雅黑" panose="020B0503020204020204" pitchFamily="34" charset="-122"/>
                <a:ea typeface="微软雅黑" panose="020B0503020204020204" pitchFamily="34" charset="-122"/>
              </a:rPr>
              <a:t>首先本项目是“软件工程系列课程教学辅助网站</a:t>
            </a:r>
            <a:r>
              <a:rPr lang="zh-CN"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的需求工程子项目</a:t>
            </a:r>
            <a:r>
              <a:rPr lang="zh-CN" altLang="zh-CN" sz="2000" dirty="0" smtClean="0">
                <a:latin typeface="微软雅黑" panose="020B0503020204020204" pitchFamily="34" charset="-122"/>
                <a:ea typeface="微软雅黑" panose="020B0503020204020204" pitchFamily="34" charset="-122"/>
              </a:rPr>
              <a:t>。做</a:t>
            </a:r>
            <a:r>
              <a:rPr lang="zh-CN" altLang="zh-CN" sz="2000" dirty="0">
                <a:latin typeface="微软雅黑" panose="020B0503020204020204" pitchFamily="34" charset="-122"/>
                <a:ea typeface="微软雅黑" panose="020B0503020204020204" pitchFamily="34" charset="-122"/>
              </a:rPr>
              <a:t>一个软件工程教学、学习、交流的网站。该系统采取瀑布模型。</a:t>
            </a:r>
          </a:p>
          <a:p>
            <a:pPr>
              <a:lnSpc>
                <a:spcPct val="150000"/>
              </a:lnSpc>
            </a:pPr>
            <a:r>
              <a:rPr lang="zh-CN" altLang="zh-CN" sz="2000" dirty="0">
                <a:latin typeface="微软雅黑" panose="020B0503020204020204" pitchFamily="34" charset="-122"/>
                <a:ea typeface="微软雅黑" panose="020B0503020204020204" pitchFamily="34" charset="-122"/>
              </a:rPr>
              <a:t>软件工程分为定义、开发、运行与维护，而软件需求是软件工程过程中定义阶段的一个决定性步骤，也是整个软件工程的一个决定性步骤。需求的正确与否对整个项目的影响至关重要。</a:t>
            </a:r>
          </a:p>
          <a:p>
            <a:pPr>
              <a:lnSpc>
                <a:spcPct val="150000"/>
              </a:lnSpc>
            </a:pPr>
            <a:r>
              <a:rPr lang="zh-CN" altLang="zh-CN" sz="2000" dirty="0">
                <a:latin typeface="微软雅黑" panose="020B0503020204020204" pitchFamily="34" charset="-122"/>
                <a:ea typeface="微软雅黑" panose="020B0503020204020204" pitchFamily="34" charset="-122"/>
              </a:rPr>
              <a:t>需求工程分为需求的开发与管理。需求的开发又分为需求的获取、需求的分析、需求的规格说明和审核。</a:t>
            </a:r>
          </a:p>
        </p:txBody>
      </p:sp>
      <p:sp>
        <p:nvSpPr>
          <p:cNvPr id="18" name="文本框 17">
            <a:extLst>
              <a:ext uri="{FF2B5EF4-FFF2-40B4-BE49-F238E27FC236}">
                <a16:creationId xmlns:a16="http://schemas.microsoft.com/office/drawing/2014/main" xmlns="" id="{84FAADED-2C55-48CC-8245-6CEA3FABF3DC}"/>
              </a:ext>
            </a:extLst>
          </p:cNvPr>
          <p:cNvSpPr txBox="1">
            <a:spLocks noChangeArrowheads="1"/>
          </p:cNvSpPr>
          <p:nvPr/>
        </p:nvSpPr>
        <p:spPr bwMode="auto">
          <a:xfrm>
            <a:off x="4324745" y="1364932"/>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工作内容</a:t>
            </a:r>
          </a:p>
        </p:txBody>
      </p:sp>
    </p:spTree>
    <p:extLst>
      <p:ext uri="{BB962C8B-B14F-4D97-AF65-F5344CB8AC3E}">
        <p14:creationId xmlns:p14="http://schemas.microsoft.com/office/powerpoint/2010/main" val="37581087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177"/>
                                        </p:tgtEl>
                                        <p:attrNameLst>
                                          <p:attrName>style.visibility</p:attrName>
                                        </p:attrNameLst>
                                      </p:cBhvr>
                                      <p:to>
                                        <p:strVal val="visible"/>
                                      </p:to>
                                    </p:set>
                                    <p:animEffect transition="in" filter="fade">
                                      <p:cBhvr>
                                        <p:cTn id="7" dur="1000"/>
                                        <p:tgtEl>
                                          <p:spTgt spid="7177"/>
                                        </p:tgtEl>
                                      </p:cBhvr>
                                    </p:animEffect>
                                    <p:anim calcmode="lin" valueType="num">
                                      <p:cBhvr>
                                        <p:cTn id="8" dur="1000" fill="hold"/>
                                        <p:tgtEl>
                                          <p:spTgt spid="7177"/>
                                        </p:tgtEl>
                                        <p:attrNameLst>
                                          <p:attrName>ppt_x</p:attrName>
                                        </p:attrNameLst>
                                      </p:cBhvr>
                                      <p:tavLst>
                                        <p:tav tm="0">
                                          <p:val>
                                            <p:strVal val="#ppt_x"/>
                                          </p:val>
                                        </p:tav>
                                        <p:tav tm="100000">
                                          <p:val>
                                            <p:strVal val="#ppt_x"/>
                                          </p:val>
                                        </p:tav>
                                      </p:tavLst>
                                    </p:anim>
                                    <p:anim calcmode="lin" valueType="num">
                                      <p:cBhvr>
                                        <p:cTn id="9" dur="1000" fill="hold"/>
                                        <p:tgtEl>
                                          <p:spTgt spid="71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noProof="0" dirty="0">
                <a:solidFill>
                  <a:srgbClr val="F77258"/>
                </a:solidFill>
                <a:latin typeface="微软雅黑" panose="020B0503020204020204" pitchFamily="34" charset="-122"/>
                <a:ea typeface="微软雅黑" panose="020B0503020204020204" pitchFamily="34" charset="-122"/>
              </a:rPr>
              <a:t>绩效</a:t>
            </a:r>
            <a:r>
              <a:rPr lang="zh-CN" altLang="en-US" sz="2000" b="1" noProof="0" dirty="0" smtClean="0">
                <a:solidFill>
                  <a:srgbClr val="F77258"/>
                </a:solidFill>
                <a:latin typeface="微软雅黑" panose="020B0503020204020204" pitchFamily="34" charset="-122"/>
                <a:ea typeface="微软雅黑" panose="020B0503020204020204" pitchFamily="34" charset="-122"/>
              </a:rPr>
              <a:t>评价规则</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 name="表格 2"/>
          <p:cNvGraphicFramePr>
            <a:graphicFrameLocks noGrp="1"/>
          </p:cNvGraphicFramePr>
          <p:nvPr>
            <p:extLst>
              <p:ext uri="{D42A27DB-BD31-4B8C-83A1-F6EECF244321}">
                <p14:modId xmlns:p14="http://schemas.microsoft.com/office/powerpoint/2010/main" val="248908092"/>
              </p:ext>
            </p:extLst>
          </p:nvPr>
        </p:nvGraphicFramePr>
        <p:xfrm>
          <a:off x="739774" y="1252105"/>
          <a:ext cx="10515600" cy="5092861"/>
        </p:xfrm>
        <a:graphic>
          <a:graphicData uri="http://schemas.openxmlformats.org/drawingml/2006/table">
            <a:tbl>
              <a:tblPr>
                <a:tableStyleId>{5C22544A-7EE6-4342-B048-85BDC9FD1C3A}</a:tableStyleId>
              </a:tblPr>
              <a:tblGrid>
                <a:gridCol w="1294134"/>
                <a:gridCol w="9221466"/>
              </a:tblGrid>
              <a:tr h="763929">
                <a:tc>
                  <a:txBody>
                    <a:bodyPr/>
                    <a:lstStyle/>
                    <a:p>
                      <a:pPr algn="l" fontAlgn="ctr"/>
                      <a:r>
                        <a:rPr lang="zh-CN" altLang="en-US" sz="1400" b="1" u="none" strike="noStrike" dirty="0">
                          <a:effectLst/>
                        </a:rPr>
                        <a:t>绩效评价规则</a:t>
                      </a:r>
                      <a:r>
                        <a:rPr lang="zh-CN" altLang="en-US" sz="2000" u="none" strike="noStrike" dirty="0">
                          <a:effectLst/>
                        </a:rPr>
                        <a:t>：</a:t>
                      </a:r>
                      <a:endParaRPr lang="zh-CN" altLang="en-US" sz="2000" b="0" i="0" u="none" strike="noStrike" dirty="0">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a:effectLst/>
                        </a:rPr>
                        <a:t>1</a:t>
                      </a:r>
                      <a:r>
                        <a:rPr lang="en-US" altLang="zh-CN" sz="1400" u="none" strike="noStrike" dirty="0" smtClean="0">
                          <a:effectLst/>
                        </a:rPr>
                        <a:t>.</a:t>
                      </a:r>
                      <a:r>
                        <a:rPr lang="zh-CN" altLang="en-US" sz="1400" u="none" strike="noStrike" dirty="0" smtClean="0">
                          <a:effectLst/>
                        </a:rPr>
                        <a:t> 每</a:t>
                      </a:r>
                      <a:r>
                        <a:rPr lang="zh-CN" altLang="en-US" sz="1400" u="none" strike="noStrike" dirty="0">
                          <a:effectLst/>
                        </a:rPr>
                        <a:t>项任务有四个</a:t>
                      </a:r>
                      <a:r>
                        <a:rPr lang="zh-CN" altLang="en-US" sz="1400" u="none" strike="noStrike" dirty="0" smtClean="0">
                          <a:effectLst/>
                        </a:rPr>
                        <a:t>指标（及时性，完整性，积极性，态度），</a:t>
                      </a:r>
                      <a:r>
                        <a:rPr lang="zh-CN" altLang="en-US" sz="1400" u="none" strike="noStrike" dirty="0">
                          <a:effectLst/>
                        </a:rPr>
                        <a:t>一个指标未达标，视情节严重与否扣除</a:t>
                      </a:r>
                      <a:r>
                        <a:rPr lang="en-US" altLang="zh-CN" sz="1400" u="none" strike="noStrike" dirty="0">
                          <a:effectLst/>
                        </a:rPr>
                        <a:t>0.02-0.05</a:t>
                      </a:r>
                      <a:r>
                        <a:rPr lang="zh-CN" altLang="en-US" sz="1400" u="none" strike="noStrike" dirty="0">
                          <a:effectLst/>
                        </a:rPr>
                        <a:t>分</a:t>
                      </a:r>
                      <a:endParaRPr lang="zh-CN" altLang="en-US" sz="1400" b="0" i="0" u="none" strike="noStrike" dirty="0">
                        <a:solidFill>
                          <a:srgbClr val="000000"/>
                        </a:solidFill>
                        <a:effectLst/>
                        <a:latin typeface="等线" charset="-122"/>
                      </a:endParaRPr>
                    </a:p>
                  </a:txBody>
                  <a:tcPr marL="5842" marR="5842" marT="5842" marB="0" anchor="ctr"/>
                </a:tc>
              </a:tr>
              <a:tr h="740779">
                <a:tc>
                  <a:txBody>
                    <a:bodyPr/>
                    <a:lstStyle/>
                    <a:p>
                      <a:pPr algn="l" fontAlgn="ctr"/>
                      <a:endParaRPr lang="zh-CN" altLang="en-US" sz="1400" b="0" i="0" u="none" strike="noStrike">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a:effectLst/>
                        </a:rPr>
                        <a:t>2</a:t>
                      </a:r>
                      <a:r>
                        <a:rPr lang="en-US" altLang="zh-CN" sz="1400" u="none" strike="noStrike" dirty="0" smtClean="0">
                          <a:effectLst/>
                        </a:rPr>
                        <a:t>.</a:t>
                      </a:r>
                      <a:r>
                        <a:rPr lang="zh-CN" altLang="en-US" sz="1400" u="none" strike="noStrike" dirty="0" smtClean="0">
                          <a:effectLst/>
                        </a:rPr>
                        <a:t> 若</a:t>
                      </a:r>
                      <a:r>
                        <a:rPr lang="zh-CN" altLang="en-US" sz="1400" u="none" strike="noStrike" dirty="0">
                          <a:effectLst/>
                        </a:rPr>
                        <a:t>某组员在规定时间内几乎未完成任何指定任务，或在第一条规则内扣分超过</a:t>
                      </a:r>
                      <a:r>
                        <a:rPr lang="en-US" altLang="zh-CN" sz="1400" u="none" strike="noStrike" dirty="0">
                          <a:effectLst/>
                        </a:rPr>
                        <a:t>0.4</a:t>
                      </a:r>
                      <a:r>
                        <a:rPr lang="zh-CN" altLang="en-US" sz="1400" u="none" strike="noStrike" dirty="0">
                          <a:effectLst/>
                        </a:rPr>
                        <a:t>分则改组员本周绩效为</a:t>
                      </a:r>
                      <a:r>
                        <a:rPr lang="en-US" altLang="zh-CN" sz="1400" u="none" strike="noStrike" dirty="0">
                          <a:effectLst/>
                        </a:rPr>
                        <a:t>0</a:t>
                      </a:r>
                      <a:r>
                        <a:rPr lang="zh-CN" altLang="en-US" sz="1400" u="none" strike="noStrike" dirty="0" smtClean="0">
                          <a:effectLst/>
                        </a:rPr>
                        <a:t>分，并罚款</a:t>
                      </a:r>
                      <a:r>
                        <a:rPr lang="en-US" altLang="zh-CN" sz="1400" u="none" strike="noStrike" dirty="0" smtClean="0">
                          <a:effectLst/>
                        </a:rPr>
                        <a:t>20</a:t>
                      </a:r>
                      <a:r>
                        <a:rPr lang="zh-CN" altLang="en-US" sz="1400" u="none" strike="noStrike" dirty="0" smtClean="0">
                          <a:effectLst/>
                        </a:rPr>
                        <a:t>元，作为团建基金。</a:t>
                      </a:r>
                      <a:endParaRPr lang="zh-CN" altLang="en-US" sz="1400" b="0" i="0" u="none" strike="noStrike" dirty="0">
                        <a:solidFill>
                          <a:srgbClr val="000000"/>
                        </a:solidFill>
                        <a:effectLst/>
                        <a:latin typeface="等线" charset="-122"/>
                      </a:endParaRPr>
                    </a:p>
                  </a:txBody>
                  <a:tcPr marL="5842" marR="5842" marT="5842" marB="0" anchor="ctr"/>
                </a:tc>
              </a:tr>
              <a:tr h="625033">
                <a:tc>
                  <a:txBody>
                    <a:bodyPr/>
                    <a:lstStyle/>
                    <a:p>
                      <a:pPr algn="l" fontAlgn="ctr"/>
                      <a:endParaRPr lang="zh-CN" altLang="en-US" sz="1400" b="0" i="0" u="none" strike="noStrike">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smtClean="0">
                          <a:effectLst/>
                        </a:rPr>
                        <a:t>3.</a:t>
                      </a:r>
                      <a:r>
                        <a:rPr lang="zh-CN" altLang="en-US" sz="1400" u="none" strike="noStrike" dirty="0" smtClean="0">
                          <a:effectLst/>
                        </a:rPr>
                        <a:t> 小组</a:t>
                      </a:r>
                      <a:r>
                        <a:rPr lang="zh-CN" altLang="en-US" sz="1400" u="none" strike="noStrike" dirty="0">
                          <a:effectLst/>
                        </a:rPr>
                        <a:t>未说明原因或未请假，会议迟到，本周绩效扣除</a:t>
                      </a:r>
                      <a:r>
                        <a:rPr lang="en-US" altLang="zh-CN" sz="1400" u="none" strike="noStrike" dirty="0">
                          <a:effectLst/>
                        </a:rPr>
                        <a:t>0.05</a:t>
                      </a:r>
                      <a:r>
                        <a:rPr lang="zh-CN" altLang="en-US" sz="1400" u="none" strike="noStrike" dirty="0">
                          <a:effectLst/>
                        </a:rPr>
                        <a:t>分，并罚款与迟到分钟对等的人名币（例如迟到</a:t>
                      </a:r>
                      <a:r>
                        <a:rPr lang="en-US" altLang="zh-CN" sz="1400" u="none" strike="noStrike" dirty="0">
                          <a:effectLst/>
                        </a:rPr>
                        <a:t>5</a:t>
                      </a:r>
                      <a:r>
                        <a:rPr lang="zh-CN" altLang="en-US" sz="1400" u="none" strike="noStrike" dirty="0">
                          <a:effectLst/>
                        </a:rPr>
                        <a:t>分钟罚款</a:t>
                      </a:r>
                      <a:r>
                        <a:rPr lang="en-US" altLang="zh-CN" sz="1400" u="none" strike="noStrike" dirty="0">
                          <a:effectLst/>
                        </a:rPr>
                        <a:t>5</a:t>
                      </a:r>
                      <a:r>
                        <a:rPr lang="zh-CN" altLang="en-US" sz="1400" u="none" strike="noStrike" dirty="0">
                          <a:effectLst/>
                        </a:rPr>
                        <a:t>元，迟到</a:t>
                      </a:r>
                      <a:r>
                        <a:rPr lang="en-US" altLang="zh-CN" sz="1400" u="none" strike="noStrike" dirty="0">
                          <a:effectLst/>
                        </a:rPr>
                        <a:t>60</a:t>
                      </a:r>
                      <a:r>
                        <a:rPr lang="zh-CN" altLang="en-US" sz="1400" u="none" strike="noStrike" dirty="0">
                          <a:effectLst/>
                        </a:rPr>
                        <a:t>分钟罚款</a:t>
                      </a:r>
                      <a:r>
                        <a:rPr lang="en-US" altLang="zh-CN" sz="1400" u="none" strike="noStrike" dirty="0">
                          <a:effectLst/>
                        </a:rPr>
                        <a:t>60</a:t>
                      </a:r>
                      <a:r>
                        <a:rPr lang="zh-CN" altLang="en-US" sz="1400" u="none" strike="noStrike" dirty="0">
                          <a:effectLst/>
                        </a:rPr>
                        <a:t>元）作为团建</a:t>
                      </a:r>
                      <a:r>
                        <a:rPr lang="zh-CN" altLang="en-US" sz="1400" u="none" strike="noStrike" dirty="0" smtClean="0">
                          <a:effectLst/>
                        </a:rPr>
                        <a:t>基金。</a:t>
                      </a:r>
                      <a:endParaRPr lang="zh-CN" altLang="en-US" sz="1400" b="0" i="0" u="none" strike="noStrike" dirty="0">
                        <a:solidFill>
                          <a:srgbClr val="000000"/>
                        </a:solidFill>
                        <a:effectLst/>
                        <a:latin typeface="等线" charset="-122"/>
                      </a:endParaRPr>
                    </a:p>
                  </a:txBody>
                  <a:tcPr marL="5842" marR="5842" marT="5842" marB="0" anchor="ctr"/>
                </a:tc>
              </a:tr>
              <a:tr h="752355">
                <a:tc>
                  <a:txBody>
                    <a:bodyPr/>
                    <a:lstStyle/>
                    <a:p>
                      <a:pPr algn="l" fontAlgn="ctr"/>
                      <a:endParaRPr lang="zh-CN" altLang="en-US" sz="1400" b="0" i="0" u="none" strike="noStrike">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a:effectLst/>
                        </a:rPr>
                        <a:t>4</a:t>
                      </a:r>
                      <a:r>
                        <a:rPr lang="en-US" altLang="zh-CN" sz="1400" u="none" strike="noStrike" dirty="0" smtClean="0">
                          <a:effectLst/>
                        </a:rPr>
                        <a:t>.</a:t>
                      </a:r>
                      <a:r>
                        <a:rPr lang="zh-CN" altLang="en-US" sz="1400" u="none" strike="noStrike" dirty="0" smtClean="0">
                          <a:effectLst/>
                        </a:rPr>
                        <a:t> 小组</a:t>
                      </a:r>
                      <a:r>
                        <a:rPr lang="zh-CN" altLang="en-US" sz="1400" u="none" strike="noStrike" dirty="0">
                          <a:effectLst/>
                        </a:rPr>
                        <a:t>未说明原因或未请假，会议未到，本周绩效扣除</a:t>
                      </a:r>
                      <a:r>
                        <a:rPr lang="en-US" altLang="zh-CN" sz="1400" u="none" strike="noStrike" dirty="0">
                          <a:effectLst/>
                        </a:rPr>
                        <a:t>0.1</a:t>
                      </a:r>
                      <a:r>
                        <a:rPr lang="zh-CN" altLang="en-US" sz="1400" u="none" strike="noStrike" dirty="0">
                          <a:effectLst/>
                        </a:rPr>
                        <a:t>分，并罚款与会议时间分钟数对等的人名币。作为团建基金。</a:t>
                      </a:r>
                      <a:endParaRPr lang="zh-CN" altLang="en-US" sz="1400" b="0" i="0" u="none" strike="noStrike" dirty="0">
                        <a:solidFill>
                          <a:srgbClr val="000000"/>
                        </a:solidFill>
                        <a:effectLst/>
                        <a:latin typeface="等线" charset="-122"/>
                      </a:endParaRPr>
                    </a:p>
                  </a:txBody>
                  <a:tcPr marL="5842" marR="5842" marT="5842" marB="0" anchor="ctr"/>
                </a:tc>
              </a:tr>
              <a:tr h="729205">
                <a:tc>
                  <a:txBody>
                    <a:bodyPr/>
                    <a:lstStyle/>
                    <a:p>
                      <a:pPr algn="l" fontAlgn="ctr"/>
                      <a:endParaRPr lang="zh-CN" altLang="en-US" sz="1400" b="0" i="0" u="none" strike="noStrike">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smtClean="0">
                          <a:effectLst/>
                        </a:rPr>
                        <a:t>5.</a:t>
                      </a:r>
                      <a:r>
                        <a:rPr lang="zh-CN" altLang="en-US" sz="1400" u="none" strike="noStrike" dirty="0" smtClean="0">
                          <a:effectLst/>
                        </a:rPr>
                        <a:t> 小组</a:t>
                      </a:r>
                      <a:r>
                        <a:rPr lang="zh-CN" altLang="en-US" sz="1400" u="none" strike="noStrike" dirty="0">
                          <a:effectLst/>
                        </a:rPr>
                        <a:t>微信群（组名为</a:t>
                      </a:r>
                      <a:r>
                        <a:rPr lang="en-US" altLang="zh-CN" sz="1400" u="none" strike="noStrike" dirty="0">
                          <a:effectLst/>
                        </a:rPr>
                        <a:t>G12💅</a:t>
                      </a:r>
                      <a:r>
                        <a:rPr lang="zh-CN" altLang="en-US" sz="1400" u="none" strike="noStrike" dirty="0">
                          <a:effectLst/>
                        </a:rPr>
                        <a:t>）内，组长发布</a:t>
                      </a:r>
                      <a:r>
                        <a:rPr lang="en-US" altLang="zh-CN" sz="1400" u="none" strike="noStrike" dirty="0">
                          <a:effectLst/>
                        </a:rPr>
                        <a:t>@</a:t>
                      </a:r>
                      <a:r>
                        <a:rPr lang="zh-CN" altLang="en-US" sz="1400" u="none" strike="noStrike" dirty="0">
                          <a:effectLst/>
                        </a:rPr>
                        <a:t>所有人 消息时，无特殊情况超过</a:t>
                      </a:r>
                      <a:r>
                        <a:rPr lang="en-US" altLang="zh-CN" sz="1400" u="none" strike="noStrike" dirty="0">
                          <a:effectLst/>
                        </a:rPr>
                        <a:t>15</a:t>
                      </a:r>
                      <a:r>
                        <a:rPr lang="zh-CN" altLang="en-US" sz="1400" u="none" strike="noStrike" dirty="0">
                          <a:effectLst/>
                        </a:rPr>
                        <a:t>分钟未回复，一次扣除</a:t>
                      </a:r>
                      <a:r>
                        <a:rPr lang="en-US" altLang="zh-CN" sz="1400" u="none" strike="noStrike" dirty="0">
                          <a:effectLst/>
                        </a:rPr>
                        <a:t>0.02</a:t>
                      </a:r>
                      <a:r>
                        <a:rPr lang="zh-CN" altLang="en-US" sz="1400" u="none" strike="noStrike" dirty="0">
                          <a:effectLst/>
                        </a:rPr>
                        <a:t>分，可无限叠加。</a:t>
                      </a:r>
                      <a:endParaRPr lang="zh-CN" altLang="en-US" sz="1400" b="0" i="0" u="none" strike="noStrike" dirty="0">
                        <a:solidFill>
                          <a:srgbClr val="000000"/>
                        </a:solidFill>
                        <a:effectLst/>
                        <a:latin typeface="等线" charset="-122"/>
                      </a:endParaRPr>
                    </a:p>
                  </a:txBody>
                  <a:tcPr marL="5842" marR="5842" marT="5842" marB="0" anchor="ctr"/>
                </a:tc>
              </a:tr>
              <a:tr h="740780">
                <a:tc>
                  <a:txBody>
                    <a:bodyPr/>
                    <a:lstStyle/>
                    <a:p>
                      <a:pPr algn="l" fontAlgn="ctr"/>
                      <a:endParaRPr lang="zh-CN" altLang="en-US" sz="1400" b="0" i="0" u="none" strike="noStrike" dirty="0">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a:effectLst/>
                        </a:rPr>
                        <a:t>6</a:t>
                      </a:r>
                      <a:r>
                        <a:rPr lang="en-US" altLang="zh-CN" sz="1400" u="none" strike="noStrike" dirty="0" smtClean="0">
                          <a:effectLst/>
                        </a:rPr>
                        <a:t>.</a:t>
                      </a:r>
                      <a:r>
                        <a:rPr lang="zh-CN" altLang="en-US" sz="1400" u="none" strike="noStrike" dirty="0" smtClean="0">
                          <a:effectLst/>
                        </a:rPr>
                        <a:t> 小组</a:t>
                      </a:r>
                      <a:r>
                        <a:rPr lang="zh-CN" altLang="en-US" sz="1400" u="none" strike="noStrike" dirty="0">
                          <a:effectLst/>
                        </a:rPr>
                        <a:t>成员在本周工作成果优秀（具体表现为课堂上被杨老师表扬，提交任务近乎完美达到所有指标的情况），视情况本周绩效加</a:t>
                      </a:r>
                      <a:r>
                        <a:rPr lang="en-US" altLang="zh-CN" sz="1400" u="none" strike="noStrike" dirty="0" smtClean="0">
                          <a:effectLst/>
                        </a:rPr>
                        <a:t>0.02-0.05</a:t>
                      </a:r>
                      <a:r>
                        <a:rPr lang="zh-CN" altLang="en-US" sz="1400" u="none" strike="noStrike" dirty="0" smtClean="0">
                          <a:effectLst/>
                        </a:rPr>
                        <a:t>分。</a:t>
                      </a:r>
                      <a:endParaRPr lang="en-US" altLang="zh-CN" sz="1400" u="none" strike="noStrike" dirty="0" smtClean="0">
                        <a:effectLst/>
                      </a:endParaRPr>
                    </a:p>
                  </a:txBody>
                  <a:tcPr marL="5842" marR="5842" marT="5842" marB="0" anchor="ctr"/>
                </a:tc>
              </a:tr>
              <a:tr h="740780">
                <a:tc>
                  <a:txBody>
                    <a:bodyPr/>
                    <a:lstStyle/>
                    <a:p>
                      <a:pPr algn="l" fontAlgn="ctr"/>
                      <a:r>
                        <a:rPr lang="zh-CN" altLang="en-US" sz="1400" b="1" u="none" strike="noStrike" kern="1200" dirty="0" smtClean="0">
                          <a:solidFill>
                            <a:schemeClr val="dk1"/>
                          </a:solidFill>
                          <a:effectLst/>
                          <a:latin typeface="+mn-lt"/>
                          <a:ea typeface="+mn-ea"/>
                          <a:cs typeface="+mn-cs"/>
                        </a:rPr>
                        <a:t>提交截止</a:t>
                      </a:r>
                      <a:r>
                        <a:rPr lang="zh-CN" altLang="en-US" sz="1400" b="1" u="none" strike="noStrike" kern="1200" dirty="0">
                          <a:solidFill>
                            <a:schemeClr val="dk1"/>
                          </a:solidFill>
                          <a:effectLst/>
                          <a:latin typeface="+mn-lt"/>
                          <a:ea typeface="+mn-ea"/>
                          <a:cs typeface="+mn-cs"/>
                        </a:rPr>
                        <a:t>时间</a:t>
                      </a:r>
                      <a:r>
                        <a:rPr lang="zh-CN" altLang="en-US" sz="1400" u="none" strike="noStrike" kern="1200" dirty="0">
                          <a:solidFill>
                            <a:schemeClr val="dk1"/>
                          </a:solidFill>
                          <a:effectLst/>
                          <a:latin typeface="+mn-lt"/>
                          <a:ea typeface="+mn-ea"/>
                          <a:cs typeface="+mn-cs"/>
                        </a:rPr>
                        <a:t>：</a:t>
                      </a:r>
                    </a:p>
                  </a:txBody>
                  <a:tcPr marL="6350" marR="6350" marT="6350" marB="0" anchor="ctr"/>
                </a:tc>
                <a:tc>
                  <a:txBody>
                    <a:bodyPr/>
                    <a:lstStyle/>
                    <a:p>
                      <a:pPr algn="just" fontAlgn="ctr"/>
                      <a:r>
                        <a:rPr lang="zh-CN" altLang="en-US" sz="1400" u="none" strike="noStrike" kern="1200" dirty="0">
                          <a:solidFill>
                            <a:schemeClr val="dk1"/>
                          </a:solidFill>
                          <a:effectLst/>
                          <a:latin typeface="+mn-lt"/>
                          <a:ea typeface="+mn-ea"/>
                          <a:cs typeface="+mn-cs"/>
                        </a:rPr>
                        <a:t>没有特殊标注的任务的截止时间统一为每周日中午</a:t>
                      </a:r>
                      <a:r>
                        <a:rPr lang="en-US" altLang="zh-CN" sz="1400" u="none" strike="noStrike" kern="1200" dirty="0" smtClean="0">
                          <a:solidFill>
                            <a:schemeClr val="dk1"/>
                          </a:solidFill>
                          <a:effectLst/>
                          <a:latin typeface="+mn-lt"/>
                          <a:ea typeface="+mn-ea"/>
                          <a:cs typeface="+mn-cs"/>
                        </a:rPr>
                        <a:t>12:00</a:t>
                      </a:r>
                      <a:r>
                        <a:rPr lang="zh-CN" altLang="en-US" sz="1400" u="none" strike="noStrike" kern="1200" dirty="0" smtClean="0">
                          <a:solidFill>
                            <a:schemeClr val="dk1"/>
                          </a:solidFill>
                          <a:effectLst/>
                          <a:latin typeface="+mn-lt"/>
                          <a:ea typeface="+mn-ea"/>
                          <a:cs typeface="+mn-cs"/>
                        </a:rPr>
                        <a:t>，特殊情况视标注而定。</a:t>
                      </a:r>
                      <a:endParaRPr lang="en-US" altLang="zh-CN" sz="1400" u="none" strike="noStrike" kern="1200" dirty="0">
                        <a:solidFill>
                          <a:schemeClr val="dk1"/>
                        </a:solidFill>
                        <a:effectLst/>
                        <a:latin typeface="+mn-lt"/>
                        <a:ea typeface="+mn-ea"/>
                        <a:cs typeface="+mn-cs"/>
                      </a:endParaRPr>
                    </a:p>
                  </a:txBody>
                  <a:tcPr marL="6350" marR="6350" marT="6350" marB="0" anchor="ctr"/>
                </a:tc>
              </a:tr>
            </a:tbl>
          </a:graphicData>
        </a:graphic>
      </p:graphicFrame>
    </p:spTree>
    <p:extLst>
      <p:ext uri="{BB962C8B-B14F-4D97-AF65-F5344CB8AC3E}">
        <p14:creationId xmlns:p14="http://schemas.microsoft.com/office/powerpoint/2010/main" val="2076992787"/>
      </p:ext>
    </p:extLst>
  </p:cSld>
  <p:clrMapOvr>
    <a:masterClrMapping/>
  </p:clrMapOvr>
  <p:transition spd="med">
    <p:pull/>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noProof="0" dirty="0">
                <a:solidFill>
                  <a:srgbClr val="F77258"/>
                </a:solidFill>
                <a:latin typeface="微软雅黑" panose="020B0503020204020204" pitchFamily="34" charset="-122"/>
                <a:ea typeface="微软雅黑" panose="020B0503020204020204" pitchFamily="34" charset="-122"/>
              </a:rPr>
              <a:t>绩效评价</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40" name="图表 39"/>
          <p:cNvGraphicFramePr>
            <a:graphicFrameLocks/>
          </p:cNvGraphicFramePr>
          <p:nvPr>
            <p:extLst/>
          </p:nvPr>
        </p:nvGraphicFramePr>
        <p:xfrm>
          <a:off x="-556216" y="498505"/>
          <a:ext cx="7936730" cy="645907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表格 1"/>
          <p:cNvGraphicFramePr>
            <a:graphicFrameLocks noGrp="1"/>
          </p:cNvGraphicFramePr>
          <p:nvPr/>
        </p:nvGraphicFramePr>
        <p:xfrm>
          <a:off x="6468382" y="2495007"/>
          <a:ext cx="5264150" cy="2656006"/>
        </p:xfrm>
        <a:graphic>
          <a:graphicData uri="http://schemas.openxmlformats.org/drawingml/2006/table">
            <a:tbl>
              <a:tblPr firstRow="1" firstCol="1" bandRow="1">
                <a:tableStyleId>{5C22544A-7EE6-4342-B048-85BDC9FD1C3A}</a:tableStyleId>
              </a:tblPr>
              <a:tblGrid>
                <a:gridCol w="807629"/>
                <a:gridCol w="4456521"/>
              </a:tblGrid>
              <a:tr h="298678">
                <a:tc>
                  <a:txBody>
                    <a:bodyPr/>
                    <a:lstStyle/>
                    <a:p>
                      <a:pPr algn="just">
                        <a:spcAft>
                          <a:spcPts val="0"/>
                        </a:spcAft>
                      </a:pPr>
                      <a:r>
                        <a:rPr lang="zh-CN" sz="1400" kern="100" dirty="0">
                          <a:effectLst/>
                        </a:rPr>
                        <a:t>姓名</a:t>
                      </a:r>
                      <a:endParaRPr lang="zh-CN" sz="1200" kern="100" dirty="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任务</a:t>
                      </a:r>
                      <a:endParaRPr lang="zh-CN" sz="1200" kern="100" dirty="0">
                        <a:effectLst/>
                        <a:latin typeface="Times New Roman" charset="0"/>
                        <a:ea typeface="宋体" charset="-122"/>
                      </a:endParaRPr>
                    </a:p>
                  </a:txBody>
                  <a:tcPr marL="68580" marR="68580" marT="0" marB="0"/>
                </a:tc>
              </a:tr>
              <a:tr h="359990">
                <a:tc>
                  <a:txBody>
                    <a:bodyPr/>
                    <a:lstStyle/>
                    <a:p>
                      <a:pPr algn="just">
                        <a:spcAft>
                          <a:spcPts val="0"/>
                        </a:spcAft>
                      </a:pPr>
                      <a:r>
                        <a:rPr lang="zh-CN" sz="1400" kern="100">
                          <a:effectLst/>
                        </a:rPr>
                        <a:t>刘祺</a:t>
                      </a:r>
                      <a:endParaRPr lang="zh-CN" sz="1200" kern="10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需求工程项目计划创建及修改，文档审核， </a:t>
                      </a:r>
                      <a:r>
                        <a:rPr lang="en-US" sz="1400" kern="100" dirty="0" err="1">
                          <a:effectLst/>
                        </a:rPr>
                        <a:t>ppt</a:t>
                      </a:r>
                      <a:r>
                        <a:rPr lang="zh-CN" sz="1400" kern="100" dirty="0">
                          <a:effectLst/>
                        </a:rPr>
                        <a:t>辅助制作，干系人活动控制</a:t>
                      </a:r>
                      <a:endParaRPr lang="zh-CN" sz="1200" kern="100" dirty="0">
                        <a:effectLst/>
                        <a:latin typeface="Times New Roman" charset="0"/>
                        <a:ea typeface="宋体" charset="-122"/>
                      </a:endParaRPr>
                    </a:p>
                  </a:txBody>
                  <a:tcPr marL="68580" marR="68580" marT="0" marB="0"/>
                </a:tc>
              </a:tr>
              <a:tr h="359990">
                <a:tc>
                  <a:txBody>
                    <a:bodyPr/>
                    <a:lstStyle/>
                    <a:p>
                      <a:pPr algn="just">
                        <a:spcAft>
                          <a:spcPts val="0"/>
                        </a:spcAft>
                      </a:pPr>
                      <a:r>
                        <a:rPr lang="zh-CN" sz="1400" kern="100">
                          <a:effectLst/>
                        </a:rPr>
                        <a:t>陈铭阳</a:t>
                      </a:r>
                      <a:endParaRPr lang="zh-CN" sz="1200" kern="10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配置管理，文档管理，</a:t>
                      </a:r>
                      <a:r>
                        <a:rPr lang="en-US" sz="1400" kern="100" dirty="0" err="1">
                          <a:effectLst/>
                        </a:rPr>
                        <a:t>ppt</a:t>
                      </a:r>
                      <a:r>
                        <a:rPr lang="zh-CN" sz="1400" kern="100" dirty="0">
                          <a:effectLst/>
                        </a:rPr>
                        <a:t>制作及修改，初步原型界面制作及修改 </a:t>
                      </a:r>
                      <a:endParaRPr lang="zh-CN" sz="1200" kern="100" dirty="0">
                        <a:effectLst/>
                        <a:latin typeface="Times New Roman" charset="0"/>
                        <a:ea typeface="宋体" charset="-122"/>
                      </a:endParaRPr>
                    </a:p>
                  </a:txBody>
                  <a:tcPr marL="68580" marR="68580" marT="0" marB="0"/>
                </a:tc>
              </a:tr>
              <a:tr h="494404">
                <a:tc>
                  <a:txBody>
                    <a:bodyPr/>
                    <a:lstStyle/>
                    <a:p>
                      <a:pPr algn="just">
                        <a:spcAft>
                          <a:spcPts val="0"/>
                        </a:spcAft>
                      </a:pPr>
                      <a:r>
                        <a:rPr lang="zh-CN" sz="1400" kern="100">
                          <a:effectLst/>
                        </a:rPr>
                        <a:t>赵佳锋</a:t>
                      </a:r>
                      <a:endParaRPr lang="zh-CN" sz="1200" kern="10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甘特图创建及修改，项目章程，</a:t>
                      </a:r>
                      <a:r>
                        <a:rPr lang="en-US" sz="1400" kern="100" dirty="0" err="1">
                          <a:effectLst/>
                        </a:rPr>
                        <a:t>ppt</a:t>
                      </a:r>
                      <a:r>
                        <a:rPr lang="zh-CN" sz="1400" kern="100" dirty="0">
                          <a:effectLst/>
                        </a:rPr>
                        <a:t>辅助制作，可行性分析报告修改</a:t>
                      </a:r>
                      <a:endParaRPr lang="zh-CN" sz="1200" kern="100" dirty="0">
                        <a:effectLst/>
                        <a:latin typeface="Times New Roman" charset="0"/>
                        <a:ea typeface="宋体" charset="-122"/>
                      </a:endParaRPr>
                    </a:p>
                  </a:txBody>
                  <a:tcPr marL="68580" marR="68580" marT="0" marB="0"/>
                </a:tc>
              </a:tr>
              <a:tr h="359990">
                <a:tc>
                  <a:txBody>
                    <a:bodyPr/>
                    <a:lstStyle/>
                    <a:p>
                      <a:pPr algn="just">
                        <a:spcAft>
                          <a:spcPts val="0"/>
                        </a:spcAft>
                      </a:pPr>
                      <a:r>
                        <a:rPr lang="zh-CN" sz="1400" kern="100">
                          <a:effectLst/>
                        </a:rPr>
                        <a:t>赵唯皓</a:t>
                      </a:r>
                      <a:endParaRPr lang="zh-CN" sz="1200" kern="10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可行性分析报告创建，甘特图修改，需求工程项目计划修改，</a:t>
                      </a:r>
                      <a:r>
                        <a:rPr lang="en-US" sz="1400" kern="100" dirty="0" err="1">
                          <a:effectLst/>
                        </a:rPr>
                        <a:t>ppt</a:t>
                      </a:r>
                      <a:r>
                        <a:rPr lang="zh-CN" sz="1400" kern="100" dirty="0">
                          <a:effectLst/>
                        </a:rPr>
                        <a:t>辅助制作</a:t>
                      </a:r>
                      <a:endParaRPr lang="zh-CN" sz="1200" kern="100" dirty="0">
                        <a:effectLst/>
                        <a:latin typeface="Times New Roman" charset="0"/>
                        <a:ea typeface="宋体" charset="-122"/>
                      </a:endParaRPr>
                    </a:p>
                  </a:txBody>
                  <a:tcPr marL="68580" marR="68580" marT="0" marB="0"/>
                </a:tc>
              </a:tr>
              <a:tr h="582764">
                <a:tc>
                  <a:txBody>
                    <a:bodyPr/>
                    <a:lstStyle/>
                    <a:p>
                      <a:pPr algn="just">
                        <a:spcAft>
                          <a:spcPts val="0"/>
                        </a:spcAft>
                      </a:pPr>
                      <a:r>
                        <a:rPr lang="zh-CN" sz="1400" kern="100">
                          <a:effectLst/>
                        </a:rPr>
                        <a:t>蓝舒雯</a:t>
                      </a:r>
                      <a:endParaRPr lang="zh-CN" sz="1200" kern="10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会议纪要，</a:t>
                      </a:r>
                      <a:r>
                        <a:rPr lang="en-US" sz="1400" kern="100" dirty="0">
                          <a:effectLst/>
                        </a:rPr>
                        <a:t>WBS</a:t>
                      </a:r>
                      <a:r>
                        <a:rPr lang="zh-CN" sz="1400" kern="100" dirty="0">
                          <a:effectLst/>
                        </a:rPr>
                        <a:t>结构图，</a:t>
                      </a:r>
                      <a:r>
                        <a:rPr lang="en-US" sz="1400" kern="100" dirty="0">
                          <a:effectLst/>
                        </a:rPr>
                        <a:t>OBS</a:t>
                      </a:r>
                      <a:r>
                        <a:rPr lang="zh-CN" sz="1400" kern="100" dirty="0">
                          <a:effectLst/>
                        </a:rPr>
                        <a:t>结构图，</a:t>
                      </a:r>
                      <a:r>
                        <a:rPr lang="en-US" sz="1400" kern="100" dirty="0" err="1">
                          <a:effectLst/>
                        </a:rPr>
                        <a:t>ppt</a:t>
                      </a:r>
                      <a:r>
                        <a:rPr lang="zh-CN" sz="1400" kern="100" dirty="0">
                          <a:effectLst/>
                        </a:rPr>
                        <a:t>辅助制作，需求工程项目计划修改</a:t>
                      </a:r>
                      <a:endParaRPr lang="zh-CN" sz="1200" kern="100" dirty="0">
                        <a:effectLst/>
                        <a:latin typeface="Times New Roman" charset="0"/>
                        <a:ea typeface="宋体" charset="-122"/>
                      </a:endParaRPr>
                    </a:p>
                  </a:txBody>
                  <a:tcPr marL="68580" marR="68580" marT="0" marB="0"/>
                </a:tc>
              </a:tr>
            </a:tbl>
          </a:graphicData>
        </a:graphic>
      </p:graphicFrame>
    </p:spTree>
    <p:extLst>
      <p:ext uri="{BB962C8B-B14F-4D97-AF65-F5344CB8AC3E}">
        <p14:creationId xmlns:p14="http://schemas.microsoft.com/office/powerpoint/2010/main" val="1314951596"/>
      </p:ext>
    </p:extLst>
  </p:cSld>
  <p:clrMapOvr>
    <a:masterClrMapping/>
  </p:clrMapOvr>
  <p:transition spd="med">
    <p:pull/>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noProof="0" dirty="0">
                <a:solidFill>
                  <a:srgbClr val="F77258"/>
                </a:solidFill>
                <a:latin typeface="微软雅黑" panose="020B0503020204020204" pitchFamily="34" charset="-122"/>
                <a:ea typeface="微软雅黑" panose="020B0503020204020204" pitchFamily="34" charset="-122"/>
              </a:rPr>
              <a:t>绩效评价</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40" name="图表 39"/>
          <p:cNvGraphicFramePr>
            <a:graphicFrameLocks/>
          </p:cNvGraphicFramePr>
          <p:nvPr>
            <p:extLst/>
          </p:nvPr>
        </p:nvGraphicFramePr>
        <p:xfrm>
          <a:off x="-556216" y="498505"/>
          <a:ext cx="7936730" cy="6459079"/>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p:cNvSpPr txBox="1"/>
          <p:nvPr/>
        </p:nvSpPr>
        <p:spPr>
          <a:xfrm>
            <a:off x="7737021" y="2018212"/>
            <a:ext cx="3445328" cy="400110"/>
          </a:xfrm>
          <a:prstGeom prst="rect">
            <a:avLst/>
          </a:prstGeom>
          <a:noFill/>
        </p:spPr>
        <p:txBody>
          <a:bodyPr wrap="square" rtlCol="0">
            <a:spAutoFit/>
          </a:bodyPr>
          <a:lstStyle/>
          <a:p>
            <a:r>
              <a:rPr kumimoji="1" lang="zh-CN" altLang="en-US" sz="2000" dirty="0" smtClean="0">
                <a:latin typeface="SimHei" charset="-122"/>
                <a:ea typeface="SimHei" charset="-122"/>
                <a:cs typeface="SimHei" charset="-122"/>
              </a:rPr>
              <a:t>前七周绩效评价</a:t>
            </a:r>
            <a:endParaRPr kumimoji="1" lang="zh-CN" altLang="en-US" sz="2000" dirty="0">
              <a:latin typeface="SimHei" charset="-122"/>
              <a:ea typeface="SimHei" charset="-122"/>
              <a:cs typeface="SimHei" charset="-122"/>
            </a:endParaRPr>
          </a:p>
        </p:txBody>
      </p:sp>
      <p:pic>
        <p:nvPicPr>
          <p:cNvPr id="3" name="图片 2"/>
          <p:cNvPicPr>
            <a:picLocks noChangeAspect="1"/>
          </p:cNvPicPr>
          <p:nvPr/>
        </p:nvPicPr>
        <p:blipFill>
          <a:blip r:embed="rId3"/>
          <a:stretch>
            <a:fillRect/>
          </a:stretch>
        </p:blipFill>
        <p:spPr>
          <a:xfrm>
            <a:off x="6609144" y="2867521"/>
            <a:ext cx="4573205" cy="2357322"/>
          </a:xfrm>
          <a:prstGeom prst="rect">
            <a:avLst/>
          </a:prstGeom>
        </p:spPr>
      </p:pic>
      <p:sp>
        <p:nvSpPr>
          <p:cNvPr id="2" name="矩形 1"/>
          <p:cNvSpPr/>
          <p:nvPr/>
        </p:nvSpPr>
        <p:spPr>
          <a:xfrm>
            <a:off x="6376371" y="5489376"/>
            <a:ext cx="4493538" cy="307777"/>
          </a:xfrm>
          <a:prstGeom prst="rect">
            <a:avLst/>
          </a:prstGeom>
        </p:spPr>
        <p:txBody>
          <a:bodyPr wrap="none">
            <a:spAutoFit/>
          </a:bodyPr>
          <a:lstStyle/>
          <a:p>
            <a:r>
              <a:rPr kumimoji="1" lang="zh-CN" altLang="en-US" sz="1400" dirty="0" smtClean="0">
                <a:latin typeface="SimHei" charset="-122"/>
                <a:ea typeface="SimHei" charset="-122"/>
                <a:cs typeface="SimHei" charset="-122"/>
              </a:rPr>
              <a:t>平均值</a:t>
            </a:r>
            <a:r>
              <a:rPr kumimoji="1" lang="en-US" altLang="zh-CN" sz="1400" dirty="0" smtClean="0">
                <a:latin typeface="SimHei" charset="-122"/>
                <a:ea typeface="SimHei" charset="-122"/>
                <a:cs typeface="SimHei" charset="-122"/>
              </a:rPr>
              <a:t>=</a:t>
            </a:r>
            <a:r>
              <a:rPr kumimoji="1" lang="zh-CN" altLang="en-US" sz="1400" dirty="0" smtClean="0">
                <a:latin typeface="SimHei" charset="-122"/>
                <a:ea typeface="SimHei" charset="-122"/>
                <a:cs typeface="SimHei" charset="-122"/>
              </a:rPr>
              <a:t>（组员在前七周每周绩效评价的分值的和）</a:t>
            </a:r>
            <a:r>
              <a:rPr kumimoji="1" lang="en-US" altLang="zh-CN" sz="1400" dirty="0" smtClean="0">
                <a:latin typeface="SimHei" charset="-122"/>
                <a:ea typeface="SimHei" charset="-122"/>
                <a:cs typeface="SimHei" charset="-122"/>
              </a:rPr>
              <a:t>/</a:t>
            </a:r>
            <a:r>
              <a:rPr kumimoji="1" lang="zh-CN" altLang="en-US" sz="1400" dirty="0" smtClean="0">
                <a:latin typeface="SimHei" charset="-122"/>
                <a:ea typeface="SimHei" charset="-122"/>
                <a:cs typeface="SimHei" charset="-122"/>
              </a:rPr>
              <a:t> </a:t>
            </a:r>
            <a:r>
              <a:rPr kumimoji="1" lang="en-US" altLang="zh-CN" sz="1400" dirty="0" smtClean="0">
                <a:latin typeface="SimHei" charset="-122"/>
                <a:ea typeface="SimHei" charset="-122"/>
                <a:cs typeface="SimHei" charset="-122"/>
              </a:rPr>
              <a:t>7</a:t>
            </a:r>
            <a:endParaRPr kumimoji="1" lang="zh-CN" altLang="en-US" sz="1400" dirty="0">
              <a:latin typeface="SimHei" charset="-122"/>
              <a:ea typeface="SimHei" charset="-122"/>
              <a:cs typeface="SimHei" charset="-122"/>
            </a:endParaRPr>
          </a:p>
        </p:txBody>
      </p:sp>
    </p:spTree>
    <p:extLst>
      <p:ext uri="{BB962C8B-B14F-4D97-AF65-F5344CB8AC3E}">
        <p14:creationId xmlns:p14="http://schemas.microsoft.com/office/powerpoint/2010/main" val="671089124"/>
      </p:ext>
    </p:extLst>
  </p:cSld>
  <p:clrMapOvr>
    <a:masterClrMapping/>
  </p:clrMapOvr>
  <p:transition spd="med">
    <p:pull/>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13</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5400" b="1" dirty="0">
                    <a:solidFill>
                      <a:srgbClr val="F77258"/>
                    </a:solidFill>
                    <a:latin typeface="微软雅黑" panose="020B0503020204020204" pitchFamily="34" charset="-122"/>
                    <a:ea typeface="微软雅黑" panose="020B0503020204020204" pitchFamily="34" charset="-122"/>
                  </a:rPr>
                  <a:t>参考文献</a:t>
                </a:r>
                <a:endParaRPr kumimoji="0" lang="zh-CN" altLang="en-US" sz="54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REFERENCES</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pic>
        <p:nvPicPr>
          <p:cNvPr id="21" name="图片 20">
            <a:extLst>
              <a:ext uri="{FF2B5EF4-FFF2-40B4-BE49-F238E27FC236}">
                <a16:creationId xmlns:a16="http://schemas.microsoft.com/office/drawing/2014/main" xmlns=""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384292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500"/>
                                        <p:tgtEl>
                                          <p:spTgt spid="1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参考文献</a:t>
            </a:r>
          </a:p>
        </p:txBody>
      </p:sp>
      <p:grpSp>
        <p:nvGrpSpPr>
          <p:cNvPr id="614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Rounded Rectangle 2"/>
          <p:cNvSpPr/>
          <p:nvPr/>
        </p:nvSpPr>
        <p:spPr>
          <a:xfrm>
            <a:off x="1105613" y="835825"/>
            <a:ext cx="9970217" cy="4944408"/>
          </a:xfrm>
          <a:prstGeom prst="roundRect">
            <a:avLst>
              <a:gd name="adj" fmla="val 1163"/>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6151" name="矩形 8"/>
          <p:cNvSpPr>
            <a:spLocks noChangeArrowheads="1"/>
          </p:cNvSpPr>
          <p:nvPr/>
        </p:nvSpPr>
        <p:spPr bwMode="auto">
          <a:xfrm>
            <a:off x="1783549" y="1121232"/>
            <a:ext cx="8959754"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lvl="0" indent="-457200">
              <a:buAutoNum type="arabicPeriod"/>
            </a:pPr>
            <a:r>
              <a:rPr lang="en-US" altLang="zh-CN" sz="2000" dirty="0" smtClean="0">
                <a:solidFill>
                  <a:schemeClr val="bg1"/>
                </a:solidFill>
                <a:sym typeface="Arial" panose="020B0604020202020204" pitchFamily="34" charset="0"/>
              </a:rPr>
              <a:t>《</a:t>
            </a:r>
            <a:r>
              <a:rPr lang="mr-IN" altLang="zh-CN" sz="2000" dirty="0">
                <a:solidFill>
                  <a:schemeClr val="bg1"/>
                </a:solidFill>
                <a:sym typeface="Arial" panose="020B0604020202020204" pitchFamily="34" charset="0"/>
              </a:rPr>
              <a:t>C2-PRD-</a:t>
            </a:r>
            <a:r>
              <a:rPr lang="zh-CN" altLang="mr-IN" sz="2000" dirty="0">
                <a:solidFill>
                  <a:schemeClr val="bg1"/>
                </a:solidFill>
                <a:sym typeface="Arial" panose="020B0604020202020204" pitchFamily="34" charset="0"/>
              </a:rPr>
              <a:t>项目描述</a:t>
            </a:r>
            <a:r>
              <a:rPr lang="mr-IN" altLang="zh-CN" sz="2000" dirty="0">
                <a:solidFill>
                  <a:schemeClr val="bg1"/>
                </a:solidFill>
                <a:sym typeface="Arial" panose="020B0604020202020204" pitchFamily="34" charset="0"/>
              </a:rPr>
              <a:t>-2018</a:t>
            </a:r>
            <a:r>
              <a:rPr lang="en-US" altLang="zh-CN" sz="2000" dirty="0" smtClean="0">
                <a:solidFill>
                  <a:schemeClr val="bg1"/>
                </a:solidFill>
                <a:sym typeface="Arial" panose="020B0604020202020204" pitchFamily="34" charset="0"/>
              </a:rPr>
              <a:t>》</a:t>
            </a:r>
          </a:p>
          <a:p>
            <a:pPr marL="457200" lvl="0" indent="-457200">
              <a:buAutoNum type="arabicPeriod"/>
            </a:pPr>
            <a:endParaRPr lang="en-US" altLang="zh-CN" sz="2000" dirty="0">
              <a:solidFill>
                <a:schemeClr val="bg1"/>
              </a:solidFill>
              <a:sym typeface="Arial" panose="020B0604020202020204" pitchFamily="34" charset="0"/>
            </a:endParaRPr>
          </a:p>
          <a:p>
            <a:r>
              <a:rPr lang="en-US" altLang="zh-CN" sz="2000" dirty="0" smtClean="0">
                <a:solidFill>
                  <a:schemeClr val="bg1"/>
                </a:solidFill>
              </a:rPr>
              <a:t>2.</a:t>
            </a:r>
            <a:r>
              <a:rPr lang="zh-CN" altLang="zh-CN" sz="2000" dirty="0" smtClean="0">
                <a:solidFill>
                  <a:schemeClr val="bg1"/>
                </a:solidFill>
              </a:rPr>
              <a:t>《</a:t>
            </a:r>
            <a:r>
              <a:rPr lang="en-US" altLang="zh-CN" sz="2000" dirty="0">
                <a:solidFill>
                  <a:schemeClr val="bg1"/>
                </a:solidFill>
              </a:rPr>
              <a:t>IT</a:t>
            </a:r>
            <a:r>
              <a:rPr lang="zh-CN" altLang="zh-CN" sz="2000" dirty="0">
                <a:solidFill>
                  <a:schemeClr val="bg1"/>
                </a:solidFill>
              </a:rPr>
              <a:t>项目管理（原书第八版）》出版社：机械工业出版社 ，作者（美）</a:t>
            </a:r>
            <a:r>
              <a:rPr lang="en-US" altLang="zh-CN" sz="2000" dirty="0">
                <a:solidFill>
                  <a:schemeClr val="bg1"/>
                </a:solidFill>
              </a:rPr>
              <a:t>Kathy Schwalbe,</a:t>
            </a:r>
            <a:r>
              <a:rPr lang="zh-CN" altLang="zh-CN" sz="2000" dirty="0">
                <a:solidFill>
                  <a:schemeClr val="bg1"/>
                </a:solidFill>
              </a:rPr>
              <a:t>孙新波，朱珠，贾建锋译。</a:t>
            </a:r>
          </a:p>
          <a:p>
            <a:r>
              <a:rPr lang="en-US" altLang="zh-CN" sz="2000" dirty="0">
                <a:solidFill>
                  <a:schemeClr val="bg1"/>
                </a:solidFill>
              </a:rPr>
              <a:t> </a:t>
            </a:r>
            <a:endParaRPr lang="zh-CN" altLang="zh-CN" sz="2000" dirty="0">
              <a:solidFill>
                <a:schemeClr val="bg1"/>
              </a:solidFill>
            </a:endParaRPr>
          </a:p>
          <a:p>
            <a:r>
              <a:rPr lang="en-US" altLang="zh-CN" sz="2000" dirty="0" smtClean="0">
                <a:solidFill>
                  <a:schemeClr val="bg1"/>
                </a:solidFill>
              </a:rPr>
              <a:t>3.https</a:t>
            </a:r>
            <a:r>
              <a:rPr lang="en-US" altLang="zh-CN" sz="2000" dirty="0">
                <a:solidFill>
                  <a:schemeClr val="bg1"/>
                </a:solidFill>
              </a:rPr>
              <a:t>://</a:t>
            </a:r>
            <a:r>
              <a:rPr lang="en-US" altLang="zh-CN" sz="2000" dirty="0" err="1">
                <a:solidFill>
                  <a:schemeClr val="bg1"/>
                </a:solidFill>
              </a:rPr>
              <a:t>wenku.baidu.com</a:t>
            </a:r>
            <a:r>
              <a:rPr lang="en-US" altLang="zh-CN" sz="2000" dirty="0">
                <a:solidFill>
                  <a:schemeClr val="bg1"/>
                </a:solidFill>
              </a:rPr>
              <a:t>/view/a75f824ecd1755270722192e453610661ed95aba.html9.html</a:t>
            </a:r>
            <a:r>
              <a:rPr lang="zh-CN" altLang="zh-CN" sz="2000" dirty="0" smtClean="0">
                <a:solidFill>
                  <a:schemeClr val="bg1"/>
                </a:solidFill>
              </a:rPr>
              <a:t>《</a:t>
            </a:r>
            <a:r>
              <a:rPr lang="zh-CN" altLang="en-US" sz="2000" dirty="0" smtClean="0">
                <a:solidFill>
                  <a:schemeClr val="bg1"/>
                </a:solidFill>
              </a:rPr>
              <a:t>项目章程模板</a:t>
            </a:r>
            <a:r>
              <a:rPr lang="zh-CN" altLang="zh-CN" sz="2000" dirty="0" smtClean="0">
                <a:solidFill>
                  <a:schemeClr val="bg1"/>
                </a:solidFill>
              </a:rPr>
              <a:t>》 参考日期：</a:t>
            </a:r>
            <a:r>
              <a:rPr lang="en-US" altLang="zh-CN" sz="2000" dirty="0" smtClean="0">
                <a:solidFill>
                  <a:schemeClr val="bg1"/>
                </a:solidFill>
              </a:rPr>
              <a:t>2018-09-28</a:t>
            </a:r>
            <a:endParaRPr lang="zh-CN" altLang="zh-CN" sz="2000" dirty="0" smtClean="0">
              <a:solidFill>
                <a:schemeClr val="bg1"/>
              </a:solidFill>
            </a:endParaRPr>
          </a:p>
          <a:p>
            <a:r>
              <a:rPr lang="en-US" altLang="zh-CN" sz="2000" dirty="0">
                <a:solidFill>
                  <a:schemeClr val="bg1"/>
                </a:solidFill>
              </a:rPr>
              <a:t> </a:t>
            </a:r>
            <a:endParaRPr lang="zh-CN" altLang="zh-CN" sz="2000" dirty="0">
              <a:solidFill>
                <a:schemeClr val="bg1"/>
              </a:solidFill>
            </a:endParaRPr>
          </a:p>
          <a:p>
            <a:r>
              <a:rPr lang="en-US" altLang="zh-CN" sz="2000" dirty="0" smtClean="0">
                <a:solidFill>
                  <a:schemeClr val="bg1"/>
                </a:solidFill>
              </a:rPr>
              <a:t>4.https</a:t>
            </a:r>
            <a:r>
              <a:rPr lang="en-US" altLang="zh-CN" sz="2000" dirty="0">
                <a:solidFill>
                  <a:schemeClr val="bg1"/>
                </a:solidFill>
              </a:rPr>
              <a:t>://</a:t>
            </a:r>
            <a:r>
              <a:rPr lang="en-US" altLang="zh-CN" sz="2000" dirty="0" err="1">
                <a:solidFill>
                  <a:schemeClr val="bg1"/>
                </a:solidFill>
              </a:rPr>
              <a:t>wenku.baidu.com</a:t>
            </a:r>
            <a:r>
              <a:rPr lang="en-US" altLang="zh-CN" sz="2000" dirty="0">
                <a:solidFill>
                  <a:schemeClr val="bg1"/>
                </a:solidFill>
              </a:rPr>
              <a:t>/view/bbd0b14f87c24028915fc3ce.html</a:t>
            </a:r>
            <a:r>
              <a:rPr lang="zh-CN" altLang="zh-CN" sz="2000" dirty="0">
                <a:solidFill>
                  <a:schemeClr val="bg1"/>
                </a:solidFill>
              </a:rPr>
              <a:t>《需求工程</a:t>
            </a:r>
            <a:r>
              <a:rPr lang="zh-CN" altLang="zh-CN" sz="2000" dirty="0" smtClean="0">
                <a:solidFill>
                  <a:schemeClr val="bg1"/>
                </a:solidFill>
              </a:rPr>
              <a:t>计划模板</a:t>
            </a:r>
            <a:r>
              <a:rPr lang="zh-CN" altLang="zh-CN" sz="2000" dirty="0">
                <a:solidFill>
                  <a:schemeClr val="bg1"/>
                </a:solidFill>
              </a:rPr>
              <a:t>》 参考日期：</a:t>
            </a:r>
            <a:r>
              <a:rPr lang="en-US" altLang="zh-CN" sz="2000" dirty="0">
                <a:solidFill>
                  <a:schemeClr val="bg1"/>
                </a:solidFill>
              </a:rPr>
              <a:t>2018-09-29</a:t>
            </a:r>
            <a:endParaRPr lang="zh-CN" altLang="zh-CN" sz="2000" dirty="0">
              <a:solidFill>
                <a:schemeClr val="bg1"/>
              </a:solidFill>
            </a:endParaRPr>
          </a:p>
          <a:p>
            <a:r>
              <a:rPr lang="en-US" altLang="zh-CN" sz="2000" dirty="0">
                <a:solidFill>
                  <a:schemeClr val="bg1"/>
                </a:solidFill>
              </a:rPr>
              <a:t> </a:t>
            </a:r>
            <a:endParaRPr lang="zh-CN" altLang="zh-CN" sz="2000" dirty="0">
              <a:solidFill>
                <a:schemeClr val="bg1"/>
              </a:solidFill>
            </a:endParaRPr>
          </a:p>
          <a:p>
            <a:r>
              <a:rPr lang="en-US" altLang="zh-CN" sz="2000" dirty="0" smtClean="0">
                <a:solidFill>
                  <a:schemeClr val="bg1"/>
                </a:solidFill>
              </a:rPr>
              <a:t>5.2017</a:t>
            </a:r>
            <a:r>
              <a:rPr lang="zh-CN" altLang="zh-CN" sz="2000" dirty="0">
                <a:solidFill>
                  <a:schemeClr val="bg1"/>
                </a:solidFill>
              </a:rPr>
              <a:t>年度杭州市人均收入（每小时） 整合：江亮儒</a:t>
            </a:r>
          </a:p>
          <a:p>
            <a:pPr lvl="0" defTabSz="1216025" fontAlgn="base">
              <a:lnSpc>
                <a:spcPct val="120000"/>
              </a:lnSpc>
              <a:spcBef>
                <a:spcPct val="20000"/>
              </a:spcBef>
              <a:spcAft>
                <a:spcPct val="0"/>
              </a:spcAft>
              <a:defRPr/>
            </a:pPr>
            <a:endParaRPr lang="en-US" altLang="zh-CN"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r>
              <a:rPr lang="en-US" altLang="zh-CN" sz="2000" dirty="0" smtClean="0">
                <a:solidFill>
                  <a:schemeClr val="bg1"/>
                </a:solidFill>
                <a:sym typeface="Arial" panose="020B0604020202020204" pitchFamily="34" charset="0"/>
              </a:rPr>
              <a:t>6</a:t>
            </a:r>
            <a:r>
              <a:rPr lang="zh-CN" altLang="zh-CN" sz="2000" dirty="0">
                <a:solidFill>
                  <a:schemeClr val="bg1"/>
                </a:solidFill>
              </a:rPr>
              <a:t>《软件需求》出版社：清华大学出版社 ，作者：</a:t>
            </a:r>
            <a:r>
              <a:rPr lang="en-US" altLang="zh-CN" sz="2000" dirty="0">
                <a:solidFill>
                  <a:schemeClr val="bg1"/>
                </a:solidFill>
              </a:rPr>
              <a:t> Karl E. </a:t>
            </a:r>
            <a:r>
              <a:rPr lang="en-US" altLang="zh-CN" sz="2000" dirty="0" err="1">
                <a:solidFill>
                  <a:schemeClr val="bg1"/>
                </a:solidFill>
              </a:rPr>
              <a:t>Wiegers</a:t>
            </a:r>
            <a:r>
              <a:rPr lang="en-US" altLang="zh-CN" sz="2000" dirty="0">
                <a:solidFill>
                  <a:schemeClr val="bg1"/>
                </a:solidFill>
              </a:rPr>
              <a:t> </a:t>
            </a:r>
            <a:endParaRPr lang="zh-CN" altLang="zh-CN" sz="2000" dirty="0">
              <a:solidFill>
                <a:schemeClr val="bg1"/>
              </a:solidFill>
            </a:endParaRPr>
          </a:p>
          <a:p>
            <a:r>
              <a:rPr lang="en-US" altLang="zh-CN" sz="2000" dirty="0">
                <a:solidFill>
                  <a:schemeClr val="bg1"/>
                </a:solidFill>
              </a:rPr>
              <a:t> </a:t>
            </a:r>
            <a:endParaRPr lang="zh-CN" altLang="zh-CN" sz="2000" dirty="0">
              <a:solidFill>
                <a:schemeClr val="bg1"/>
              </a:solidFill>
            </a:endParaRPr>
          </a:p>
          <a:p>
            <a:pPr lvl="0" fontAlgn="base">
              <a:lnSpc>
                <a:spcPct val="120000"/>
              </a:lnSpc>
              <a:spcBef>
                <a:spcPct val="20000"/>
              </a:spcBef>
              <a:spcAft>
                <a:spcPct val="0"/>
              </a:spcAft>
              <a:defRPr/>
            </a:pPr>
            <a:endParaRPr lang="en-US" altLang="zh-CN" sz="2000" dirty="0">
              <a:solidFill>
                <a:schemeClr val="bg1"/>
              </a:solidFill>
              <a:sym typeface="Arial" panose="020B0604020202020204" pitchFamily="34" charset="0"/>
            </a:endParaRPr>
          </a:p>
        </p:txBody>
      </p:sp>
    </p:spTree>
    <p:extLst>
      <p:ext uri="{BB962C8B-B14F-4D97-AF65-F5344CB8AC3E}">
        <p14:creationId xmlns:p14="http://schemas.microsoft.com/office/powerpoint/2010/main" val="163552914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151"/>
                                        </p:tgtEl>
                                        <p:attrNameLst>
                                          <p:attrName>style.visibility</p:attrName>
                                        </p:attrNameLst>
                                      </p:cBhvr>
                                      <p:to>
                                        <p:strVal val="visible"/>
                                      </p:to>
                                    </p:set>
                                    <p:animEffect transition="in" filter="fade">
                                      <p:cBhvr>
                                        <p:cTn id="12" dur="1000"/>
                                        <p:tgtEl>
                                          <p:spTgt spid="6151"/>
                                        </p:tgtEl>
                                      </p:cBhvr>
                                    </p:animEffect>
                                    <p:anim calcmode="lin" valueType="num">
                                      <p:cBhvr>
                                        <p:cTn id="13" dur="1000" fill="hold"/>
                                        <p:tgtEl>
                                          <p:spTgt spid="6151"/>
                                        </p:tgtEl>
                                        <p:attrNameLst>
                                          <p:attrName>ppt_x</p:attrName>
                                        </p:attrNameLst>
                                      </p:cBhvr>
                                      <p:tavLst>
                                        <p:tav tm="0">
                                          <p:val>
                                            <p:strVal val="#ppt_x"/>
                                          </p:val>
                                        </p:tav>
                                        <p:tav tm="100000">
                                          <p:val>
                                            <p:strVal val="#ppt_x"/>
                                          </p:val>
                                        </p:tav>
                                      </p:tavLst>
                                    </p:anim>
                                    <p:anim calcmode="lin" valueType="num">
                                      <p:cBhvr>
                                        <p:cTn id="14" dur="1000" fill="hold"/>
                                        <p:tgtEl>
                                          <p:spTgt spid="61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15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90" name="文本框 19"/>
          <p:cNvSpPr txBox="1">
            <a:spLocks noChangeArrowheads="1"/>
          </p:cNvSpPr>
          <p:nvPr/>
        </p:nvSpPr>
        <p:spPr bwMode="auto">
          <a:xfrm>
            <a:off x="5130799" y="2989137"/>
            <a:ext cx="623411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8000" b="1"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rPr>
              <a:t>谢谢大家！</a:t>
            </a:r>
          </a:p>
        </p:txBody>
      </p:sp>
      <p:sp>
        <p:nvSpPr>
          <p:cNvPr id="3088" name="文本框 20"/>
          <p:cNvSpPr txBox="1">
            <a:spLocks noChangeArrowheads="1"/>
          </p:cNvSpPr>
          <p:nvPr/>
        </p:nvSpPr>
        <p:spPr bwMode="auto">
          <a:xfrm>
            <a:off x="5222875" y="4373563"/>
            <a:ext cx="4570349"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tabLst/>
              <a:defRPr/>
            </a:pPr>
            <a:r>
              <a:rPr lang="en-US" altLang="zh-CN" sz="1600" dirty="0">
                <a:solidFill>
                  <a:srgbClr val="353A3E"/>
                </a:solidFill>
                <a:latin typeface="微软雅黑" panose="020B0503020204020204" pitchFamily="34" charset="-122"/>
                <a:ea typeface="微软雅黑" panose="020B0503020204020204" pitchFamily="34" charset="-122"/>
              </a:rPr>
              <a:t>THANKY YOU  FOR LISTNING!</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a:extLst>
              <a:ext uri="{FF2B5EF4-FFF2-40B4-BE49-F238E27FC236}">
                <a16:creationId xmlns:a16="http://schemas.microsoft.com/office/drawing/2014/main" xmlns="" id="{9842ADBF-004C-4820-9003-5C613ADA7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3976525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500"/>
                                        <p:tgtEl>
                                          <p:spTgt spid="1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500"/>
                                        <p:tgtEl>
                                          <p:spTgt spid="16"/>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090"/>
                                        </p:tgtEl>
                                        <p:attrNameLst>
                                          <p:attrName>style.visibility</p:attrName>
                                        </p:attrNameLst>
                                      </p:cBhvr>
                                      <p:to>
                                        <p:strVal val="visible"/>
                                      </p:to>
                                    </p:set>
                                    <p:animEffect transition="in" filter="randombar(horizontal)">
                                      <p:cBhvr>
                                        <p:cTn id="46" dur="500"/>
                                        <p:tgtEl>
                                          <p:spTgt spid="3090"/>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088"/>
                                        </p:tgtEl>
                                        <p:attrNameLst>
                                          <p:attrName>style.visibility</p:attrName>
                                        </p:attrNameLst>
                                      </p:cBhvr>
                                      <p:to>
                                        <p:strVal val="visible"/>
                                      </p:to>
                                    </p:set>
                                    <p:animEffect transition="in" filter="randombar(horizontal)">
                                      <p:cBhvr>
                                        <p:cTn id="49" dur="500"/>
                                        <p:tgtEl>
                                          <p:spTgt spid="3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3090" grpId="0"/>
      <p:bldP spid="308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2" name="文本框 11">
            <a:extLst>
              <a:ext uri="{FF2B5EF4-FFF2-40B4-BE49-F238E27FC236}">
                <a16:creationId xmlns:a16="http://schemas.microsoft.com/office/drawing/2014/main" xmlns="" id="{33622F98-4FF2-4831-8362-24BFB0C0E711}"/>
              </a:ext>
            </a:extLst>
          </p:cNvPr>
          <p:cNvSpPr txBox="1">
            <a:spLocks noChangeArrowheads="1"/>
          </p:cNvSpPr>
          <p:nvPr/>
        </p:nvSpPr>
        <p:spPr bwMode="auto">
          <a:xfrm>
            <a:off x="4304424" y="943109"/>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项目小组人员</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xmlns="" id="{B072F8DB-26F5-4872-A9F8-327FD1DA81AA}"/>
              </a:ext>
            </a:extLst>
          </p:cNvPr>
          <p:cNvGraphicFramePr>
            <a:graphicFrameLocks noGrp="1"/>
          </p:cNvGraphicFramePr>
          <p:nvPr>
            <p:extLst/>
          </p:nvPr>
        </p:nvGraphicFramePr>
        <p:xfrm>
          <a:off x="1298797" y="1430646"/>
          <a:ext cx="9683750" cy="5095799"/>
        </p:xfrm>
        <a:graphic>
          <a:graphicData uri="http://schemas.openxmlformats.org/drawingml/2006/table">
            <a:tbl>
              <a:tblPr firstRow="1" firstCol="1" bandRow="1">
                <a:tableStyleId>{5C22544A-7EE6-4342-B048-85BDC9FD1C3A}</a:tableStyleId>
              </a:tblPr>
              <a:tblGrid>
                <a:gridCol w="1096097">
                  <a:extLst>
                    <a:ext uri="{9D8B030D-6E8A-4147-A177-3AD203B41FA5}">
                      <a16:colId xmlns:a16="http://schemas.microsoft.com/office/drawing/2014/main" xmlns="" val="1484267511"/>
                    </a:ext>
                  </a:extLst>
                </a:gridCol>
                <a:gridCol w="1850633">
                  <a:extLst>
                    <a:ext uri="{9D8B030D-6E8A-4147-A177-3AD203B41FA5}">
                      <a16:colId xmlns:a16="http://schemas.microsoft.com/office/drawing/2014/main" xmlns="" val="3758659312"/>
                    </a:ext>
                  </a:extLst>
                </a:gridCol>
                <a:gridCol w="1748169">
                  <a:extLst>
                    <a:ext uri="{9D8B030D-6E8A-4147-A177-3AD203B41FA5}">
                      <a16:colId xmlns:a16="http://schemas.microsoft.com/office/drawing/2014/main" xmlns="" val="4276484855"/>
                    </a:ext>
                  </a:extLst>
                </a:gridCol>
                <a:gridCol w="1907563">
                  <a:extLst>
                    <a:ext uri="{9D8B030D-6E8A-4147-A177-3AD203B41FA5}">
                      <a16:colId xmlns:a16="http://schemas.microsoft.com/office/drawing/2014/main" xmlns="" val="3311555161"/>
                    </a:ext>
                  </a:extLst>
                </a:gridCol>
                <a:gridCol w="3081288">
                  <a:extLst>
                    <a:ext uri="{9D8B030D-6E8A-4147-A177-3AD203B41FA5}">
                      <a16:colId xmlns:a16="http://schemas.microsoft.com/office/drawing/2014/main" xmlns="" val="1916528615"/>
                    </a:ext>
                  </a:extLst>
                </a:gridCol>
              </a:tblGrid>
              <a:tr h="180514">
                <a:tc>
                  <a:txBody>
                    <a:bodyPr/>
                    <a:lstStyle/>
                    <a:p>
                      <a:pPr>
                        <a:spcAft>
                          <a:spcPts val="0"/>
                        </a:spcAft>
                      </a:pPr>
                      <a:r>
                        <a:rPr lang="zh-CN" sz="1600">
                          <a:effectLst/>
                        </a:rPr>
                        <a:t>成员</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zh-CN" sz="1600">
                          <a:effectLst/>
                        </a:rPr>
                        <a:t>角色</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zh-CN" sz="1600">
                          <a:effectLst/>
                        </a:rPr>
                        <a:t>手机号</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zh-CN" sz="1600">
                          <a:effectLst/>
                        </a:rPr>
                        <a:t>微信号</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zh-CN" sz="1600">
                          <a:effectLst/>
                        </a:rPr>
                        <a:t>邮箱</a:t>
                      </a:r>
                      <a:endParaRPr lang="zh-CN" sz="1600">
                        <a:effectLst/>
                        <a:latin typeface="Times New Roman" panose="02020603050405020304" pitchFamily="18" charset="0"/>
                        <a:ea typeface="宋体" panose="02010600030101010101" pitchFamily="2" charset="-122"/>
                      </a:endParaRPr>
                    </a:p>
                  </a:txBody>
                  <a:tcPr marL="56267" marR="56267" marT="0" marB="0"/>
                </a:tc>
                <a:extLst>
                  <a:ext uri="{0D108BD9-81ED-4DB2-BD59-A6C34878D82A}">
                    <a16:rowId xmlns:a16="http://schemas.microsoft.com/office/drawing/2014/main" xmlns="" val="2882290191"/>
                  </a:ext>
                </a:extLst>
              </a:tr>
              <a:tr h="1130980">
                <a:tc>
                  <a:txBody>
                    <a:bodyPr/>
                    <a:lstStyle/>
                    <a:p>
                      <a:pPr>
                        <a:spcAft>
                          <a:spcPts val="0"/>
                        </a:spcAft>
                      </a:pPr>
                      <a:r>
                        <a:rPr lang="zh-CN" sz="1600">
                          <a:effectLst/>
                        </a:rPr>
                        <a:t>刘祺</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r>
                        <a:rPr lang="zh-CN" altLang="zh-CN" sz="1600" kern="1200" dirty="0" smtClean="0">
                          <a:solidFill>
                            <a:schemeClr val="dk1"/>
                          </a:solidFill>
                          <a:effectLst/>
                          <a:latin typeface="+mn-lt"/>
                          <a:ea typeface="+mn-ea"/>
                          <a:cs typeface="+mn-cs"/>
                        </a:rPr>
                        <a:t>项目经理</a:t>
                      </a:r>
                    </a:p>
                    <a:p>
                      <a:r>
                        <a:rPr lang="zh-CN" altLang="zh-CN" sz="1600" kern="1200" dirty="0" smtClean="0">
                          <a:solidFill>
                            <a:schemeClr val="dk1"/>
                          </a:solidFill>
                          <a:effectLst/>
                          <a:latin typeface="+mn-lt"/>
                          <a:ea typeface="+mn-ea"/>
                          <a:cs typeface="+mn-cs"/>
                        </a:rPr>
                        <a:t>文档书写员</a:t>
                      </a:r>
                    </a:p>
                    <a:p>
                      <a:r>
                        <a:rPr lang="zh-CN" altLang="zh-CN" sz="1600" kern="1200" dirty="0" smtClean="0">
                          <a:solidFill>
                            <a:schemeClr val="dk1"/>
                          </a:solidFill>
                          <a:effectLst/>
                          <a:latin typeface="+mn-lt"/>
                          <a:ea typeface="+mn-ea"/>
                          <a:cs typeface="+mn-cs"/>
                        </a:rPr>
                        <a:t>培训负责人</a:t>
                      </a:r>
                    </a:p>
                    <a:p>
                      <a:r>
                        <a:rPr lang="zh-CN" altLang="zh-CN" sz="1600" kern="1200" dirty="0" smtClean="0">
                          <a:solidFill>
                            <a:schemeClr val="dk1"/>
                          </a:solidFill>
                          <a:effectLst/>
                          <a:latin typeface="+mn-lt"/>
                          <a:ea typeface="+mn-ea"/>
                          <a:cs typeface="+mn-cs"/>
                        </a:rPr>
                        <a:t>业务分析师</a:t>
                      </a:r>
                    </a:p>
                    <a:p>
                      <a:r>
                        <a:rPr lang="zh-CN" altLang="zh-CN" sz="1600" kern="1200" dirty="0" smtClean="0">
                          <a:solidFill>
                            <a:schemeClr val="dk1"/>
                          </a:solidFill>
                          <a:effectLst/>
                          <a:latin typeface="+mn-lt"/>
                          <a:ea typeface="+mn-ea"/>
                          <a:cs typeface="+mn-cs"/>
                        </a:rPr>
                        <a:t>用户访谈负责人</a:t>
                      </a:r>
                      <a:r>
                        <a:rPr lang="zh-CN" altLang="zh-CN" sz="1400" dirty="0" smtClean="0">
                          <a:effectLst/>
                        </a:rPr>
                        <a:t> </a:t>
                      </a:r>
                      <a:endParaRPr lang="zh-CN" sz="14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15988198404</a:t>
                      </a:r>
                      <a:endParaRPr lang="zh-CN" sz="16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lq19981126</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31602297@stu.zucc.edu.cn</a:t>
                      </a:r>
                      <a:endParaRPr lang="zh-CN" sz="1600" dirty="0">
                        <a:effectLst/>
                        <a:latin typeface="Times New Roman" panose="02020603050405020304" pitchFamily="18" charset="0"/>
                        <a:ea typeface="宋体" panose="02010600030101010101" pitchFamily="2" charset="-122"/>
                      </a:endParaRPr>
                    </a:p>
                  </a:txBody>
                  <a:tcPr marL="56267" marR="56267" marT="0" marB="0"/>
                </a:tc>
                <a:extLst>
                  <a:ext uri="{0D108BD9-81ED-4DB2-BD59-A6C34878D82A}">
                    <a16:rowId xmlns:a16="http://schemas.microsoft.com/office/drawing/2014/main" xmlns="" val="2408783727"/>
                  </a:ext>
                </a:extLst>
              </a:tr>
              <a:tr h="1041713">
                <a:tc>
                  <a:txBody>
                    <a:bodyPr/>
                    <a:lstStyle/>
                    <a:p>
                      <a:pPr>
                        <a:spcAft>
                          <a:spcPts val="0"/>
                        </a:spcAft>
                      </a:pPr>
                      <a:r>
                        <a:rPr lang="zh-CN" sz="1600">
                          <a:effectLst/>
                        </a:rPr>
                        <a:t>赵佳锋</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r>
                        <a:rPr lang="zh-CN" altLang="zh-CN" sz="1600" kern="1200" dirty="0" smtClean="0">
                          <a:solidFill>
                            <a:schemeClr val="dk1"/>
                          </a:solidFill>
                          <a:effectLst/>
                          <a:latin typeface="+mn-lt"/>
                          <a:ea typeface="+mn-ea"/>
                          <a:cs typeface="+mn-cs"/>
                        </a:rPr>
                        <a:t>进度管理员</a:t>
                      </a:r>
                    </a:p>
                    <a:p>
                      <a:r>
                        <a:rPr lang="zh-CN" altLang="zh-CN" sz="1600" kern="1200" dirty="0" smtClean="0">
                          <a:solidFill>
                            <a:schemeClr val="dk1"/>
                          </a:solidFill>
                          <a:effectLst/>
                          <a:latin typeface="+mn-lt"/>
                          <a:ea typeface="+mn-ea"/>
                          <a:cs typeface="+mn-cs"/>
                        </a:rPr>
                        <a:t>文档书写员</a:t>
                      </a:r>
                    </a:p>
                    <a:p>
                      <a:r>
                        <a:rPr lang="zh-CN" altLang="zh-CN" sz="1600" kern="1200" dirty="0" smtClean="0">
                          <a:solidFill>
                            <a:schemeClr val="dk1"/>
                          </a:solidFill>
                          <a:effectLst/>
                          <a:latin typeface="+mn-lt"/>
                          <a:ea typeface="+mn-ea"/>
                          <a:cs typeface="+mn-cs"/>
                        </a:rPr>
                        <a:t>质量保证员</a:t>
                      </a:r>
                      <a:r>
                        <a:rPr lang="zh-CN" altLang="zh-CN" sz="1400" dirty="0" smtClean="0">
                          <a:effectLst/>
                        </a:rPr>
                        <a:t> </a:t>
                      </a:r>
                      <a:endParaRPr lang="zh-CN" sz="14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15988122807      </a:t>
                      </a:r>
                      <a:endParaRPr lang="zh-CN" sz="16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smtClean="0">
                          <a:effectLst/>
                        </a:rPr>
                        <a:t>Ywh32111</a:t>
                      </a:r>
                      <a:endParaRPr lang="zh-CN" sz="1600" dirty="0">
                        <a:effectLst/>
                        <a:latin typeface="Times New Roman" panose="02020603050405020304" pitchFamily="18" charset="0"/>
                        <a:ea typeface="宋体" panose="02010600030101010101" pitchFamily="2" charset="-122"/>
                      </a:endParaRPr>
                    </a:p>
                  </a:txBody>
                  <a:tcPr marL="56267" marR="56267"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effectLst/>
                          <a:latin typeface="+mn-lt"/>
                          <a:ea typeface="+mn-ea"/>
                          <a:cs typeface="+mn-cs"/>
                        </a:rPr>
                        <a:t>31601416@stu.zucc.edu.cn</a:t>
                      </a:r>
                      <a:endParaRPr lang="zh-CN" altLang="zh-CN" sz="1600" kern="1200" dirty="0" smtClean="0">
                        <a:solidFill>
                          <a:schemeClr val="dk1"/>
                        </a:solidFill>
                        <a:effectLst/>
                        <a:latin typeface="+mn-lt"/>
                        <a:ea typeface="+mn-ea"/>
                        <a:cs typeface="+mn-cs"/>
                      </a:endParaRPr>
                    </a:p>
                    <a:p>
                      <a:pPr marL="0" algn="l" defTabSz="914400" rtl="0" eaLnBrk="1" latinLnBrk="0" hangingPunct="1">
                        <a:spcAft>
                          <a:spcPts val="0"/>
                        </a:spcAft>
                      </a:pPr>
                      <a:endParaRPr lang="zh-CN" sz="1600" kern="1200" dirty="0">
                        <a:solidFill>
                          <a:schemeClr val="dk1"/>
                        </a:solidFill>
                        <a:effectLst/>
                        <a:latin typeface="+mn-lt"/>
                        <a:ea typeface="+mn-ea"/>
                        <a:cs typeface="+mn-cs"/>
                      </a:endParaRPr>
                    </a:p>
                  </a:txBody>
                  <a:tcPr marL="56267" marR="56267" marT="0" marB="0"/>
                </a:tc>
                <a:extLst>
                  <a:ext uri="{0D108BD9-81ED-4DB2-BD59-A6C34878D82A}">
                    <a16:rowId xmlns:a16="http://schemas.microsoft.com/office/drawing/2014/main" xmlns="" val="3523464972"/>
                  </a:ext>
                </a:extLst>
              </a:tr>
              <a:tr h="807843">
                <a:tc>
                  <a:txBody>
                    <a:bodyPr/>
                    <a:lstStyle/>
                    <a:p>
                      <a:pPr>
                        <a:spcAft>
                          <a:spcPts val="0"/>
                        </a:spcAft>
                      </a:pPr>
                      <a:r>
                        <a:rPr lang="zh-CN" sz="1600">
                          <a:effectLst/>
                        </a:rPr>
                        <a:t>赵唯皓</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r>
                        <a:rPr lang="zh-CN" altLang="zh-CN" sz="1600" kern="1200" dirty="0" smtClean="0">
                          <a:solidFill>
                            <a:schemeClr val="dk1"/>
                          </a:solidFill>
                          <a:effectLst/>
                          <a:latin typeface="+mn-lt"/>
                          <a:ea typeface="+mn-ea"/>
                          <a:cs typeface="+mn-cs"/>
                        </a:rPr>
                        <a:t>需求审核员</a:t>
                      </a:r>
                    </a:p>
                    <a:p>
                      <a:r>
                        <a:rPr lang="zh-CN" altLang="zh-CN" sz="1600" kern="1200" dirty="0" smtClean="0">
                          <a:solidFill>
                            <a:schemeClr val="dk1"/>
                          </a:solidFill>
                          <a:effectLst/>
                          <a:latin typeface="+mn-lt"/>
                          <a:ea typeface="+mn-ea"/>
                          <a:cs typeface="+mn-cs"/>
                        </a:rPr>
                        <a:t>文档书写员</a:t>
                      </a:r>
                    </a:p>
                    <a:p>
                      <a:r>
                        <a:rPr lang="zh-CN" altLang="zh-CN" sz="1600" kern="1200" dirty="0" smtClean="0">
                          <a:solidFill>
                            <a:schemeClr val="dk1"/>
                          </a:solidFill>
                          <a:effectLst/>
                          <a:latin typeface="+mn-lt"/>
                          <a:ea typeface="+mn-ea"/>
                          <a:cs typeface="+mn-cs"/>
                        </a:rPr>
                        <a:t>文档管理员</a:t>
                      </a:r>
                      <a:r>
                        <a:rPr lang="zh-CN" altLang="zh-CN" sz="1400" dirty="0" smtClean="0">
                          <a:effectLst/>
                        </a:rPr>
                        <a:t> </a:t>
                      </a:r>
                      <a:endParaRPr lang="zh-CN" sz="14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15958144825</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mashiroshinku</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marL="0" algn="l" defTabSz="914400" rtl="0" eaLnBrk="1" latinLnBrk="0" hangingPunct="1">
                        <a:spcAft>
                          <a:spcPts val="0"/>
                        </a:spcAft>
                      </a:pPr>
                      <a:r>
                        <a:rPr lang="en-US" altLang="zh-CN" sz="1600" kern="1200" dirty="0" smtClean="0">
                          <a:solidFill>
                            <a:schemeClr val="dk1"/>
                          </a:solidFill>
                          <a:effectLst/>
                          <a:latin typeface="+mn-lt"/>
                          <a:ea typeface="+mn-ea"/>
                          <a:cs typeface="+mn-cs"/>
                        </a:rPr>
                        <a:t>31601417@stu.zucc.edu.cn</a:t>
                      </a:r>
                      <a:endParaRPr lang="zh-CN" sz="1600" kern="1200" dirty="0">
                        <a:solidFill>
                          <a:schemeClr val="dk1"/>
                        </a:solidFill>
                        <a:effectLst/>
                        <a:latin typeface="+mn-lt"/>
                        <a:ea typeface="+mn-ea"/>
                        <a:cs typeface="+mn-cs"/>
                      </a:endParaRPr>
                    </a:p>
                  </a:txBody>
                  <a:tcPr marL="56267" marR="56267" marT="0" marB="0"/>
                </a:tc>
                <a:extLst>
                  <a:ext uri="{0D108BD9-81ED-4DB2-BD59-A6C34878D82A}">
                    <a16:rowId xmlns:a16="http://schemas.microsoft.com/office/drawing/2014/main" xmlns="" val="3962730148"/>
                  </a:ext>
                </a:extLst>
              </a:tr>
              <a:tr h="807843">
                <a:tc>
                  <a:txBody>
                    <a:bodyPr/>
                    <a:lstStyle/>
                    <a:p>
                      <a:pPr>
                        <a:spcAft>
                          <a:spcPts val="0"/>
                        </a:spcAft>
                      </a:pPr>
                      <a:r>
                        <a:rPr lang="zh-CN" sz="1600">
                          <a:effectLst/>
                        </a:rPr>
                        <a:t>陈铭阳</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r>
                        <a:rPr lang="en-US" altLang="zh-CN" sz="1600" kern="1200" dirty="0" smtClean="0">
                          <a:solidFill>
                            <a:schemeClr val="dk1"/>
                          </a:solidFill>
                          <a:effectLst/>
                          <a:latin typeface="+mn-lt"/>
                          <a:ea typeface="+mn-ea"/>
                          <a:cs typeface="+mn-cs"/>
                        </a:rPr>
                        <a:t>UI</a:t>
                      </a:r>
                      <a:r>
                        <a:rPr lang="zh-CN" altLang="zh-CN" sz="1600" kern="1200" dirty="0" smtClean="0">
                          <a:solidFill>
                            <a:schemeClr val="dk1"/>
                          </a:solidFill>
                          <a:effectLst/>
                          <a:latin typeface="+mn-lt"/>
                          <a:ea typeface="+mn-ea"/>
                          <a:cs typeface="+mn-cs"/>
                        </a:rPr>
                        <a:t>负责人</a:t>
                      </a:r>
                    </a:p>
                    <a:p>
                      <a:r>
                        <a:rPr lang="zh-CN" altLang="zh-CN" sz="1600" kern="1200" dirty="0" smtClean="0">
                          <a:solidFill>
                            <a:schemeClr val="dk1"/>
                          </a:solidFill>
                          <a:effectLst/>
                          <a:latin typeface="+mn-lt"/>
                          <a:ea typeface="+mn-ea"/>
                          <a:cs typeface="+mn-cs"/>
                        </a:rPr>
                        <a:t>文档书写员</a:t>
                      </a:r>
                    </a:p>
                    <a:p>
                      <a:r>
                        <a:rPr lang="zh-CN" altLang="zh-CN" sz="1600" kern="1200" dirty="0" smtClean="0">
                          <a:solidFill>
                            <a:schemeClr val="dk1"/>
                          </a:solidFill>
                          <a:effectLst/>
                          <a:latin typeface="+mn-lt"/>
                          <a:ea typeface="+mn-ea"/>
                          <a:cs typeface="+mn-cs"/>
                        </a:rPr>
                        <a:t>配置管理员</a:t>
                      </a:r>
                    </a:p>
                    <a:p>
                      <a:r>
                        <a:rPr lang="zh-CN" altLang="zh-CN" sz="1600" kern="1200" dirty="0" smtClean="0">
                          <a:solidFill>
                            <a:schemeClr val="dk1"/>
                          </a:solidFill>
                          <a:effectLst/>
                          <a:latin typeface="+mn-lt"/>
                          <a:ea typeface="+mn-ea"/>
                          <a:cs typeface="+mn-cs"/>
                        </a:rPr>
                        <a:t>幻灯片负责人</a:t>
                      </a:r>
                      <a:r>
                        <a:rPr lang="zh-CN" altLang="zh-CN" sz="1400" dirty="0" smtClean="0">
                          <a:effectLst/>
                        </a:rPr>
                        <a:t> </a:t>
                      </a:r>
                      <a:endParaRPr lang="zh-CN" sz="14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13732287787</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cmy90s</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31601386@stu.zucc.edu.cn</a:t>
                      </a:r>
                      <a:endParaRPr lang="zh-CN" sz="1600">
                        <a:effectLst/>
                        <a:latin typeface="Times New Roman" panose="02020603050405020304" pitchFamily="18" charset="0"/>
                        <a:ea typeface="宋体" panose="02010600030101010101" pitchFamily="2" charset="-122"/>
                      </a:endParaRPr>
                    </a:p>
                  </a:txBody>
                  <a:tcPr marL="56267" marR="56267" marT="0" marB="0"/>
                </a:tc>
                <a:extLst>
                  <a:ext uri="{0D108BD9-81ED-4DB2-BD59-A6C34878D82A}">
                    <a16:rowId xmlns:a16="http://schemas.microsoft.com/office/drawing/2014/main" xmlns="" val="49084929"/>
                  </a:ext>
                </a:extLst>
              </a:tr>
              <a:tr h="807843">
                <a:tc>
                  <a:txBody>
                    <a:bodyPr/>
                    <a:lstStyle/>
                    <a:p>
                      <a:pPr>
                        <a:spcAft>
                          <a:spcPts val="0"/>
                        </a:spcAft>
                      </a:pPr>
                      <a:r>
                        <a:rPr lang="zh-CN" sz="1600">
                          <a:effectLst/>
                        </a:rPr>
                        <a:t>蓝舒雯</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r>
                        <a:rPr lang="zh-CN" altLang="zh-CN" sz="1600" kern="1200" dirty="0" smtClean="0">
                          <a:solidFill>
                            <a:schemeClr val="dk1"/>
                          </a:solidFill>
                          <a:effectLst/>
                          <a:latin typeface="+mn-lt"/>
                          <a:ea typeface="+mn-ea"/>
                          <a:cs typeface="+mn-cs"/>
                        </a:rPr>
                        <a:t>会议记录员</a:t>
                      </a:r>
                    </a:p>
                    <a:p>
                      <a:r>
                        <a:rPr lang="zh-CN" altLang="zh-CN" sz="1600" kern="1200" dirty="0" smtClean="0">
                          <a:solidFill>
                            <a:schemeClr val="dk1"/>
                          </a:solidFill>
                          <a:effectLst/>
                          <a:latin typeface="+mn-lt"/>
                          <a:ea typeface="+mn-ea"/>
                          <a:cs typeface="+mn-cs"/>
                        </a:rPr>
                        <a:t>文档书写员</a:t>
                      </a:r>
                    </a:p>
                    <a:p>
                      <a:r>
                        <a:rPr lang="en-US" altLang="zh-CN" sz="1600" kern="1200" dirty="0" smtClean="0">
                          <a:solidFill>
                            <a:schemeClr val="dk1"/>
                          </a:solidFill>
                          <a:effectLst/>
                          <a:latin typeface="+mn-lt"/>
                          <a:ea typeface="+mn-ea"/>
                          <a:cs typeface="+mn-cs"/>
                        </a:rPr>
                        <a:t>UI</a:t>
                      </a:r>
                      <a:r>
                        <a:rPr lang="zh-CN" altLang="zh-CN" sz="1600" kern="1200" dirty="0" smtClean="0">
                          <a:solidFill>
                            <a:schemeClr val="dk1"/>
                          </a:solidFill>
                          <a:effectLst/>
                          <a:latin typeface="+mn-lt"/>
                          <a:ea typeface="+mn-ea"/>
                          <a:cs typeface="+mn-cs"/>
                        </a:rPr>
                        <a:t>制作员</a:t>
                      </a:r>
                      <a:r>
                        <a:rPr lang="zh-CN" altLang="zh-CN" sz="1400" dirty="0" smtClean="0">
                          <a:effectLst/>
                        </a:rPr>
                        <a:t> </a:t>
                      </a:r>
                      <a:endParaRPr lang="zh-CN" sz="14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17376509845</a:t>
                      </a:r>
                      <a:endParaRPr lang="zh-CN" sz="16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l18057017600</a:t>
                      </a:r>
                      <a:endParaRPr lang="zh-CN" sz="16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31601380@stu.zucc.edu.cn</a:t>
                      </a:r>
                      <a:endParaRPr lang="zh-CN" sz="1600" dirty="0">
                        <a:effectLst/>
                        <a:latin typeface="Times New Roman" panose="02020603050405020304" pitchFamily="18" charset="0"/>
                        <a:ea typeface="宋体" panose="02010600030101010101" pitchFamily="2" charset="-122"/>
                      </a:endParaRPr>
                    </a:p>
                  </a:txBody>
                  <a:tcPr marL="56267" marR="56267" marT="0" marB="0"/>
                </a:tc>
                <a:extLst>
                  <a:ext uri="{0D108BD9-81ED-4DB2-BD59-A6C34878D82A}">
                    <a16:rowId xmlns:a16="http://schemas.microsoft.com/office/drawing/2014/main" xmlns="" val="4150094480"/>
                  </a:ext>
                </a:extLst>
              </a:tr>
            </a:tbl>
          </a:graphicData>
        </a:graphic>
      </p:graphicFrame>
    </p:spTree>
    <p:extLst>
      <p:ext uri="{BB962C8B-B14F-4D97-AF65-F5344CB8AC3E}">
        <p14:creationId xmlns:p14="http://schemas.microsoft.com/office/powerpoint/2010/main" val="503919877"/>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3599</TotalTime>
  <Words>7824</Words>
  <Application>Microsoft Macintosh PowerPoint</Application>
  <PresentationFormat>宽屏</PresentationFormat>
  <Paragraphs>1125</Paragraphs>
  <Slides>85</Slides>
  <Notes>15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85</vt:i4>
      </vt:variant>
    </vt:vector>
  </HeadingPairs>
  <TitlesOfParts>
    <vt:vector size="100" baseType="lpstr">
      <vt:lpstr>Calibri</vt:lpstr>
      <vt:lpstr>DengXian</vt:lpstr>
      <vt:lpstr>DengXian Light</vt:lpstr>
      <vt:lpstr>Mangal</vt:lpstr>
      <vt:lpstr>Microsoft YaHei</vt:lpstr>
      <vt:lpstr>SimHei</vt:lpstr>
      <vt:lpstr>STKaiti</vt:lpstr>
      <vt:lpstr>Times New Roman</vt:lpstr>
      <vt:lpstr>Wingdings</vt:lpstr>
      <vt:lpstr>等线</vt:lpstr>
      <vt:lpstr>宋体</vt:lpstr>
      <vt:lpstr>碳纤维正粗黑简体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86</cp:revision>
  <dcterms:created xsi:type="dcterms:W3CDTF">2018-11-28T09:38:08Z</dcterms:created>
  <dcterms:modified xsi:type="dcterms:W3CDTF">2018-12-02T08:27:51Z</dcterms:modified>
</cp:coreProperties>
</file>